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handoutMasterIdLst>
    <p:handoutMasterId r:id="rId38"/>
  </p:handoutMasterIdLst>
  <p:sldIdLst>
    <p:sldId id="256" r:id="rId2"/>
    <p:sldId id="257" r:id="rId3"/>
    <p:sldId id="258" r:id="rId4"/>
    <p:sldId id="259" r:id="rId5"/>
    <p:sldId id="260" r:id="rId6"/>
    <p:sldId id="261" r:id="rId7"/>
    <p:sldId id="262" r:id="rId8"/>
    <p:sldId id="263" r:id="rId9"/>
    <p:sldId id="277" r:id="rId10"/>
    <p:sldId id="264" r:id="rId11"/>
    <p:sldId id="265" r:id="rId12"/>
    <p:sldId id="266" r:id="rId13"/>
    <p:sldId id="278" r:id="rId14"/>
    <p:sldId id="268" r:id="rId15"/>
    <p:sldId id="269" r:id="rId16"/>
    <p:sldId id="295" r:id="rId17"/>
    <p:sldId id="270" r:id="rId18"/>
    <p:sldId id="271" r:id="rId19"/>
    <p:sldId id="272" r:id="rId20"/>
    <p:sldId id="283" r:id="rId21"/>
    <p:sldId id="273" r:id="rId22"/>
    <p:sldId id="274" r:id="rId23"/>
    <p:sldId id="276" r:id="rId24"/>
    <p:sldId id="279" r:id="rId25"/>
    <p:sldId id="281" r:id="rId26"/>
    <p:sldId id="285" r:id="rId27"/>
    <p:sldId id="286" r:id="rId28"/>
    <p:sldId id="287" r:id="rId29"/>
    <p:sldId id="288" r:id="rId30"/>
    <p:sldId id="290" r:id="rId31"/>
    <p:sldId id="291" r:id="rId32"/>
    <p:sldId id="292" r:id="rId33"/>
    <p:sldId id="296" r:id="rId34"/>
    <p:sldId id="293" r:id="rId35"/>
    <p:sldId id="284" r:id="rId36"/>
    <p:sldId id="29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17" y="-8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C5D907D-2AC4-4767-8D25-A3D804F43D3D}" type="datetimeFigureOut">
              <a:rPr lang="en-US" smtClean="0"/>
              <a:t>2/26/2018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E8AB4A6-51E0-4707-BFC0-449DAB9AC379}" type="slidenum">
              <a:rPr lang="en-US" smtClean="0"/>
              <a:t>‹#›</a:t>
            </a:fld>
            <a:endParaRPr lang="en-US"/>
          </a:p>
        </p:txBody>
      </p:sp>
    </p:spTree>
    <p:extLst>
      <p:ext uri="{BB962C8B-B14F-4D97-AF65-F5344CB8AC3E}">
        <p14:creationId xmlns:p14="http://schemas.microsoft.com/office/powerpoint/2010/main" val="3480674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86E2FCF-CB4E-4016-9DAE-3DF9E091146C}" type="datetimeFigureOut">
              <a:rPr lang="en-US" smtClean="0"/>
              <a:t>2/26/2018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30454CB-5F9D-4167-A329-11F48F51338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E2FCF-CB4E-4016-9DAE-3DF9E091146C}"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454CB-5F9D-4167-A329-11F48F5133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E2FCF-CB4E-4016-9DAE-3DF9E091146C}"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30454CB-5F9D-4167-A329-11F48F5133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E2FCF-CB4E-4016-9DAE-3DF9E091146C}"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454CB-5F9D-4167-A329-11F48F51338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86E2FCF-CB4E-4016-9DAE-3DF9E091146C}" type="datetimeFigureOut">
              <a:rPr lang="en-US" smtClean="0"/>
              <a:t>2/26/2018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30454CB-5F9D-4167-A329-11F48F51338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6E2FCF-CB4E-4016-9DAE-3DF9E091146C}"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454CB-5F9D-4167-A329-11F48F5133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6E2FCF-CB4E-4016-9DAE-3DF9E091146C}"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454CB-5F9D-4167-A329-11F48F51338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6E2FCF-CB4E-4016-9DAE-3DF9E091146C}"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454CB-5F9D-4167-A329-11F48F51338C}"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86E2FCF-CB4E-4016-9DAE-3DF9E091146C}"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454CB-5F9D-4167-A329-11F48F5133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E2FCF-CB4E-4016-9DAE-3DF9E091146C}"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30454CB-5F9D-4167-A329-11F48F51338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E2FCF-CB4E-4016-9DAE-3DF9E091146C}"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454CB-5F9D-4167-A329-11F48F51338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86E2FCF-CB4E-4016-9DAE-3DF9E091146C}" type="datetimeFigureOut">
              <a:rPr lang="en-US" smtClean="0"/>
              <a:t>2/26/2018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30454CB-5F9D-4167-A329-11F48F5133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1981200"/>
            <a:ext cx="1981200" cy="2214240"/>
          </a:xfrm>
        </p:spPr>
        <p:txBody>
          <a:bodyPr>
            <a:normAutofit fontScale="92500" lnSpcReduction="20000"/>
          </a:bodyPr>
          <a:lstStyle/>
          <a:p>
            <a:r>
              <a:rPr lang="en-US" dirty="0" smtClean="0"/>
              <a:t>Claire Golden MassDEP</a:t>
            </a:r>
          </a:p>
          <a:p>
            <a:endParaRPr lang="en-US" dirty="0" smtClean="0"/>
          </a:p>
          <a:p>
            <a:r>
              <a:rPr lang="en-US" dirty="0" smtClean="0"/>
              <a:t>MEHA Education Seminar</a:t>
            </a:r>
          </a:p>
          <a:p>
            <a:endParaRPr lang="en-US" dirty="0" smtClean="0"/>
          </a:p>
          <a:p>
            <a:r>
              <a:rPr lang="en-US" dirty="0" smtClean="0"/>
              <a:t>March 7, 2018</a:t>
            </a:r>
            <a:endParaRPr lang="en-US" dirty="0"/>
          </a:p>
        </p:txBody>
      </p:sp>
      <p:sp>
        <p:nvSpPr>
          <p:cNvPr id="2" name="Title 1"/>
          <p:cNvSpPr>
            <a:spLocks noGrp="1"/>
          </p:cNvSpPr>
          <p:nvPr>
            <p:ph type="title"/>
          </p:nvPr>
        </p:nvSpPr>
        <p:spPr>
          <a:xfrm>
            <a:off x="21404" y="2057400"/>
            <a:ext cx="6781800" cy="1909440"/>
          </a:xfrm>
        </p:spPr>
        <p:txBody>
          <a:bodyPr/>
          <a:lstStyle/>
          <a:p>
            <a:r>
              <a:rPr lang="en-US" sz="5400" cap="none" dirty="0" smtClean="0"/>
              <a:t>TITLE 5 ISSUES THAT DON’T GO AWAY</a:t>
            </a:r>
            <a:br>
              <a:rPr lang="en-US" sz="5400" cap="none" dirty="0" smtClean="0"/>
            </a:br>
            <a:r>
              <a:rPr lang="en-US" sz="3600" cap="none" dirty="0" smtClean="0"/>
              <a:t>(no matter how hard you try!)</a:t>
            </a:r>
            <a:endParaRPr lang="en-US" sz="3600" cap="none" dirty="0"/>
          </a:p>
        </p:txBody>
      </p:sp>
    </p:spTree>
    <p:extLst>
      <p:ext uri="{BB962C8B-B14F-4D97-AF65-F5344CB8AC3E}">
        <p14:creationId xmlns:p14="http://schemas.microsoft.com/office/powerpoint/2010/main" val="2428857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New construction</a:t>
            </a:r>
            <a:endParaRPr lang="en-US" dirty="0"/>
          </a:p>
        </p:txBody>
      </p:sp>
    </p:spTree>
    <p:extLst>
      <p:ext uri="{BB962C8B-B14F-4D97-AF65-F5344CB8AC3E}">
        <p14:creationId xmlns:p14="http://schemas.microsoft.com/office/powerpoint/2010/main" val="1866001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i="1" dirty="0"/>
              <a:t>The construction of a new building for which an occupancy permit is </a:t>
            </a:r>
            <a:r>
              <a:rPr lang="en-US" i="1" dirty="0" smtClean="0"/>
              <a:t>required or</a:t>
            </a:r>
          </a:p>
          <a:p>
            <a:pPr marL="45720" indent="0">
              <a:buNone/>
            </a:pPr>
            <a:r>
              <a:rPr lang="en-US" i="1" dirty="0" smtClean="0"/>
              <a:t>an </a:t>
            </a:r>
            <a:r>
              <a:rPr lang="en-US" i="1" dirty="0"/>
              <a:t>increase in the actual or design flow to any system </a:t>
            </a:r>
            <a:r>
              <a:rPr lang="en-US" i="1" dirty="0" smtClean="0"/>
              <a:t>or</a:t>
            </a:r>
          </a:p>
          <a:p>
            <a:pPr marL="45720" indent="0">
              <a:buNone/>
            </a:pPr>
            <a:r>
              <a:rPr lang="en-US" i="1" dirty="0" smtClean="0"/>
              <a:t>an </a:t>
            </a:r>
            <a:r>
              <a:rPr lang="en-US" i="1" dirty="0"/>
              <a:t>increase in the actual or design flow to any nonconforming system </a:t>
            </a:r>
            <a:r>
              <a:rPr lang="en-US" i="1" dirty="0" smtClean="0"/>
              <a:t>or</a:t>
            </a:r>
          </a:p>
          <a:p>
            <a:pPr marL="45720" indent="0">
              <a:buNone/>
            </a:pPr>
            <a:r>
              <a:rPr lang="en-US" i="1" dirty="0" smtClean="0"/>
              <a:t>an </a:t>
            </a:r>
            <a:r>
              <a:rPr lang="en-US" i="1" dirty="0"/>
              <a:t>increase in the design flow to any system above the existing approved capacity. </a:t>
            </a:r>
            <a:endParaRPr lang="en-US" i="1" dirty="0" smtClean="0"/>
          </a:p>
          <a:p>
            <a:pPr marL="45720" indent="0">
              <a:buNone/>
            </a:pPr>
            <a:endParaRPr lang="en-US" i="1" dirty="0" smtClean="0"/>
          </a:p>
          <a:p>
            <a:pPr marL="45720" indent="0">
              <a:buNone/>
            </a:pPr>
            <a:endParaRPr lang="en-US" i="1" dirty="0"/>
          </a:p>
          <a:p>
            <a:pPr marL="45720" indent="0">
              <a:buNone/>
            </a:pPr>
            <a:endParaRPr lang="en-US" i="1" dirty="0"/>
          </a:p>
          <a:p>
            <a:pPr marL="45720" indent="0">
              <a:buNone/>
            </a:pPr>
            <a:endParaRPr lang="en-US" dirty="0" smtClean="0"/>
          </a:p>
          <a:p>
            <a:pPr marL="45720" indent="0">
              <a:buNone/>
            </a:pPr>
            <a:r>
              <a:rPr lang="en-US" sz="1400" dirty="0" smtClean="0"/>
              <a:t>310 CMR 15.002 </a:t>
            </a:r>
            <a:r>
              <a:rPr lang="en-US" sz="1400" i="1" dirty="0" smtClean="0"/>
              <a:t>New Construction</a:t>
            </a:r>
            <a:endParaRPr lang="en-US" sz="1400" i="1" dirty="0"/>
          </a:p>
        </p:txBody>
      </p:sp>
      <p:sp>
        <p:nvSpPr>
          <p:cNvPr id="3" name="Title 2"/>
          <p:cNvSpPr>
            <a:spLocks noGrp="1"/>
          </p:cNvSpPr>
          <p:nvPr>
            <p:ph type="title"/>
          </p:nvPr>
        </p:nvSpPr>
        <p:spPr/>
        <p:txBody>
          <a:bodyPr/>
          <a:lstStyle/>
          <a:p>
            <a:r>
              <a:rPr lang="en-US" dirty="0" smtClean="0"/>
              <a:t>New construction definition</a:t>
            </a:r>
            <a:endParaRPr lang="en-US" dirty="0"/>
          </a:p>
        </p:txBody>
      </p:sp>
      <p:cxnSp>
        <p:nvCxnSpPr>
          <p:cNvPr id="5" name="Straight Connector 4"/>
          <p:cNvCxnSpPr/>
          <p:nvPr/>
        </p:nvCxnSpPr>
        <p:spPr>
          <a:xfrm>
            <a:off x="2895600" y="2362200"/>
            <a:ext cx="22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56898" y="2728545"/>
            <a:ext cx="22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79051" y="3426431"/>
            <a:ext cx="22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407408"/>
          </a:xfrm>
        </p:spPr>
        <p:txBody>
          <a:bodyPr/>
          <a:lstStyle/>
          <a:p>
            <a:pPr marL="45720" indent="0">
              <a:buNone/>
            </a:pPr>
            <a:r>
              <a:rPr lang="en-US" i="1" dirty="0" smtClean="0"/>
              <a:t>New </a:t>
            </a:r>
            <a:r>
              <a:rPr lang="en-US" i="1" dirty="0"/>
              <a:t>construction shall not </a:t>
            </a:r>
            <a:r>
              <a:rPr lang="en-US" i="1" dirty="0" smtClean="0"/>
              <a:t>include</a:t>
            </a:r>
          </a:p>
          <a:p>
            <a:pPr marL="45720" indent="0">
              <a:buNone/>
            </a:pPr>
            <a:r>
              <a:rPr lang="en-US" i="1" dirty="0" smtClean="0"/>
              <a:t>replacement </a:t>
            </a:r>
            <a:r>
              <a:rPr lang="en-US" i="1" dirty="0"/>
              <a:t>or repair of a building in existence as of March 31, 1995 that has been totally or partially destroyed or demolished, </a:t>
            </a:r>
            <a:endParaRPr lang="en-US" i="1" dirty="0" smtClean="0"/>
          </a:p>
          <a:p>
            <a:pPr marL="45720" indent="0">
              <a:buNone/>
            </a:pPr>
            <a:r>
              <a:rPr lang="en-US" i="1" dirty="0" smtClean="0"/>
              <a:t>provided </a:t>
            </a:r>
            <a:r>
              <a:rPr lang="en-US" i="1" dirty="0"/>
              <a:t>there </a:t>
            </a:r>
            <a:r>
              <a:rPr lang="en-US" i="1" dirty="0" smtClean="0"/>
              <a:t>is:</a:t>
            </a:r>
          </a:p>
          <a:p>
            <a:pPr marL="684213"/>
            <a:r>
              <a:rPr lang="en-US" i="1" dirty="0" smtClean="0"/>
              <a:t>no </a:t>
            </a:r>
            <a:r>
              <a:rPr lang="en-US" i="1" dirty="0"/>
              <a:t>increase in design </a:t>
            </a:r>
            <a:r>
              <a:rPr lang="en-US" i="1" dirty="0" smtClean="0"/>
              <a:t>flow,</a:t>
            </a:r>
          </a:p>
          <a:p>
            <a:pPr marL="684213"/>
            <a:r>
              <a:rPr lang="en-US" i="1" dirty="0" smtClean="0"/>
              <a:t>no </a:t>
            </a:r>
            <a:r>
              <a:rPr lang="en-US" i="1" dirty="0"/>
              <a:t>increase in design flow above the existing approved capacity to any </a:t>
            </a:r>
            <a:r>
              <a:rPr lang="en-US" i="1" dirty="0" smtClean="0"/>
              <a:t>system,</a:t>
            </a:r>
          </a:p>
          <a:p>
            <a:pPr marL="684213"/>
            <a:r>
              <a:rPr lang="en-US" i="1" dirty="0" smtClean="0"/>
              <a:t>no </a:t>
            </a:r>
            <a:r>
              <a:rPr lang="en-US" i="1" dirty="0"/>
              <a:t>increase in the number of dwellings or dwelling units </a:t>
            </a:r>
            <a:r>
              <a:rPr lang="en-US" i="1" dirty="0" smtClean="0"/>
              <a:t>or</a:t>
            </a:r>
          </a:p>
          <a:p>
            <a:pPr marL="684213"/>
            <a:r>
              <a:rPr lang="en-US" i="1" dirty="0" smtClean="0"/>
              <a:t>no </a:t>
            </a:r>
            <a:r>
              <a:rPr lang="en-US" i="1" dirty="0"/>
              <a:t>increase in the number of bedrooms in any dwelling or dwelling unit. </a:t>
            </a:r>
          </a:p>
          <a:p>
            <a:pPr marL="45720" indent="0">
              <a:buNone/>
            </a:pPr>
            <a:endParaRPr lang="en-US" dirty="0" smtClean="0"/>
          </a:p>
        </p:txBody>
      </p:sp>
      <p:sp>
        <p:nvSpPr>
          <p:cNvPr id="3" name="Title 2"/>
          <p:cNvSpPr>
            <a:spLocks noGrp="1"/>
          </p:cNvSpPr>
          <p:nvPr>
            <p:ph type="title"/>
          </p:nvPr>
        </p:nvSpPr>
        <p:spPr/>
        <p:txBody>
          <a:bodyPr/>
          <a:lstStyle/>
          <a:p>
            <a:r>
              <a:rPr lang="en-US" dirty="0" smtClean="0"/>
              <a:t>New construction definition cont’d</a:t>
            </a:r>
            <a:endParaRPr lang="en-US" dirty="0"/>
          </a:p>
        </p:txBody>
      </p:sp>
    </p:spTree>
    <p:extLst>
      <p:ext uri="{BB962C8B-B14F-4D97-AF65-F5344CB8AC3E}">
        <p14:creationId xmlns:p14="http://schemas.microsoft.com/office/powerpoint/2010/main" val="3608017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57273"/>
            <a:ext cx="7578100" cy="584775"/>
          </a:xfrm>
          <a:prstGeom prst="rect">
            <a:avLst/>
          </a:prstGeom>
          <a:noFill/>
        </p:spPr>
        <p:txBody>
          <a:bodyPr wrap="none" rtlCol="0">
            <a:spAutoFit/>
          </a:bodyPr>
          <a:lstStyle/>
          <a:p>
            <a:r>
              <a:rPr lang="en-US" sz="3200" dirty="0" smtClean="0">
                <a:solidFill>
                  <a:schemeClr val="tx2"/>
                </a:solidFill>
              </a:rPr>
              <a:t>LET’S TAKE A LOOK AT SOME EXAMPLES...</a:t>
            </a:r>
          </a:p>
        </p:txBody>
      </p:sp>
      <p:sp>
        <p:nvSpPr>
          <p:cNvPr id="3" name="TextBox 2"/>
          <p:cNvSpPr txBox="1"/>
          <p:nvPr/>
        </p:nvSpPr>
        <p:spPr>
          <a:xfrm>
            <a:off x="618964" y="4545124"/>
            <a:ext cx="7488832" cy="923330"/>
          </a:xfrm>
          <a:prstGeom prst="rect">
            <a:avLst/>
          </a:prstGeom>
          <a:noFill/>
        </p:spPr>
        <p:txBody>
          <a:bodyPr wrap="square" rtlCol="0">
            <a:spAutoFit/>
          </a:bodyPr>
          <a:lstStyle/>
          <a:p>
            <a:r>
              <a:rPr lang="en-US" b="1" dirty="0" smtClean="0">
                <a:solidFill>
                  <a:srgbClr val="FF0000"/>
                </a:solidFill>
              </a:rPr>
              <a:t>Disclaimer:  Discussion and conclusions of this entire presentation but especially this section, are based solely on Title 5, 310 CMR 15.000.  Local bylaws, regulations, interpretations and practices may vary.</a:t>
            </a:r>
            <a:endParaRPr lang="en-US" b="1" dirty="0">
              <a:solidFill>
                <a:srgbClr val="FF0000"/>
              </a:solidFill>
            </a:endParaRPr>
          </a:p>
        </p:txBody>
      </p:sp>
    </p:spTree>
    <p:extLst>
      <p:ext uri="{BB962C8B-B14F-4D97-AF65-F5344CB8AC3E}">
        <p14:creationId xmlns:p14="http://schemas.microsoft.com/office/powerpoint/2010/main" val="18748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construction?</a:t>
            </a:r>
            <a:endParaRPr lang="en-US" dirty="0"/>
          </a:p>
        </p:txBody>
      </p:sp>
      <p:sp>
        <p:nvSpPr>
          <p:cNvPr id="4" name="TextBox 3"/>
          <p:cNvSpPr txBox="1"/>
          <p:nvPr/>
        </p:nvSpPr>
        <p:spPr>
          <a:xfrm>
            <a:off x="609600" y="2057400"/>
            <a:ext cx="7619999" cy="2677656"/>
          </a:xfrm>
          <a:prstGeom prst="rect">
            <a:avLst/>
          </a:prstGeom>
          <a:noFill/>
        </p:spPr>
        <p:txBody>
          <a:bodyPr wrap="square" rtlCol="0">
            <a:spAutoFit/>
          </a:bodyPr>
          <a:lstStyle/>
          <a:p>
            <a:r>
              <a:rPr lang="en-US" sz="2400" dirty="0" smtClean="0"/>
              <a:t>Existing circa-1950s dwelling. </a:t>
            </a:r>
          </a:p>
          <a:p>
            <a:r>
              <a:rPr lang="en-US" sz="2400" dirty="0" smtClean="0"/>
              <a:t>No records at BOH.</a:t>
            </a:r>
          </a:p>
          <a:p>
            <a:r>
              <a:rPr lang="en-US" sz="2400" dirty="0" smtClean="0"/>
              <a:t>Assessors records indicate 3 bedrooms historically and no building modifications.</a:t>
            </a:r>
          </a:p>
          <a:p>
            <a:r>
              <a:rPr lang="en-US" sz="2400" dirty="0" smtClean="0"/>
              <a:t>Failed system inspection and an upgrade is required.</a:t>
            </a:r>
          </a:p>
          <a:p>
            <a:endParaRPr lang="en-US" sz="2400" dirty="0"/>
          </a:p>
          <a:p>
            <a:r>
              <a:rPr lang="en-US" sz="2400" dirty="0" smtClean="0"/>
              <a:t>New Construction?</a:t>
            </a:r>
            <a:endParaRPr lang="en-US" sz="2400" dirty="0"/>
          </a:p>
        </p:txBody>
      </p:sp>
      <p:sp>
        <p:nvSpPr>
          <p:cNvPr id="5" name="TextBox 4"/>
          <p:cNvSpPr txBox="1"/>
          <p:nvPr/>
        </p:nvSpPr>
        <p:spPr>
          <a:xfrm>
            <a:off x="3718389" y="4495800"/>
            <a:ext cx="1180131" cy="1015663"/>
          </a:xfrm>
          <a:prstGeom prst="rect">
            <a:avLst/>
          </a:prstGeom>
          <a:noFill/>
        </p:spPr>
        <p:txBody>
          <a:bodyPr wrap="none" rtlCol="0">
            <a:spAutoFit/>
          </a:bodyPr>
          <a:lstStyle/>
          <a:p>
            <a:r>
              <a:rPr lang="en-US" sz="6000" b="1" dirty="0" smtClean="0">
                <a:solidFill>
                  <a:schemeClr val="accent1"/>
                </a:solidFill>
              </a:rPr>
              <a:t>NO</a:t>
            </a:r>
            <a:endParaRPr lang="en-US" sz="6000" b="1" dirty="0">
              <a:solidFill>
                <a:schemeClr val="accent1"/>
              </a:solidFill>
            </a:endParaRPr>
          </a:p>
        </p:txBody>
      </p:sp>
      <p:sp>
        <p:nvSpPr>
          <p:cNvPr id="6" name="Rectangle 5"/>
          <p:cNvSpPr/>
          <p:nvPr/>
        </p:nvSpPr>
        <p:spPr>
          <a:xfrm>
            <a:off x="739754" y="5511461"/>
            <a:ext cx="7137400" cy="1015663"/>
          </a:xfrm>
          <a:prstGeom prst="rect">
            <a:avLst/>
          </a:prstGeom>
        </p:spPr>
        <p:txBody>
          <a:bodyPr wrap="square">
            <a:spAutoFit/>
          </a:bodyPr>
          <a:lstStyle/>
          <a:p>
            <a:r>
              <a:rPr lang="en-US" sz="2000" dirty="0"/>
              <a:t>House </a:t>
            </a:r>
            <a:r>
              <a:rPr lang="en-US" sz="2000" dirty="0" smtClean="0"/>
              <a:t>has </a:t>
            </a:r>
            <a:r>
              <a:rPr lang="en-US" sz="2000" dirty="0"/>
              <a:t>been there </a:t>
            </a:r>
            <a:r>
              <a:rPr lang="en-US" sz="2000" dirty="0" smtClean="0"/>
              <a:t>60 </a:t>
            </a:r>
            <a:r>
              <a:rPr lang="en-US" sz="2000" dirty="0"/>
              <a:t>years and taxes have been paid on a 3 bedroom.  Barring a BOH record, the only official record is the Assessors. </a:t>
            </a:r>
          </a:p>
        </p:txBody>
      </p:sp>
    </p:spTree>
    <p:extLst>
      <p:ext uri="{BB962C8B-B14F-4D97-AF65-F5344CB8AC3E}">
        <p14:creationId xmlns:p14="http://schemas.microsoft.com/office/powerpoint/2010/main" val="365633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construction?</a:t>
            </a:r>
            <a:endParaRPr lang="en-US" dirty="0"/>
          </a:p>
        </p:txBody>
      </p:sp>
      <p:sp>
        <p:nvSpPr>
          <p:cNvPr id="4" name="TextBox 3"/>
          <p:cNvSpPr txBox="1"/>
          <p:nvPr/>
        </p:nvSpPr>
        <p:spPr>
          <a:xfrm>
            <a:off x="609600" y="1844824"/>
            <a:ext cx="7619999" cy="3046988"/>
          </a:xfrm>
          <a:prstGeom prst="rect">
            <a:avLst/>
          </a:prstGeom>
          <a:noFill/>
        </p:spPr>
        <p:txBody>
          <a:bodyPr wrap="square" rtlCol="0">
            <a:spAutoFit/>
          </a:bodyPr>
          <a:lstStyle/>
          <a:p>
            <a:r>
              <a:rPr lang="en-US" sz="2400" dirty="0" smtClean="0"/>
              <a:t>Existing circa-1970s dwelling. </a:t>
            </a:r>
          </a:p>
          <a:p>
            <a:r>
              <a:rPr lang="en-US" sz="2400" dirty="0" smtClean="0"/>
              <a:t>BOH records indicate a 3-bedroom system circa 1979.</a:t>
            </a:r>
          </a:p>
          <a:p>
            <a:r>
              <a:rPr lang="en-US" sz="2400" dirty="0" smtClean="0"/>
              <a:t>Assessors records indicate 4 bedrooms historically.</a:t>
            </a:r>
          </a:p>
          <a:p>
            <a:r>
              <a:rPr lang="en-US" sz="2400" dirty="0" smtClean="0"/>
              <a:t>It is a two-story dwelling with 4 bedrooms upstairs.</a:t>
            </a:r>
          </a:p>
          <a:p>
            <a:r>
              <a:rPr lang="en-US" sz="2400" dirty="0" smtClean="0"/>
              <a:t>Failed system inspection.</a:t>
            </a:r>
          </a:p>
          <a:p>
            <a:r>
              <a:rPr lang="en-US" sz="2400" dirty="0" smtClean="0"/>
              <a:t>Designer designs for 440 gpd.</a:t>
            </a:r>
          </a:p>
          <a:p>
            <a:endParaRPr lang="en-US" sz="2400" dirty="0"/>
          </a:p>
          <a:p>
            <a:r>
              <a:rPr lang="en-US" sz="2400" dirty="0" smtClean="0"/>
              <a:t>New Construction?</a:t>
            </a:r>
            <a:endParaRPr lang="en-US" sz="2400" dirty="0"/>
          </a:p>
        </p:txBody>
      </p:sp>
      <p:sp>
        <p:nvSpPr>
          <p:cNvPr id="5" name="TextBox 4"/>
          <p:cNvSpPr txBox="1"/>
          <p:nvPr/>
        </p:nvSpPr>
        <p:spPr>
          <a:xfrm>
            <a:off x="3748900" y="4545124"/>
            <a:ext cx="1632178" cy="1015663"/>
          </a:xfrm>
          <a:prstGeom prst="rect">
            <a:avLst/>
          </a:prstGeom>
          <a:noFill/>
        </p:spPr>
        <p:txBody>
          <a:bodyPr wrap="none" rtlCol="0">
            <a:spAutoFit/>
          </a:bodyPr>
          <a:lstStyle/>
          <a:p>
            <a:r>
              <a:rPr lang="en-US" sz="6000" b="1" dirty="0" smtClean="0">
                <a:solidFill>
                  <a:schemeClr val="accent1"/>
                </a:solidFill>
              </a:rPr>
              <a:t>NO*</a:t>
            </a:r>
            <a:endParaRPr lang="en-US" sz="6000" b="1" dirty="0">
              <a:solidFill>
                <a:schemeClr val="accent1"/>
              </a:solidFill>
            </a:endParaRPr>
          </a:p>
        </p:txBody>
      </p:sp>
      <p:sp>
        <p:nvSpPr>
          <p:cNvPr id="2" name="TextBox 1"/>
          <p:cNvSpPr txBox="1"/>
          <p:nvPr/>
        </p:nvSpPr>
        <p:spPr>
          <a:xfrm>
            <a:off x="531945" y="5496603"/>
            <a:ext cx="7604451" cy="1015663"/>
          </a:xfrm>
          <a:prstGeom prst="rect">
            <a:avLst/>
          </a:prstGeom>
          <a:noFill/>
        </p:spPr>
        <p:txBody>
          <a:bodyPr wrap="square" rtlCol="0">
            <a:spAutoFit/>
          </a:bodyPr>
          <a:lstStyle/>
          <a:p>
            <a:r>
              <a:rPr lang="en-US" sz="2000" dirty="0" smtClean="0"/>
              <a:t>House as-is has been there 40 years and taxes have been paid on a 4 bedroom.  Looks like there was an error way back.  I believe they are entitled to the 4.</a:t>
            </a:r>
            <a:endParaRPr lang="en-US" sz="2000" dirty="0"/>
          </a:p>
        </p:txBody>
      </p:sp>
    </p:spTree>
    <p:extLst>
      <p:ext uri="{BB962C8B-B14F-4D97-AF65-F5344CB8AC3E}">
        <p14:creationId xmlns:p14="http://schemas.microsoft.com/office/powerpoint/2010/main" val="70747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construction?</a:t>
            </a:r>
            <a:endParaRPr lang="en-US" dirty="0"/>
          </a:p>
        </p:txBody>
      </p:sp>
      <p:sp>
        <p:nvSpPr>
          <p:cNvPr id="4" name="TextBox 3"/>
          <p:cNvSpPr txBox="1"/>
          <p:nvPr/>
        </p:nvSpPr>
        <p:spPr>
          <a:xfrm>
            <a:off x="609600" y="2057400"/>
            <a:ext cx="7619999" cy="2308324"/>
          </a:xfrm>
          <a:prstGeom prst="rect">
            <a:avLst/>
          </a:prstGeom>
          <a:noFill/>
        </p:spPr>
        <p:txBody>
          <a:bodyPr wrap="square" rtlCol="0">
            <a:spAutoFit/>
          </a:bodyPr>
          <a:lstStyle/>
          <a:p>
            <a:r>
              <a:rPr lang="en-US" sz="2400" dirty="0" smtClean="0"/>
              <a:t>Existing circa-1982 dwelling. </a:t>
            </a:r>
          </a:p>
          <a:p>
            <a:r>
              <a:rPr lang="en-US" sz="2400" dirty="0" smtClean="0"/>
              <a:t>BOH and assessors records both indicate 2 bedrooms.</a:t>
            </a:r>
          </a:p>
          <a:p>
            <a:r>
              <a:rPr lang="en-US" sz="2400" dirty="0" smtClean="0"/>
              <a:t>Failed system inspection and an upgrade is required.</a:t>
            </a:r>
          </a:p>
          <a:p>
            <a:r>
              <a:rPr lang="en-US" sz="2400" dirty="0" smtClean="0"/>
              <a:t>Designer comes in with a 3-bedroom design.</a:t>
            </a:r>
          </a:p>
          <a:p>
            <a:endParaRPr lang="en-US" sz="2400" dirty="0"/>
          </a:p>
          <a:p>
            <a:r>
              <a:rPr lang="en-US" sz="2400" dirty="0" smtClean="0"/>
              <a:t>New Construction?</a:t>
            </a:r>
            <a:endParaRPr lang="en-US" sz="2400" dirty="0"/>
          </a:p>
        </p:txBody>
      </p:sp>
      <p:sp>
        <p:nvSpPr>
          <p:cNvPr id="5" name="TextBox 4"/>
          <p:cNvSpPr txBox="1"/>
          <p:nvPr/>
        </p:nvSpPr>
        <p:spPr>
          <a:xfrm>
            <a:off x="3718389" y="4185084"/>
            <a:ext cx="1455848" cy="1015663"/>
          </a:xfrm>
          <a:prstGeom prst="rect">
            <a:avLst/>
          </a:prstGeom>
          <a:noFill/>
        </p:spPr>
        <p:txBody>
          <a:bodyPr wrap="none" rtlCol="0">
            <a:spAutoFit/>
          </a:bodyPr>
          <a:lstStyle/>
          <a:p>
            <a:r>
              <a:rPr lang="en-US" sz="6000" b="1" dirty="0" smtClean="0">
                <a:solidFill>
                  <a:schemeClr val="accent1"/>
                </a:solidFill>
              </a:rPr>
              <a:t>YES</a:t>
            </a:r>
            <a:endParaRPr lang="en-US" sz="6000" b="1" dirty="0">
              <a:solidFill>
                <a:schemeClr val="accent1"/>
              </a:solidFill>
            </a:endParaRPr>
          </a:p>
        </p:txBody>
      </p:sp>
      <p:sp>
        <p:nvSpPr>
          <p:cNvPr id="6" name="Rectangle 5"/>
          <p:cNvSpPr/>
          <p:nvPr/>
        </p:nvSpPr>
        <p:spPr>
          <a:xfrm>
            <a:off x="556140" y="5301208"/>
            <a:ext cx="7796280" cy="1323439"/>
          </a:xfrm>
          <a:prstGeom prst="rect">
            <a:avLst/>
          </a:prstGeom>
        </p:spPr>
        <p:txBody>
          <a:bodyPr wrap="square">
            <a:spAutoFit/>
          </a:bodyPr>
          <a:lstStyle/>
          <a:p>
            <a:r>
              <a:rPr lang="en-US" sz="2000" dirty="0" smtClean="0"/>
              <a:t>If the design can meet new construction standards for 3 bedrooms, including a reserve area, then a 3-bedroom system may be installed.  If not, 2 bedroom design to MFC with deed restriction as discussed in 310 CMR 15.203 is appropriate. </a:t>
            </a:r>
            <a:endParaRPr lang="en-US" sz="2000" dirty="0"/>
          </a:p>
        </p:txBody>
      </p:sp>
    </p:spTree>
    <p:extLst>
      <p:ext uri="{BB962C8B-B14F-4D97-AF65-F5344CB8AC3E}">
        <p14:creationId xmlns:p14="http://schemas.microsoft.com/office/powerpoint/2010/main" val="25146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construction?</a:t>
            </a:r>
            <a:endParaRPr lang="en-US" dirty="0"/>
          </a:p>
        </p:txBody>
      </p:sp>
      <p:sp>
        <p:nvSpPr>
          <p:cNvPr id="4" name="TextBox 3"/>
          <p:cNvSpPr txBox="1"/>
          <p:nvPr/>
        </p:nvSpPr>
        <p:spPr>
          <a:xfrm>
            <a:off x="609600" y="2057400"/>
            <a:ext cx="7619999" cy="2308324"/>
          </a:xfrm>
          <a:prstGeom prst="rect">
            <a:avLst/>
          </a:prstGeom>
          <a:noFill/>
        </p:spPr>
        <p:txBody>
          <a:bodyPr wrap="square" rtlCol="0">
            <a:spAutoFit/>
          </a:bodyPr>
          <a:lstStyle/>
          <a:p>
            <a:r>
              <a:rPr lang="en-US" sz="2400" dirty="0" smtClean="0"/>
              <a:t>Existing circa-1996 3-bedroom dwelling. </a:t>
            </a:r>
          </a:p>
          <a:p>
            <a:r>
              <a:rPr lang="en-US" sz="2400" dirty="0" smtClean="0"/>
              <a:t>BOH has a </a:t>
            </a:r>
            <a:r>
              <a:rPr lang="en-US" sz="2400" dirty="0" err="1" smtClean="0"/>
              <a:t>CoC</a:t>
            </a:r>
            <a:r>
              <a:rPr lang="en-US" sz="2400" dirty="0" smtClean="0"/>
              <a:t> for a 1995-Code 440 gpd system.</a:t>
            </a:r>
          </a:p>
          <a:p>
            <a:r>
              <a:rPr lang="en-US" sz="2400" dirty="0" smtClean="0"/>
              <a:t>Assessors records indicate 3 bedrooms historically.</a:t>
            </a:r>
          </a:p>
          <a:p>
            <a:r>
              <a:rPr lang="en-US" sz="2400" dirty="0" smtClean="0"/>
              <a:t>Owner wants to add a bedroom.</a:t>
            </a:r>
          </a:p>
          <a:p>
            <a:endParaRPr lang="en-US" sz="2400" dirty="0"/>
          </a:p>
          <a:p>
            <a:r>
              <a:rPr lang="en-US" sz="2400" dirty="0" smtClean="0"/>
              <a:t>New Construction?</a:t>
            </a:r>
            <a:endParaRPr lang="en-US" sz="2400" dirty="0"/>
          </a:p>
        </p:txBody>
      </p:sp>
      <p:sp>
        <p:nvSpPr>
          <p:cNvPr id="5" name="TextBox 4"/>
          <p:cNvSpPr txBox="1"/>
          <p:nvPr/>
        </p:nvSpPr>
        <p:spPr>
          <a:xfrm>
            <a:off x="3743218" y="4077072"/>
            <a:ext cx="1180131" cy="1015663"/>
          </a:xfrm>
          <a:prstGeom prst="rect">
            <a:avLst/>
          </a:prstGeom>
          <a:noFill/>
        </p:spPr>
        <p:txBody>
          <a:bodyPr wrap="none" rtlCol="0">
            <a:spAutoFit/>
          </a:bodyPr>
          <a:lstStyle/>
          <a:p>
            <a:r>
              <a:rPr lang="en-US" sz="6000" b="1" dirty="0" smtClean="0">
                <a:solidFill>
                  <a:schemeClr val="accent1"/>
                </a:solidFill>
              </a:rPr>
              <a:t>NO</a:t>
            </a:r>
            <a:endParaRPr lang="en-US" sz="6000" b="1" dirty="0">
              <a:solidFill>
                <a:schemeClr val="accent1"/>
              </a:solidFill>
            </a:endParaRPr>
          </a:p>
        </p:txBody>
      </p:sp>
      <p:sp>
        <p:nvSpPr>
          <p:cNvPr id="2" name="TextBox 1"/>
          <p:cNvSpPr txBox="1"/>
          <p:nvPr/>
        </p:nvSpPr>
        <p:spPr>
          <a:xfrm>
            <a:off x="609601" y="5033112"/>
            <a:ext cx="7454788" cy="1631216"/>
          </a:xfrm>
          <a:prstGeom prst="rect">
            <a:avLst/>
          </a:prstGeom>
          <a:noFill/>
        </p:spPr>
        <p:txBody>
          <a:bodyPr wrap="square" rtlCol="0">
            <a:spAutoFit/>
          </a:bodyPr>
          <a:lstStyle/>
          <a:p>
            <a:r>
              <a:rPr lang="en-US" sz="2000" dirty="0" smtClean="0"/>
              <a:t>System has approved capacity of 440 gpd and the additional bedroom will not cause this to be exceeded.  A system inspection should be done to see how the system is performing and for locational issues related to the addition.  If failure, owner is still entitled to 4 bedrooms under LUA.  Setbacks must be maintained.</a:t>
            </a:r>
            <a:endParaRPr lang="en-US" sz="2000" dirty="0"/>
          </a:p>
        </p:txBody>
      </p:sp>
    </p:spTree>
    <p:extLst>
      <p:ext uri="{BB962C8B-B14F-4D97-AF65-F5344CB8AC3E}">
        <p14:creationId xmlns:p14="http://schemas.microsoft.com/office/powerpoint/2010/main" val="6426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construction?</a:t>
            </a:r>
            <a:endParaRPr lang="en-US" dirty="0"/>
          </a:p>
        </p:txBody>
      </p:sp>
      <p:sp>
        <p:nvSpPr>
          <p:cNvPr id="4" name="TextBox 3"/>
          <p:cNvSpPr txBox="1"/>
          <p:nvPr/>
        </p:nvSpPr>
        <p:spPr>
          <a:xfrm>
            <a:off x="609600" y="1772816"/>
            <a:ext cx="7619999" cy="3046988"/>
          </a:xfrm>
          <a:prstGeom prst="rect">
            <a:avLst/>
          </a:prstGeom>
          <a:noFill/>
        </p:spPr>
        <p:txBody>
          <a:bodyPr wrap="square" rtlCol="0">
            <a:spAutoFit/>
          </a:bodyPr>
          <a:lstStyle/>
          <a:p>
            <a:r>
              <a:rPr lang="en-US" sz="2400" dirty="0" smtClean="0"/>
              <a:t>Existing circa-1970s dwelling. </a:t>
            </a:r>
          </a:p>
          <a:p>
            <a:r>
              <a:rPr lang="en-US" sz="2400" dirty="0" smtClean="0"/>
              <a:t>No BOH records.</a:t>
            </a:r>
          </a:p>
          <a:p>
            <a:r>
              <a:rPr lang="en-US" sz="2400" dirty="0" smtClean="0"/>
              <a:t>Assessors records indicate 3 bedrooms historically.</a:t>
            </a:r>
          </a:p>
          <a:p>
            <a:r>
              <a:rPr lang="en-US" sz="2400" dirty="0" smtClean="0"/>
              <a:t>Developer wants to tear down and rebuild a dwelling with a bigger footprint but still only 3 bedrooms.</a:t>
            </a:r>
          </a:p>
          <a:p>
            <a:r>
              <a:rPr lang="en-US" sz="2400" dirty="0" smtClean="0"/>
              <a:t>System passed inspection.</a:t>
            </a:r>
          </a:p>
          <a:p>
            <a:endParaRPr lang="en-US" sz="2400" dirty="0"/>
          </a:p>
          <a:p>
            <a:r>
              <a:rPr lang="en-US" sz="2400" dirty="0" smtClean="0"/>
              <a:t>New Construction?</a:t>
            </a:r>
            <a:endParaRPr lang="en-US" sz="2400" dirty="0"/>
          </a:p>
        </p:txBody>
      </p:sp>
      <p:sp>
        <p:nvSpPr>
          <p:cNvPr id="5" name="TextBox 4"/>
          <p:cNvSpPr txBox="1"/>
          <p:nvPr/>
        </p:nvSpPr>
        <p:spPr>
          <a:xfrm>
            <a:off x="3747599" y="4540944"/>
            <a:ext cx="1180131" cy="1015663"/>
          </a:xfrm>
          <a:prstGeom prst="rect">
            <a:avLst/>
          </a:prstGeom>
          <a:noFill/>
        </p:spPr>
        <p:txBody>
          <a:bodyPr wrap="none" rtlCol="0">
            <a:spAutoFit/>
          </a:bodyPr>
          <a:lstStyle/>
          <a:p>
            <a:r>
              <a:rPr lang="en-US" sz="6000" b="1" dirty="0" smtClean="0">
                <a:solidFill>
                  <a:schemeClr val="accent1"/>
                </a:solidFill>
              </a:rPr>
              <a:t>NO</a:t>
            </a:r>
            <a:endParaRPr lang="en-US" sz="6000" b="1" dirty="0">
              <a:solidFill>
                <a:schemeClr val="accent1"/>
              </a:solidFill>
            </a:endParaRPr>
          </a:p>
        </p:txBody>
      </p:sp>
      <p:sp>
        <p:nvSpPr>
          <p:cNvPr id="2" name="TextBox 1"/>
          <p:cNvSpPr txBox="1"/>
          <p:nvPr/>
        </p:nvSpPr>
        <p:spPr>
          <a:xfrm>
            <a:off x="593940" y="5534561"/>
            <a:ext cx="8262535" cy="1015663"/>
          </a:xfrm>
          <a:prstGeom prst="rect">
            <a:avLst/>
          </a:prstGeom>
          <a:noFill/>
        </p:spPr>
        <p:txBody>
          <a:bodyPr wrap="square" rtlCol="0">
            <a:spAutoFit/>
          </a:bodyPr>
          <a:lstStyle/>
          <a:p>
            <a:r>
              <a:rPr lang="en-US" sz="2000" dirty="0" smtClean="0"/>
              <a:t>This is where that exemption for reconstruction of a building wholly or partially destroyed/demolished comes into play.  Be careful though regarding setbacks since the larger footprint may cause setback issues.</a:t>
            </a:r>
            <a:endParaRPr lang="en-US" sz="2000" dirty="0"/>
          </a:p>
        </p:txBody>
      </p:sp>
    </p:spTree>
    <p:extLst>
      <p:ext uri="{BB962C8B-B14F-4D97-AF65-F5344CB8AC3E}">
        <p14:creationId xmlns:p14="http://schemas.microsoft.com/office/powerpoint/2010/main" val="18669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construction?</a:t>
            </a:r>
            <a:endParaRPr lang="en-US" dirty="0"/>
          </a:p>
        </p:txBody>
      </p:sp>
      <p:sp>
        <p:nvSpPr>
          <p:cNvPr id="4" name="TextBox 3"/>
          <p:cNvSpPr txBox="1"/>
          <p:nvPr/>
        </p:nvSpPr>
        <p:spPr>
          <a:xfrm>
            <a:off x="609600" y="2057400"/>
            <a:ext cx="8001000" cy="2308324"/>
          </a:xfrm>
          <a:prstGeom prst="rect">
            <a:avLst/>
          </a:prstGeom>
          <a:noFill/>
        </p:spPr>
        <p:txBody>
          <a:bodyPr wrap="square" rtlCol="0">
            <a:spAutoFit/>
          </a:bodyPr>
          <a:lstStyle/>
          <a:p>
            <a:r>
              <a:rPr lang="en-US" sz="2400" dirty="0" smtClean="0"/>
              <a:t>Existing old 8-bedroom Victorian single family home.</a:t>
            </a:r>
          </a:p>
          <a:p>
            <a:r>
              <a:rPr lang="en-US" sz="2400" dirty="0" smtClean="0"/>
              <a:t>Property has sold before and passed System Inspection.</a:t>
            </a:r>
          </a:p>
          <a:p>
            <a:r>
              <a:rPr lang="en-US" sz="2400" dirty="0" smtClean="0"/>
              <a:t>New owner wants to convert it into eight 1-bedroom condominiums.</a:t>
            </a:r>
          </a:p>
          <a:p>
            <a:endParaRPr lang="en-US" sz="2400" dirty="0"/>
          </a:p>
          <a:p>
            <a:r>
              <a:rPr lang="en-US" sz="2400" dirty="0" smtClean="0"/>
              <a:t>New Construction?</a:t>
            </a:r>
            <a:endParaRPr lang="en-US" sz="2400" dirty="0"/>
          </a:p>
        </p:txBody>
      </p:sp>
      <p:sp>
        <p:nvSpPr>
          <p:cNvPr id="5" name="TextBox 4"/>
          <p:cNvSpPr txBox="1"/>
          <p:nvPr/>
        </p:nvSpPr>
        <p:spPr>
          <a:xfrm>
            <a:off x="3743218" y="4385246"/>
            <a:ext cx="1455848" cy="1015663"/>
          </a:xfrm>
          <a:prstGeom prst="rect">
            <a:avLst/>
          </a:prstGeom>
          <a:noFill/>
        </p:spPr>
        <p:txBody>
          <a:bodyPr wrap="none" rtlCol="0">
            <a:spAutoFit/>
          </a:bodyPr>
          <a:lstStyle/>
          <a:p>
            <a:r>
              <a:rPr lang="en-US" sz="6000" b="1" dirty="0" smtClean="0">
                <a:solidFill>
                  <a:schemeClr val="accent1"/>
                </a:solidFill>
              </a:rPr>
              <a:t>YES</a:t>
            </a:r>
            <a:endParaRPr lang="en-US" sz="6000" b="1" dirty="0">
              <a:solidFill>
                <a:schemeClr val="accent1"/>
              </a:solidFill>
            </a:endParaRPr>
          </a:p>
        </p:txBody>
      </p:sp>
      <p:sp>
        <p:nvSpPr>
          <p:cNvPr id="2" name="TextBox 1"/>
          <p:cNvSpPr txBox="1"/>
          <p:nvPr/>
        </p:nvSpPr>
        <p:spPr>
          <a:xfrm>
            <a:off x="863588" y="5514049"/>
            <a:ext cx="7200800" cy="1015663"/>
          </a:xfrm>
          <a:prstGeom prst="rect">
            <a:avLst/>
          </a:prstGeom>
          <a:noFill/>
        </p:spPr>
        <p:txBody>
          <a:bodyPr wrap="square" rtlCol="0">
            <a:spAutoFit/>
          </a:bodyPr>
          <a:lstStyle/>
          <a:p>
            <a:r>
              <a:rPr lang="en-US" sz="2000" dirty="0" smtClean="0"/>
              <a:t>The exemption does </a:t>
            </a:r>
            <a:r>
              <a:rPr lang="en-US" sz="2000" u="sng" dirty="0" smtClean="0"/>
              <a:t>not</a:t>
            </a:r>
            <a:r>
              <a:rPr lang="en-US" sz="2000" dirty="0" smtClean="0"/>
              <a:t> apply because there is an increase in dwelling units. Therefore, a new system that complies with new construction standards needs to be designed and installed.</a:t>
            </a:r>
            <a:endParaRPr lang="en-US" sz="2000" dirty="0"/>
          </a:p>
        </p:txBody>
      </p:sp>
    </p:spTree>
    <p:extLst>
      <p:ext uri="{BB962C8B-B14F-4D97-AF65-F5344CB8AC3E}">
        <p14:creationId xmlns:p14="http://schemas.microsoft.com/office/powerpoint/2010/main" val="6466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714886"/>
            <a:ext cx="8460940" cy="4738450"/>
          </a:xfrm>
        </p:spPr>
        <p:txBody>
          <a:bodyPr>
            <a:normAutofit fontScale="92500"/>
          </a:bodyPr>
          <a:lstStyle/>
          <a:p>
            <a:r>
              <a:rPr lang="en-US" sz="2400" dirty="0" smtClean="0"/>
              <a:t>Bedroom(s)</a:t>
            </a:r>
          </a:p>
          <a:p>
            <a:pPr lvl="1"/>
            <a:r>
              <a:rPr lang="en-US" sz="2200" dirty="0" smtClean="0"/>
              <a:t>Definition</a:t>
            </a:r>
          </a:p>
          <a:p>
            <a:pPr lvl="1"/>
            <a:r>
              <a:rPr lang="en-US" sz="2200" dirty="0" smtClean="0"/>
              <a:t>Number</a:t>
            </a:r>
          </a:p>
          <a:p>
            <a:r>
              <a:rPr lang="en-US" sz="2400" dirty="0" smtClean="0"/>
              <a:t>New Construction</a:t>
            </a:r>
          </a:p>
          <a:p>
            <a:r>
              <a:rPr lang="en-US" sz="2400" dirty="0" smtClean="0"/>
              <a:t>Deed Restriction/Notification/ Covenant and Easement</a:t>
            </a:r>
            <a:endParaRPr lang="en-US" sz="2400" dirty="0"/>
          </a:p>
          <a:p>
            <a:pPr lvl="1"/>
            <a:r>
              <a:rPr lang="en-US" sz="2200" dirty="0" smtClean="0"/>
              <a:t>When</a:t>
            </a:r>
          </a:p>
          <a:p>
            <a:pPr lvl="1"/>
            <a:r>
              <a:rPr lang="en-US" sz="2200" dirty="0" smtClean="0"/>
              <a:t>Why</a:t>
            </a:r>
          </a:p>
          <a:p>
            <a:pPr lvl="1"/>
            <a:r>
              <a:rPr lang="en-US" sz="2200" dirty="0" smtClean="0"/>
              <a:t>What</a:t>
            </a:r>
          </a:p>
          <a:p>
            <a:r>
              <a:rPr lang="en-US" sz="2400" dirty="0" smtClean="0"/>
              <a:t>Variances/LUA</a:t>
            </a:r>
          </a:p>
          <a:p>
            <a:pPr lvl="1"/>
            <a:r>
              <a:rPr lang="en-US" sz="2200" dirty="0" smtClean="0"/>
              <a:t>Full Compliance Goal</a:t>
            </a:r>
          </a:p>
          <a:p>
            <a:pPr lvl="1"/>
            <a:r>
              <a:rPr lang="en-US" sz="2200" dirty="0" smtClean="0"/>
              <a:t>Step-by-step Process</a:t>
            </a:r>
          </a:p>
          <a:p>
            <a:r>
              <a:rPr lang="en-US" sz="2400" dirty="0" smtClean="0"/>
              <a:t>Other Issues/Questions</a:t>
            </a:r>
          </a:p>
          <a:p>
            <a:endParaRPr lang="en-US" dirty="0" smtClean="0"/>
          </a:p>
        </p:txBody>
      </p:sp>
      <p:sp>
        <p:nvSpPr>
          <p:cNvPr id="4" name="Title 3"/>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264885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 </a:t>
            </a:r>
            <a:endParaRPr lang="en-US" dirty="0"/>
          </a:p>
        </p:txBody>
      </p:sp>
      <p:pic>
        <p:nvPicPr>
          <p:cNvPr id="3074" name="Picture 2" descr="C:\Users\cgolden\AppData\Local\Microsoft\Windows\Temporary Internet Files\Content.IE5\S1F1CWI0\Man-With-Question-0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60748"/>
            <a:ext cx="4401108" cy="440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68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 </a:t>
            </a:r>
            <a:endParaRPr lang="en-US" dirty="0"/>
          </a:p>
        </p:txBody>
      </p:sp>
      <p:sp>
        <p:nvSpPr>
          <p:cNvPr id="3" name="Title 2"/>
          <p:cNvSpPr>
            <a:spLocks noGrp="1"/>
          </p:cNvSpPr>
          <p:nvPr>
            <p:ph type="title"/>
          </p:nvPr>
        </p:nvSpPr>
        <p:spPr>
          <a:xfrm>
            <a:off x="381000" y="1676400"/>
            <a:ext cx="6477000" cy="3432323"/>
          </a:xfrm>
        </p:spPr>
        <p:txBody>
          <a:bodyPr/>
          <a:lstStyle/>
          <a:p>
            <a:r>
              <a:rPr lang="en-US" dirty="0" smtClean="0"/>
              <a:t>Restrictions,</a:t>
            </a:r>
            <a:br>
              <a:rPr lang="en-US" dirty="0" smtClean="0"/>
            </a:br>
            <a:r>
              <a:rPr lang="en-US" dirty="0" smtClean="0"/>
              <a:t>notifications,</a:t>
            </a:r>
            <a:br>
              <a:rPr lang="en-US" dirty="0" smtClean="0"/>
            </a:br>
            <a:r>
              <a:rPr lang="en-US" dirty="0" smtClean="0"/>
              <a:t>covenants and easements</a:t>
            </a:r>
            <a:endParaRPr lang="en-US" dirty="0"/>
          </a:p>
        </p:txBody>
      </p:sp>
    </p:spTree>
    <p:extLst>
      <p:ext uri="{BB962C8B-B14F-4D97-AF65-F5344CB8AC3E}">
        <p14:creationId xmlns:p14="http://schemas.microsoft.com/office/powerpoint/2010/main" val="3408956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534401" cy="5138929"/>
          </a:xfrm>
        </p:spPr>
        <p:txBody>
          <a:bodyPr>
            <a:normAutofit/>
          </a:bodyPr>
          <a:lstStyle/>
          <a:p>
            <a:r>
              <a:rPr lang="en-US" sz="2400" dirty="0" smtClean="0"/>
              <a:t>Bedroom</a:t>
            </a:r>
          </a:p>
          <a:p>
            <a:pPr lvl="1"/>
            <a:r>
              <a:rPr lang="en-US" sz="2200" dirty="0" smtClean="0"/>
              <a:t>310 CMR 15.002 </a:t>
            </a:r>
            <a:r>
              <a:rPr lang="en-US" sz="2200" i="1" dirty="0" smtClean="0"/>
              <a:t>Bedroom</a:t>
            </a:r>
          </a:p>
          <a:p>
            <a:pPr lvl="1"/>
            <a:r>
              <a:rPr lang="en-US" sz="2200" dirty="0" smtClean="0"/>
              <a:t>310 CMR 15.203(2)**</a:t>
            </a:r>
          </a:p>
          <a:p>
            <a:pPr lvl="1"/>
            <a:endParaRPr lang="en-US" sz="1000" dirty="0"/>
          </a:p>
          <a:p>
            <a:r>
              <a:rPr lang="en-US" sz="2400" dirty="0"/>
              <a:t>Nitrogen Aggregation Approvals </a:t>
            </a:r>
            <a:endParaRPr lang="en-US" sz="2400" dirty="0" smtClean="0"/>
          </a:p>
          <a:p>
            <a:pPr lvl="1"/>
            <a:r>
              <a:rPr lang="en-US" sz="2200" dirty="0" smtClean="0"/>
              <a:t>310 CMR 15.216(5)</a:t>
            </a:r>
          </a:p>
          <a:p>
            <a:pPr lvl="1"/>
            <a:r>
              <a:rPr lang="en-US" sz="2200" i="1" dirty="0" smtClean="0"/>
              <a:t>Guidelines for Title 5 Aggregation of Flows and Nitrogen Loading</a:t>
            </a:r>
          </a:p>
          <a:p>
            <a:pPr marL="365760" lvl="1" indent="0">
              <a:buNone/>
            </a:pPr>
            <a:endParaRPr lang="en-US" sz="1000" i="1" dirty="0"/>
          </a:p>
          <a:p>
            <a:r>
              <a:rPr lang="en-US" sz="2400" dirty="0" smtClean="0"/>
              <a:t>Seasonal </a:t>
            </a:r>
            <a:r>
              <a:rPr lang="en-US" sz="2400" dirty="0"/>
              <a:t>Use Residential </a:t>
            </a:r>
            <a:r>
              <a:rPr lang="en-US" sz="2400" dirty="0" smtClean="0"/>
              <a:t>Facility (use of tight tank)</a:t>
            </a:r>
          </a:p>
          <a:p>
            <a:pPr lvl="1"/>
            <a:r>
              <a:rPr lang="en-US" sz="2200" dirty="0"/>
              <a:t>310 CMR 15.260(8)</a:t>
            </a:r>
          </a:p>
          <a:p>
            <a:pPr lvl="1"/>
            <a:endParaRPr lang="en-US" sz="2200" dirty="0"/>
          </a:p>
          <a:p>
            <a:pPr marL="45720" indent="0">
              <a:buNone/>
            </a:pPr>
            <a:endParaRPr lang="en-US" dirty="0"/>
          </a:p>
        </p:txBody>
      </p:sp>
      <p:sp>
        <p:nvSpPr>
          <p:cNvPr id="4" name="Title 3"/>
          <p:cNvSpPr>
            <a:spLocks noGrp="1"/>
          </p:cNvSpPr>
          <p:nvPr>
            <p:ph type="title"/>
          </p:nvPr>
        </p:nvSpPr>
        <p:spPr/>
        <p:txBody>
          <a:bodyPr/>
          <a:lstStyle/>
          <a:p>
            <a:r>
              <a:rPr lang="en-US" dirty="0" smtClean="0"/>
              <a:t>Restrictions</a:t>
            </a:r>
            <a:endParaRPr lang="en-US" dirty="0"/>
          </a:p>
        </p:txBody>
      </p:sp>
    </p:spTree>
    <p:extLst>
      <p:ext uri="{BB962C8B-B14F-4D97-AF65-F5344CB8AC3E}">
        <p14:creationId xmlns:p14="http://schemas.microsoft.com/office/powerpoint/2010/main" val="612997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0"/>
            <a:ext cx="8534401" cy="5138929"/>
          </a:xfrm>
        </p:spPr>
        <p:txBody>
          <a:bodyPr>
            <a:normAutofit/>
          </a:bodyPr>
          <a:lstStyle/>
          <a:p>
            <a:pPr marL="365760" lvl="1" indent="0">
              <a:buNone/>
            </a:pPr>
            <a:endParaRPr lang="en-US" sz="1000" i="1" dirty="0"/>
          </a:p>
          <a:p>
            <a:r>
              <a:rPr lang="en-US" sz="2400" dirty="0" smtClean="0"/>
              <a:t>Tight Tank – approval letter</a:t>
            </a:r>
          </a:p>
          <a:p>
            <a:pPr lvl="1"/>
            <a:r>
              <a:rPr lang="en-US" sz="2000" dirty="0" smtClean="0"/>
              <a:t>310 CMR 15.260(8)</a:t>
            </a:r>
          </a:p>
          <a:p>
            <a:endParaRPr lang="en-US" sz="1000" dirty="0"/>
          </a:p>
          <a:p>
            <a:r>
              <a:rPr lang="en-US" sz="2400" dirty="0" smtClean="0"/>
              <a:t>I/A Approvals – most require a notification</a:t>
            </a:r>
          </a:p>
          <a:p>
            <a:pPr lvl="1"/>
            <a:r>
              <a:rPr lang="en-US" sz="2000" dirty="0" smtClean="0"/>
              <a:t>General Use: excludes non-treatment units such as septic tanks and pump-only units and Alternative SAS with Patented Sand Filter</a:t>
            </a:r>
          </a:p>
          <a:p>
            <a:pPr lvl="1"/>
            <a:r>
              <a:rPr lang="en-US" sz="2000" dirty="0" smtClean="0"/>
              <a:t>Remedial Use</a:t>
            </a:r>
          </a:p>
          <a:p>
            <a:pPr lvl="1"/>
            <a:r>
              <a:rPr lang="en-US" sz="2000" dirty="0" smtClean="0"/>
              <a:t>Piloting Use</a:t>
            </a:r>
          </a:p>
          <a:p>
            <a:pPr lvl="1"/>
            <a:r>
              <a:rPr lang="en-US" sz="2000" dirty="0" smtClean="0"/>
              <a:t>Provisional Use</a:t>
            </a:r>
            <a:endParaRPr lang="en-US" sz="2000" dirty="0"/>
          </a:p>
          <a:p>
            <a:pPr lvl="1"/>
            <a:endParaRPr lang="en-US" sz="2200" dirty="0"/>
          </a:p>
          <a:p>
            <a:pPr marL="45720" indent="0">
              <a:buNone/>
            </a:pPr>
            <a:endParaRPr lang="en-US" dirty="0"/>
          </a:p>
        </p:txBody>
      </p:sp>
      <p:sp>
        <p:nvSpPr>
          <p:cNvPr id="4" name="Title 3"/>
          <p:cNvSpPr>
            <a:spLocks noGrp="1"/>
          </p:cNvSpPr>
          <p:nvPr>
            <p:ph type="title"/>
          </p:nvPr>
        </p:nvSpPr>
        <p:spPr/>
        <p:txBody>
          <a:bodyPr/>
          <a:lstStyle/>
          <a:p>
            <a:r>
              <a:rPr lang="en-US" dirty="0" smtClean="0"/>
              <a:t>notifications</a:t>
            </a:r>
            <a:endParaRPr lang="en-US" dirty="0"/>
          </a:p>
        </p:txBody>
      </p:sp>
    </p:spTree>
    <p:extLst>
      <p:ext uri="{BB962C8B-B14F-4D97-AF65-F5344CB8AC3E}">
        <p14:creationId xmlns:p14="http://schemas.microsoft.com/office/powerpoint/2010/main" val="1329769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0"/>
            <a:ext cx="8534401" cy="5138929"/>
          </a:xfrm>
        </p:spPr>
        <p:txBody>
          <a:bodyPr>
            <a:normAutofit/>
          </a:bodyPr>
          <a:lstStyle/>
          <a:p>
            <a:pPr marL="365760" lvl="1" indent="0">
              <a:buNone/>
            </a:pPr>
            <a:endParaRPr lang="en-US" sz="1000" i="1" dirty="0"/>
          </a:p>
          <a:p>
            <a:r>
              <a:rPr lang="en-US" sz="2400" dirty="0" smtClean="0"/>
              <a:t>Shared Systems</a:t>
            </a:r>
          </a:p>
          <a:p>
            <a:pPr lvl="1"/>
            <a:r>
              <a:rPr lang="en-US" sz="2000" dirty="0" smtClean="0"/>
              <a:t>310 CMR 15.000 Appendix 1</a:t>
            </a:r>
            <a:endParaRPr lang="en-US" sz="2200" dirty="0"/>
          </a:p>
          <a:p>
            <a:pPr marL="45720" indent="0">
              <a:buNone/>
            </a:pPr>
            <a:endParaRPr lang="en-US" dirty="0"/>
          </a:p>
        </p:txBody>
      </p:sp>
      <p:sp>
        <p:nvSpPr>
          <p:cNvPr id="4" name="Title 3"/>
          <p:cNvSpPr>
            <a:spLocks noGrp="1"/>
          </p:cNvSpPr>
          <p:nvPr>
            <p:ph type="title"/>
          </p:nvPr>
        </p:nvSpPr>
        <p:spPr/>
        <p:txBody>
          <a:bodyPr/>
          <a:lstStyle/>
          <a:p>
            <a:r>
              <a:rPr lang="en-US" dirty="0" smtClean="0"/>
              <a:t>Covenants and easements</a:t>
            </a:r>
            <a:endParaRPr lang="en-US" dirty="0"/>
          </a:p>
        </p:txBody>
      </p:sp>
    </p:spTree>
    <p:extLst>
      <p:ext uri="{BB962C8B-B14F-4D97-AF65-F5344CB8AC3E}">
        <p14:creationId xmlns:p14="http://schemas.microsoft.com/office/powerpoint/2010/main" val="3751528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623060"/>
            <a:ext cx="3611880" cy="3611880"/>
          </a:xfrm>
          <a:prstGeom prst="rect">
            <a:avLst/>
          </a:prstGeom>
        </p:spPr>
      </p:pic>
    </p:spTree>
    <p:extLst>
      <p:ext uri="{BB962C8B-B14F-4D97-AF65-F5344CB8AC3E}">
        <p14:creationId xmlns:p14="http://schemas.microsoft.com/office/powerpoint/2010/main" val="2222409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 </a:t>
            </a:r>
            <a:endParaRPr lang="en-US" dirty="0"/>
          </a:p>
        </p:txBody>
      </p:sp>
      <p:sp>
        <p:nvSpPr>
          <p:cNvPr id="3" name="Title 2"/>
          <p:cNvSpPr>
            <a:spLocks noGrp="1"/>
          </p:cNvSpPr>
          <p:nvPr>
            <p:ph type="title"/>
          </p:nvPr>
        </p:nvSpPr>
        <p:spPr>
          <a:xfrm>
            <a:off x="-2232756" y="2348880"/>
            <a:ext cx="9109012" cy="2880320"/>
          </a:xfrm>
        </p:spPr>
        <p:txBody>
          <a:bodyPr/>
          <a:lstStyle/>
          <a:p>
            <a:r>
              <a:rPr lang="en-US" sz="3600" dirty="0" smtClean="0"/>
              <a:t>Variance</a:t>
            </a:r>
            <a:br>
              <a:rPr lang="en-US" sz="3600" dirty="0" smtClean="0"/>
            </a:br>
            <a:r>
              <a:rPr lang="en-US" sz="3600" dirty="0" smtClean="0"/>
              <a:t>local upgrade approval</a:t>
            </a:r>
            <a:br>
              <a:rPr lang="en-US" sz="3600" dirty="0" smtClean="0"/>
            </a:br>
            <a:r>
              <a:rPr lang="en-US" sz="3600" dirty="0" smtClean="0"/>
              <a:t>I/a technologies</a:t>
            </a:r>
            <a:endParaRPr lang="en-US" sz="3600" dirty="0"/>
          </a:p>
        </p:txBody>
      </p:sp>
    </p:spTree>
    <p:extLst>
      <p:ext uri="{BB962C8B-B14F-4D97-AF65-F5344CB8AC3E}">
        <p14:creationId xmlns:p14="http://schemas.microsoft.com/office/powerpoint/2010/main" val="940354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39473" cy="4986293"/>
          </a:xfrm>
        </p:spPr>
        <p:txBody>
          <a:bodyPr>
            <a:normAutofit lnSpcReduction="10000"/>
          </a:bodyPr>
          <a:lstStyle/>
          <a:p>
            <a:r>
              <a:rPr lang="en-US" sz="2400" dirty="0" smtClean="0"/>
              <a:t>Full Compliance Goal</a:t>
            </a:r>
          </a:p>
          <a:p>
            <a:pPr lvl="1"/>
            <a:r>
              <a:rPr lang="en-US" sz="2000" dirty="0" smtClean="0"/>
              <a:t>Upgrades</a:t>
            </a:r>
          </a:p>
          <a:p>
            <a:pPr lvl="1"/>
            <a:r>
              <a:rPr lang="en-US" sz="2000" dirty="0" smtClean="0"/>
              <a:t>New Construction</a:t>
            </a:r>
          </a:p>
          <a:p>
            <a:r>
              <a:rPr lang="en-US" sz="2400" dirty="0" smtClean="0"/>
              <a:t>If not possible, variance</a:t>
            </a:r>
          </a:p>
          <a:p>
            <a:r>
              <a:rPr lang="en-US" sz="2400" dirty="0" smtClean="0"/>
              <a:t>Most only require BOH Approval</a:t>
            </a:r>
          </a:p>
          <a:p>
            <a:r>
              <a:rPr lang="en-US" sz="2400" dirty="0" smtClean="0"/>
              <a:t>MassDEP must review/approve:</a:t>
            </a:r>
            <a:endParaRPr lang="en-US" sz="2200" dirty="0" smtClean="0"/>
          </a:p>
          <a:p>
            <a:pPr lvl="1"/>
            <a:r>
              <a:rPr lang="en-US" sz="2200" dirty="0" smtClean="0"/>
              <a:t>Tank or SAS &lt; 200 </a:t>
            </a:r>
            <a:r>
              <a:rPr lang="en-US" sz="2200" dirty="0" err="1" smtClean="0"/>
              <a:t>ft</a:t>
            </a:r>
            <a:r>
              <a:rPr lang="en-US" sz="2200" dirty="0" smtClean="0"/>
              <a:t> to surface water supply</a:t>
            </a:r>
          </a:p>
          <a:p>
            <a:pPr lvl="1"/>
            <a:r>
              <a:rPr lang="en-US" sz="2200" dirty="0" smtClean="0"/>
              <a:t>Tank or SAS &lt; 100 </a:t>
            </a:r>
            <a:r>
              <a:rPr lang="en-US" sz="2200" dirty="0" err="1" smtClean="0"/>
              <a:t>ft</a:t>
            </a:r>
            <a:r>
              <a:rPr lang="en-US" sz="2200" dirty="0" smtClean="0"/>
              <a:t> to tributary to surface water supply</a:t>
            </a:r>
          </a:p>
          <a:p>
            <a:pPr lvl="1"/>
            <a:r>
              <a:rPr lang="en-US" sz="2200" dirty="0" smtClean="0"/>
              <a:t>Tank &lt; 25 </a:t>
            </a:r>
            <a:r>
              <a:rPr lang="en-US" sz="2200" dirty="0" err="1" smtClean="0"/>
              <a:t>ft</a:t>
            </a:r>
            <a:r>
              <a:rPr lang="en-US" sz="2200" dirty="0" smtClean="0"/>
              <a:t> of any surface water</a:t>
            </a:r>
          </a:p>
          <a:p>
            <a:pPr lvl="1"/>
            <a:r>
              <a:rPr lang="en-US" sz="2200" dirty="0" smtClean="0"/>
              <a:t>SAS &lt; 50 </a:t>
            </a:r>
            <a:r>
              <a:rPr lang="en-US" sz="2200" dirty="0" err="1" smtClean="0"/>
              <a:t>ft</a:t>
            </a:r>
            <a:r>
              <a:rPr lang="en-US" sz="2200" dirty="0" smtClean="0"/>
              <a:t> of any surface water</a:t>
            </a:r>
          </a:p>
          <a:p>
            <a:pPr marL="120650" lvl="1" indent="0">
              <a:buNone/>
            </a:pPr>
            <a:endParaRPr lang="en-US" sz="2200" dirty="0"/>
          </a:p>
          <a:p>
            <a:pPr marL="347663" lvl="1" indent="-227013">
              <a:buNone/>
            </a:pPr>
            <a:r>
              <a:rPr lang="en-US" dirty="0" smtClean="0"/>
              <a:t>* See 350 CMR 11.00 Watershed Protection regarding the Ware, </a:t>
            </a:r>
            <a:r>
              <a:rPr lang="en-US" dirty="0" err="1" smtClean="0"/>
              <a:t>Quabbin</a:t>
            </a:r>
            <a:r>
              <a:rPr lang="en-US" dirty="0" smtClean="0"/>
              <a:t> and </a:t>
            </a:r>
            <a:r>
              <a:rPr lang="en-US" dirty="0" err="1" smtClean="0"/>
              <a:t>Wachusett</a:t>
            </a:r>
            <a:r>
              <a:rPr lang="en-US" dirty="0" smtClean="0"/>
              <a:t> watersheds.</a:t>
            </a:r>
          </a:p>
          <a:p>
            <a:pPr marL="45720" indent="0">
              <a:buNone/>
            </a:pPr>
            <a:endParaRPr lang="en-US" dirty="0"/>
          </a:p>
        </p:txBody>
      </p:sp>
      <p:sp>
        <p:nvSpPr>
          <p:cNvPr id="3" name="Title 2"/>
          <p:cNvSpPr>
            <a:spLocks noGrp="1"/>
          </p:cNvSpPr>
          <p:nvPr>
            <p:ph type="title"/>
          </p:nvPr>
        </p:nvSpPr>
        <p:spPr/>
        <p:txBody>
          <a:bodyPr/>
          <a:lstStyle/>
          <a:p>
            <a:r>
              <a:rPr lang="en-US" dirty="0" smtClean="0"/>
              <a:t>Variances</a:t>
            </a:r>
            <a:br>
              <a:rPr lang="en-US" dirty="0" smtClean="0"/>
            </a:br>
            <a:r>
              <a:rPr lang="en-US" dirty="0" smtClean="0"/>
              <a:t>(310 CMR 15.410 – 15.413)</a:t>
            </a:r>
            <a:endParaRPr lang="en-US" dirty="0"/>
          </a:p>
        </p:txBody>
      </p:sp>
    </p:spTree>
    <p:extLst>
      <p:ext uri="{BB962C8B-B14F-4D97-AF65-F5344CB8AC3E}">
        <p14:creationId xmlns:p14="http://schemas.microsoft.com/office/powerpoint/2010/main" val="135600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0828"/>
            <a:ext cx="8475477" cy="4842277"/>
          </a:xfrm>
        </p:spPr>
        <p:txBody>
          <a:bodyPr>
            <a:normAutofit/>
          </a:bodyPr>
          <a:lstStyle/>
          <a:p>
            <a:r>
              <a:rPr lang="en-US" sz="2400" dirty="0"/>
              <a:t>Enforcement of the provision would be manifestly unjust</a:t>
            </a:r>
          </a:p>
          <a:p>
            <a:pPr lvl="1"/>
            <a:r>
              <a:rPr lang="en-US" sz="2000" dirty="0"/>
              <a:t>For new construction, must demonstrate that enforcement of the provision would deprive the applicant of substantially all beneficial use of the property</a:t>
            </a:r>
          </a:p>
          <a:p>
            <a:r>
              <a:rPr lang="en-US" sz="2400" dirty="0"/>
              <a:t>A level of environmental protection equivalent to that provided under Title 5</a:t>
            </a:r>
          </a:p>
          <a:p>
            <a:pPr marL="45720" indent="0">
              <a:buNone/>
            </a:pPr>
            <a:endParaRPr lang="en-US" sz="1800" dirty="0" smtClean="0"/>
          </a:p>
          <a:p>
            <a:pPr marL="45720" indent="0">
              <a:buNone/>
            </a:pPr>
            <a:endParaRPr lang="en-US" sz="1800" dirty="0"/>
          </a:p>
          <a:p>
            <a:pPr marL="45720" indent="0">
              <a:buNone/>
            </a:pPr>
            <a:endParaRPr lang="en-US" sz="1800" dirty="0" smtClean="0"/>
          </a:p>
          <a:p>
            <a:pPr marL="45720" indent="0">
              <a:buNone/>
            </a:pPr>
            <a:r>
              <a:rPr lang="en-US" sz="1800" dirty="0" smtClean="0"/>
              <a:t>These </a:t>
            </a:r>
            <a:r>
              <a:rPr lang="en-US" sz="1800" dirty="0"/>
              <a:t>findings need to be made with every application for variance.  BOH’s approval should note each variance and how it meets the standards.</a:t>
            </a:r>
          </a:p>
          <a:p>
            <a:endParaRPr lang="en-US" dirty="0"/>
          </a:p>
        </p:txBody>
      </p:sp>
      <p:sp>
        <p:nvSpPr>
          <p:cNvPr id="3" name="Title 2"/>
          <p:cNvSpPr>
            <a:spLocks noGrp="1"/>
          </p:cNvSpPr>
          <p:nvPr>
            <p:ph type="title"/>
          </p:nvPr>
        </p:nvSpPr>
        <p:spPr/>
        <p:txBody>
          <a:bodyPr/>
          <a:lstStyle/>
          <a:p>
            <a:r>
              <a:rPr lang="en-US" dirty="0" smtClean="0"/>
              <a:t>Variance standards</a:t>
            </a:r>
            <a:endParaRPr lang="en-US" dirty="0"/>
          </a:p>
        </p:txBody>
      </p:sp>
    </p:spTree>
    <p:extLst>
      <p:ext uri="{BB962C8B-B14F-4D97-AF65-F5344CB8AC3E}">
        <p14:creationId xmlns:p14="http://schemas.microsoft.com/office/powerpoint/2010/main" val="2425916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Goal is full compliance for upgrades</a:t>
            </a:r>
          </a:p>
          <a:p>
            <a:pPr lvl="1"/>
            <a:r>
              <a:rPr lang="en-US" sz="2000" dirty="0"/>
              <a:t>Fully complying system</a:t>
            </a:r>
          </a:p>
          <a:p>
            <a:pPr lvl="1"/>
            <a:r>
              <a:rPr lang="en-US" sz="2000" dirty="0"/>
              <a:t>I/A</a:t>
            </a:r>
          </a:p>
          <a:p>
            <a:pPr lvl="1"/>
            <a:r>
              <a:rPr lang="en-US" sz="2000" dirty="0"/>
              <a:t>Shared system</a:t>
            </a:r>
          </a:p>
          <a:p>
            <a:pPr lvl="1"/>
            <a:r>
              <a:rPr lang="en-US" sz="2000" dirty="0"/>
              <a:t>Connection to municipal sewer</a:t>
            </a:r>
          </a:p>
          <a:p>
            <a:r>
              <a:rPr lang="en-US" sz="2400" dirty="0"/>
              <a:t>If SI failure caused by one component, upgrade </a:t>
            </a:r>
            <a:r>
              <a:rPr lang="en-US" sz="2400" dirty="0" smtClean="0"/>
              <a:t>component with caveats</a:t>
            </a:r>
            <a:endParaRPr lang="en-US" sz="2400" dirty="0"/>
          </a:p>
          <a:p>
            <a:r>
              <a:rPr lang="en-US" sz="2400" dirty="0"/>
              <a:t>If full compliance is not possible, LUA</a:t>
            </a:r>
          </a:p>
          <a:p>
            <a:endParaRPr lang="en-US" dirty="0"/>
          </a:p>
        </p:txBody>
      </p:sp>
      <p:sp>
        <p:nvSpPr>
          <p:cNvPr id="3" name="Title 2"/>
          <p:cNvSpPr>
            <a:spLocks noGrp="1"/>
          </p:cNvSpPr>
          <p:nvPr>
            <p:ph type="title"/>
          </p:nvPr>
        </p:nvSpPr>
        <p:spPr/>
        <p:txBody>
          <a:bodyPr/>
          <a:lstStyle/>
          <a:p>
            <a:r>
              <a:rPr lang="en-US" dirty="0" smtClean="0"/>
              <a:t>LUA and MFC</a:t>
            </a:r>
            <a:br>
              <a:rPr lang="en-US" dirty="0" smtClean="0"/>
            </a:br>
            <a:r>
              <a:rPr lang="en-US" dirty="0" smtClean="0"/>
              <a:t>(310 CMR 15.403 – 15.405)</a:t>
            </a:r>
            <a:endParaRPr lang="en-US" dirty="0"/>
          </a:p>
        </p:txBody>
      </p:sp>
    </p:spTree>
    <p:extLst>
      <p:ext uri="{BB962C8B-B14F-4D97-AF65-F5344CB8AC3E}">
        <p14:creationId xmlns:p14="http://schemas.microsoft.com/office/powerpoint/2010/main" val="744041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Bedrooms</a:t>
            </a:r>
            <a:endParaRPr lang="en-US" dirty="0"/>
          </a:p>
        </p:txBody>
      </p:sp>
    </p:spTree>
    <p:extLst>
      <p:ext uri="{BB962C8B-B14F-4D97-AF65-F5344CB8AC3E}">
        <p14:creationId xmlns:p14="http://schemas.microsoft.com/office/powerpoint/2010/main" val="1528732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Compliance must not be feasible [310 CMR 15.404(1)and 15.405(1)].</a:t>
            </a:r>
          </a:p>
          <a:p>
            <a:r>
              <a:rPr lang="en-US" sz="2400" dirty="0"/>
              <a:t>Best feasible upgrade.</a:t>
            </a:r>
          </a:p>
          <a:p>
            <a:r>
              <a:rPr lang="en-US" sz="2400" dirty="0"/>
              <a:t>Protection of water resources and treatment of the sewage should be emphasized.</a:t>
            </a:r>
          </a:p>
          <a:p>
            <a:r>
              <a:rPr lang="en-US" sz="2400" dirty="0"/>
              <a:t>Reductions are in the order they are to be considered.</a:t>
            </a:r>
          </a:p>
          <a:p>
            <a:endParaRPr lang="en-US" dirty="0"/>
          </a:p>
        </p:txBody>
      </p:sp>
      <p:sp>
        <p:nvSpPr>
          <p:cNvPr id="3" name="Title 2"/>
          <p:cNvSpPr>
            <a:spLocks noGrp="1"/>
          </p:cNvSpPr>
          <p:nvPr>
            <p:ph type="title"/>
          </p:nvPr>
        </p:nvSpPr>
        <p:spPr/>
        <p:txBody>
          <a:bodyPr/>
          <a:lstStyle/>
          <a:p>
            <a:r>
              <a:rPr lang="en-US" dirty="0" smtClean="0"/>
              <a:t>LUA</a:t>
            </a:r>
            <a:endParaRPr lang="en-US" dirty="0"/>
          </a:p>
        </p:txBody>
      </p:sp>
    </p:spTree>
    <p:extLst>
      <p:ext uri="{BB962C8B-B14F-4D97-AF65-F5344CB8AC3E}">
        <p14:creationId xmlns:p14="http://schemas.microsoft.com/office/powerpoint/2010/main" val="32667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11481" cy="3690149"/>
          </a:xfrm>
        </p:spPr>
        <p:txBody>
          <a:bodyPr>
            <a:normAutofit/>
          </a:bodyPr>
          <a:lstStyle/>
          <a:p>
            <a:pPr marL="457200" indent="-457200">
              <a:buFont typeface="+mj-lt"/>
              <a:buAutoNum type="arabicPeriod"/>
            </a:pPr>
            <a:r>
              <a:rPr lang="en-US" sz="2400" dirty="0"/>
              <a:t>Property line setback*</a:t>
            </a:r>
          </a:p>
          <a:p>
            <a:pPr marL="457200" indent="-457200">
              <a:buFont typeface="+mj-lt"/>
              <a:buAutoNum type="arabicPeriod"/>
            </a:pPr>
            <a:r>
              <a:rPr lang="en-US" sz="2400" dirty="0"/>
              <a:t>Foundation, slab, swimming pool setback</a:t>
            </a:r>
          </a:p>
          <a:p>
            <a:pPr marL="457200" indent="-457200">
              <a:buFont typeface="+mj-lt"/>
              <a:buAutoNum type="arabicPeriod"/>
            </a:pPr>
            <a:r>
              <a:rPr lang="en-US" sz="2400" dirty="0"/>
              <a:t>25% SAS area reduction;</a:t>
            </a:r>
          </a:p>
          <a:p>
            <a:pPr marL="457200" indent="-457200">
              <a:buFont typeface="+mj-lt"/>
              <a:buAutoNum type="arabicPeriod"/>
            </a:pPr>
            <a:r>
              <a:rPr lang="en-US" sz="2400" dirty="0" smtClean="0"/>
              <a:t>Zone </a:t>
            </a:r>
            <a:r>
              <a:rPr lang="en-US" sz="2400" dirty="0"/>
              <a:t>II or 100 </a:t>
            </a:r>
            <a:r>
              <a:rPr lang="en-US" sz="2400" dirty="0" err="1" smtClean="0"/>
              <a:t>ft</a:t>
            </a:r>
            <a:r>
              <a:rPr lang="en-US" sz="2400" dirty="0" smtClean="0"/>
              <a:t> </a:t>
            </a:r>
            <a:r>
              <a:rPr lang="en-US" sz="2400" dirty="0"/>
              <a:t>of private </a:t>
            </a:r>
            <a:r>
              <a:rPr lang="en-US" sz="2400" dirty="0" smtClean="0"/>
              <a:t>well*, well relocation</a:t>
            </a:r>
            <a:endParaRPr lang="en-US" sz="2400" dirty="0"/>
          </a:p>
          <a:p>
            <a:pPr marL="457200" indent="-457200">
              <a:buFont typeface="+mj-lt"/>
              <a:buAutoNum type="arabicPeriod"/>
            </a:pPr>
            <a:r>
              <a:rPr lang="en-US" sz="2400" dirty="0"/>
              <a:t>BVW setback</a:t>
            </a:r>
          </a:p>
          <a:p>
            <a:pPr marL="457200" indent="-457200">
              <a:buFont typeface="+mj-lt"/>
              <a:buAutoNum type="arabicPeriod"/>
            </a:pPr>
            <a:r>
              <a:rPr lang="en-US" sz="2400" dirty="0"/>
              <a:t>Various wetland resource areas</a:t>
            </a:r>
          </a:p>
          <a:p>
            <a:pPr marL="457200" indent="-457200">
              <a:buFont typeface="+mj-lt"/>
              <a:buAutoNum type="arabicPeriod"/>
            </a:pPr>
            <a:r>
              <a:rPr lang="en-US" sz="2400" dirty="0"/>
              <a:t>Water supply </a:t>
            </a:r>
            <a:r>
              <a:rPr lang="en-US" sz="2400" dirty="0" smtClean="0"/>
              <a:t>setback</a:t>
            </a:r>
            <a:endParaRPr lang="en-US" sz="2400" dirty="0"/>
          </a:p>
          <a:p>
            <a:pPr marL="457200" indent="-457200">
              <a:buFont typeface="+mj-lt"/>
              <a:buAutoNum type="arabicPeriod"/>
            </a:pPr>
            <a:r>
              <a:rPr lang="en-US" sz="2400" dirty="0"/>
              <a:t>Depth to groundwater</a:t>
            </a:r>
            <a:r>
              <a:rPr lang="en-US" sz="2400" dirty="0" smtClean="0"/>
              <a:t>**</a:t>
            </a:r>
            <a:endParaRPr lang="en-US" sz="2400" dirty="0"/>
          </a:p>
        </p:txBody>
      </p:sp>
      <p:sp>
        <p:nvSpPr>
          <p:cNvPr id="3" name="Title 2"/>
          <p:cNvSpPr>
            <a:spLocks noGrp="1"/>
          </p:cNvSpPr>
          <p:nvPr>
            <p:ph type="title"/>
          </p:nvPr>
        </p:nvSpPr>
        <p:spPr/>
        <p:txBody>
          <a:bodyPr/>
          <a:lstStyle/>
          <a:p>
            <a:r>
              <a:rPr lang="en-US" dirty="0" smtClean="0"/>
              <a:t>Order of </a:t>
            </a:r>
            <a:r>
              <a:rPr lang="en-US" dirty="0" err="1" smtClean="0"/>
              <a:t>luas</a:t>
            </a:r>
            <a:endParaRPr lang="en-US" dirty="0"/>
          </a:p>
        </p:txBody>
      </p:sp>
      <p:sp>
        <p:nvSpPr>
          <p:cNvPr id="4" name="TextBox 3"/>
          <p:cNvSpPr txBox="1"/>
          <p:nvPr/>
        </p:nvSpPr>
        <p:spPr>
          <a:xfrm>
            <a:off x="359532" y="5625244"/>
            <a:ext cx="7776864" cy="923330"/>
          </a:xfrm>
          <a:prstGeom prst="rect">
            <a:avLst/>
          </a:prstGeom>
          <a:noFill/>
        </p:spPr>
        <p:txBody>
          <a:bodyPr wrap="square" rtlCol="0">
            <a:spAutoFit/>
          </a:bodyPr>
          <a:lstStyle/>
          <a:p>
            <a:r>
              <a:rPr lang="en-US" dirty="0">
                <a:solidFill>
                  <a:schemeClr val="tx2"/>
                </a:solidFill>
              </a:rPr>
              <a:t>*    Notification to affected abutter(s), if </a:t>
            </a:r>
            <a:r>
              <a:rPr lang="en-US" dirty="0" smtClean="0">
                <a:solidFill>
                  <a:schemeClr val="tx2"/>
                </a:solidFill>
              </a:rPr>
              <a:t>applicable</a:t>
            </a:r>
            <a:r>
              <a:rPr lang="en-US" dirty="0">
                <a:solidFill>
                  <a:schemeClr val="tx2"/>
                </a:solidFill>
              </a:rPr>
              <a:t>, is required.</a:t>
            </a:r>
          </a:p>
          <a:p>
            <a:r>
              <a:rPr lang="en-US" dirty="0">
                <a:solidFill>
                  <a:schemeClr val="tx2"/>
                </a:solidFill>
              </a:rPr>
              <a:t>**  Pre-conditions must be met.</a:t>
            </a:r>
          </a:p>
          <a:p>
            <a:endParaRPr lang="en-US" dirty="0"/>
          </a:p>
        </p:txBody>
      </p:sp>
    </p:spTree>
    <p:extLst>
      <p:ext uri="{BB962C8B-B14F-4D97-AF65-F5344CB8AC3E}">
        <p14:creationId xmlns:p14="http://schemas.microsoft.com/office/powerpoint/2010/main" val="1977075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ext Placeholder 3"/>
          <p:cNvSpPr>
            <a:spLocks noGrp="1"/>
          </p:cNvSpPr>
          <p:nvPr>
            <p:ph type="body" sz="half" idx="2"/>
          </p:nvPr>
        </p:nvSpPr>
        <p:spPr/>
        <p:txBody>
          <a:bodyPr/>
          <a:lstStyle/>
          <a:p>
            <a:r>
              <a:rPr lang="en-US" dirty="0" smtClean="0"/>
              <a:t> </a:t>
            </a:r>
            <a:endParaRPr lang="en-US" dirty="0"/>
          </a:p>
        </p:txBody>
      </p:sp>
      <p:pic>
        <p:nvPicPr>
          <p:cNvPr id="5" name="Picture 2" descr="C:\Users\cgolden\AppData\Local\Microsoft\Windows\Temporary Internet Files\Content.IE5\S1F1CWI0\handcuff_question_mark_by_rmdraco84-d4z018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5756" y="1520788"/>
            <a:ext cx="3050981"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01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 </a:t>
            </a:r>
            <a:endParaRPr lang="en-US" dirty="0"/>
          </a:p>
        </p:txBody>
      </p:sp>
      <p:sp>
        <p:nvSpPr>
          <p:cNvPr id="3" name="Title 2"/>
          <p:cNvSpPr>
            <a:spLocks noGrp="1"/>
          </p:cNvSpPr>
          <p:nvPr>
            <p:ph type="title"/>
          </p:nvPr>
        </p:nvSpPr>
        <p:spPr>
          <a:xfrm>
            <a:off x="-2232756" y="2348880"/>
            <a:ext cx="9109012" cy="2880320"/>
          </a:xfrm>
        </p:spPr>
        <p:txBody>
          <a:bodyPr/>
          <a:lstStyle/>
          <a:p>
            <a:r>
              <a:rPr lang="en-US" sz="3600" dirty="0" smtClean="0"/>
              <a:t>OTHER QUESTIONS/ISSUES?</a:t>
            </a:r>
            <a:endParaRPr lang="en-US" sz="3600" dirty="0"/>
          </a:p>
        </p:txBody>
      </p:sp>
    </p:spTree>
    <p:extLst>
      <p:ext uri="{BB962C8B-B14F-4D97-AF65-F5344CB8AC3E}">
        <p14:creationId xmlns:p14="http://schemas.microsoft.com/office/powerpoint/2010/main" val="1204598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Title 5 regional contacts</a:t>
            </a:r>
            <a:endParaRPr lang="en-US" dirty="0"/>
          </a:p>
        </p:txBody>
      </p:sp>
      <p:sp>
        <p:nvSpPr>
          <p:cNvPr id="5" name="Content Placeholder 4"/>
          <p:cNvSpPr>
            <a:spLocks noGrp="1"/>
          </p:cNvSpPr>
          <p:nvPr>
            <p:ph sz="half" idx="1"/>
          </p:nvPr>
        </p:nvSpPr>
        <p:spPr>
          <a:xfrm>
            <a:off x="457200" y="1752600"/>
            <a:ext cx="4038600" cy="4434840"/>
          </a:xfrm>
        </p:spPr>
        <p:txBody>
          <a:bodyPr>
            <a:normAutofit fontScale="92500"/>
          </a:bodyPr>
          <a:lstStyle/>
          <a:p>
            <a:pPr>
              <a:buNone/>
            </a:pPr>
            <a:r>
              <a:rPr lang="en-US" sz="2200" b="1" dirty="0" smtClean="0">
                <a:solidFill>
                  <a:schemeClr val="accent1"/>
                </a:solidFill>
                <a:latin typeface="+mj-lt"/>
              </a:rPr>
              <a:t>CERO</a:t>
            </a:r>
          </a:p>
          <a:p>
            <a:pPr>
              <a:buNone/>
            </a:pPr>
            <a:r>
              <a:rPr lang="en-US" sz="2200" dirty="0" smtClean="0">
                <a:latin typeface="+mj-lt"/>
              </a:rPr>
              <a:t>David Boyer</a:t>
            </a:r>
          </a:p>
          <a:p>
            <a:pPr marL="166688" indent="-122238">
              <a:buNone/>
            </a:pPr>
            <a:r>
              <a:rPr lang="en-US" sz="2200" dirty="0" smtClean="0">
                <a:latin typeface="+mj-lt"/>
              </a:rPr>
              <a:t>   </a:t>
            </a:r>
            <a:r>
              <a:rPr lang="en-US" sz="2200" u="sng" dirty="0" smtClean="0">
                <a:latin typeface="+mj-lt"/>
              </a:rPr>
              <a:t>david.boyer@state.ma.us </a:t>
            </a:r>
            <a:r>
              <a:rPr lang="en-US" sz="2200" dirty="0" smtClean="0">
                <a:latin typeface="+mj-lt"/>
              </a:rPr>
              <a:t>   </a:t>
            </a:r>
          </a:p>
          <a:p>
            <a:pPr>
              <a:buNone/>
            </a:pPr>
            <a:r>
              <a:rPr lang="en-US" sz="2200" dirty="0" smtClean="0">
                <a:latin typeface="+mj-lt"/>
              </a:rPr>
              <a:t>   508-767-2823</a:t>
            </a:r>
          </a:p>
          <a:p>
            <a:pPr>
              <a:buNone/>
            </a:pPr>
            <a:endParaRPr lang="en-US" sz="1200" dirty="0" smtClean="0">
              <a:latin typeface="+mj-lt"/>
            </a:endParaRPr>
          </a:p>
          <a:p>
            <a:pPr>
              <a:buNone/>
            </a:pPr>
            <a:endParaRPr lang="en-US" sz="2200" b="1" dirty="0" smtClean="0">
              <a:solidFill>
                <a:schemeClr val="accent3">
                  <a:lumMod val="75000"/>
                </a:schemeClr>
              </a:solidFill>
              <a:latin typeface="+mj-lt"/>
            </a:endParaRPr>
          </a:p>
          <a:p>
            <a:pPr>
              <a:buNone/>
            </a:pPr>
            <a:r>
              <a:rPr lang="en-US" sz="2200" b="1" dirty="0" smtClean="0">
                <a:solidFill>
                  <a:schemeClr val="accent1"/>
                </a:solidFill>
                <a:latin typeface="+mj-lt"/>
              </a:rPr>
              <a:t>NERO</a:t>
            </a:r>
          </a:p>
          <a:p>
            <a:pPr>
              <a:buNone/>
            </a:pPr>
            <a:r>
              <a:rPr lang="en-US" sz="2200" dirty="0" smtClean="0">
                <a:latin typeface="+mj-lt"/>
              </a:rPr>
              <a:t>Claire Golden</a:t>
            </a:r>
          </a:p>
          <a:p>
            <a:pPr>
              <a:buNone/>
            </a:pPr>
            <a:r>
              <a:rPr lang="en-US" sz="2200" dirty="0" smtClean="0">
                <a:latin typeface="+mj-lt"/>
              </a:rPr>
              <a:t>   </a:t>
            </a:r>
            <a:r>
              <a:rPr lang="en-US" sz="2200" u="sng" dirty="0" smtClean="0">
                <a:latin typeface="+mj-lt"/>
              </a:rPr>
              <a:t>claire.golden@state.ma.us </a:t>
            </a:r>
          </a:p>
          <a:p>
            <a:pPr>
              <a:buNone/>
            </a:pPr>
            <a:r>
              <a:rPr lang="en-US" sz="2200" dirty="0" smtClean="0">
                <a:latin typeface="+mj-lt"/>
              </a:rPr>
              <a:t>   978-694-3244</a:t>
            </a:r>
          </a:p>
          <a:p>
            <a:pPr>
              <a:buNone/>
            </a:pPr>
            <a:r>
              <a:rPr lang="en-US" sz="2200" dirty="0" smtClean="0">
                <a:latin typeface="+mj-lt"/>
              </a:rPr>
              <a:t>Wastewater Info Line</a:t>
            </a:r>
          </a:p>
          <a:p>
            <a:pPr>
              <a:buNone/>
            </a:pPr>
            <a:r>
              <a:rPr lang="en-US" sz="2200" dirty="0" smtClean="0">
                <a:latin typeface="+mj-lt"/>
              </a:rPr>
              <a:t>   978-694-3215</a:t>
            </a:r>
          </a:p>
          <a:p>
            <a:pPr>
              <a:buNone/>
            </a:pPr>
            <a:endParaRPr lang="en-US" sz="2200" dirty="0" smtClean="0">
              <a:latin typeface="+mj-lt"/>
            </a:endParaRPr>
          </a:p>
          <a:p>
            <a:pPr>
              <a:buNone/>
            </a:pPr>
            <a:endParaRPr lang="en-US" sz="2200" dirty="0">
              <a:latin typeface="+mj-lt"/>
            </a:endParaRPr>
          </a:p>
        </p:txBody>
      </p:sp>
      <p:sp>
        <p:nvSpPr>
          <p:cNvPr id="6" name="Content Placeholder 5"/>
          <p:cNvSpPr>
            <a:spLocks noGrp="1"/>
          </p:cNvSpPr>
          <p:nvPr>
            <p:ph sz="half" idx="2"/>
          </p:nvPr>
        </p:nvSpPr>
        <p:spPr>
          <a:xfrm>
            <a:off x="4648200" y="1752600"/>
            <a:ext cx="4172272" cy="4389549"/>
          </a:xfrm>
        </p:spPr>
        <p:txBody>
          <a:bodyPr>
            <a:noAutofit/>
          </a:bodyPr>
          <a:lstStyle/>
          <a:p>
            <a:pPr>
              <a:buNone/>
            </a:pPr>
            <a:r>
              <a:rPr lang="en-US" sz="2000" b="1" dirty="0" smtClean="0">
                <a:solidFill>
                  <a:schemeClr val="accent1"/>
                </a:solidFill>
                <a:latin typeface="+mj-lt"/>
              </a:rPr>
              <a:t>SERO</a:t>
            </a:r>
          </a:p>
          <a:p>
            <a:pPr>
              <a:buNone/>
            </a:pPr>
            <a:r>
              <a:rPr lang="en-US" sz="2000" dirty="0" smtClean="0">
                <a:latin typeface="+mj-lt"/>
              </a:rPr>
              <a:t>Brian Dudley </a:t>
            </a:r>
            <a:r>
              <a:rPr lang="en-US" sz="2000" dirty="0" smtClean="0">
                <a:latin typeface="+mj-lt"/>
              </a:rPr>
              <a:t>(Cape/Islands)</a:t>
            </a:r>
            <a:endParaRPr lang="en-US" sz="2000" dirty="0" smtClean="0">
              <a:latin typeface="+mj-lt"/>
            </a:endParaRPr>
          </a:p>
          <a:p>
            <a:pPr>
              <a:buNone/>
            </a:pPr>
            <a:r>
              <a:rPr lang="en-US" sz="2000" dirty="0" smtClean="0">
                <a:latin typeface="+mj-lt"/>
              </a:rPr>
              <a:t>   </a:t>
            </a:r>
            <a:r>
              <a:rPr lang="en-US" sz="2000" u="sng" dirty="0" smtClean="0">
                <a:latin typeface="+mj-lt"/>
              </a:rPr>
              <a:t>brian.dudley@state.ma.us</a:t>
            </a:r>
            <a:r>
              <a:rPr lang="en-US" sz="2000" dirty="0" smtClean="0">
                <a:latin typeface="+mj-lt"/>
              </a:rPr>
              <a:t> </a:t>
            </a:r>
          </a:p>
          <a:p>
            <a:pPr>
              <a:buNone/>
            </a:pPr>
            <a:r>
              <a:rPr lang="en-US" sz="2000" dirty="0" smtClean="0">
                <a:latin typeface="+mj-lt"/>
              </a:rPr>
              <a:t>   781-946-2814</a:t>
            </a:r>
          </a:p>
          <a:p>
            <a:pPr>
              <a:buNone/>
            </a:pPr>
            <a:r>
              <a:rPr lang="en-US" sz="2000" dirty="0" smtClean="0">
                <a:latin typeface="+mj-lt"/>
              </a:rPr>
              <a:t>Brett Rowe </a:t>
            </a:r>
            <a:r>
              <a:rPr lang="en-US" sz="2000" dirty="0" smtClean="0">
                <a:latin typeface="+mj-lt"/>
              </a:rPr>
              <a:t>(Southeastern MA)</a:t>
            </a:r>
            <a:endParaRPr lang="en-US" sz="2000" dirty="0" smtClean="0">
              <a:latin typeface="+mj-lt"/>
            </a:endParaRPr>
          </a:p>
          <a:p>
            <a:pPr>
              <a:buNone/>
            </a:pPr>
            <a:r>
              <a:rPr lang="en-US" sz="2000" dirty="0" smtClean="0">
                <a:latin typeface="+mj-lt"/>
              </a:rPr>
              <a:t>   </a:t>
            </a:r>
            <a:r>
              <a:rPr lang="en-US" sz="2000" u="sng" dirty="0" smtClean="0">
                <a:latin typeface="+mj-lt"/>
              </a:rPr>
              <a:t>brett.rowe@state.ma.us</a:t>
            </a:r>
            <a:r>
              <a:rPr lang="en-US" sz="2000" dirty="0" smtClean="0">
                <a:latin typeface="+mj-lt"/>
              </a:rPr>
              <a:t>  </a:t>
            </a:r>
          </a:p>
          <a:p>
            <a:pPr>
              <a:buNone/>
            </a:pPr>
            <a:r>
              <a:rPr lang="en-US" sz="2000" dirty="0" smtClean="0">
                <a:latin typeface="+mj-lt"/>
              </a:rPr>
              <a:t>   781-946-2754</a:t>
            </a:r>
          </a:p>
          <a:p>
            <a:pPr>
              <a:buNone/>
            </a:pPr>
            <a:endParaRPr lang="en-US" sz="2000" dirty="0" smtClean="0">
              <a:latin typeface="+mj-lt"/>
            </a:endParaRPr>
          </a:p>
          <a:p>
            <a:pPr>
              <a:buNone/>
            </a:pPr>
            <a:r>
              <a:rPr lang="en-US" sz="2000" b="1" dirty="0" smtClean="0">
                <a:solidFill>
                  <a:schemeClr val="accent1"/>
                </a:solidFill>
                <a:latin typeface="+mj-lt"/>
              </a:rPr>
              <a:t>WERO</a:t>
            </a:r>
          </a:p>
          <a:p>
            <a:pPr>
              <a:buNone/>
            </a:pPr>
            <a:r>
              <a:rPr lang="en-US" sz="2000" dirty="0" smtClean="0">
                <a:latin typeface="+mj-lt"/>
              </a:rPr>
              <a:t>Paul Nietupski</a:t>
            </a:r>
          </a:p>
          <a:p>
            <a:pPr>
              <a:buNone/>
            </a:pPr>
            <a:r>
              <a:rPr lang="en-US" sz="2000" dirty="0" smtClean="0">
                <a:latin typeface="+mj-lt"/>
              </a:rPr>
              <a:t>   </a:t>
            </a:r>
            <a:r>
              <a:rPr lang="en-US" sz="2000" u="sng" dirty="0" smtClean="0">
                <a:latin typeface="+mj-lt"/>
              </a:rPr>
              <a:t>paul.nietupski@state.ma.us</a:t>
            </a:r>
            <a:r>
              <a:rPr lang="en-US" sz="2000" dirty="0" smtClean="0">
                <a:latin typeface="+mj-lt"/>
              </a:rPr>
              <a:t> </a:t>
            </a:r>
          </a:p>
          <a:p>
            <a:pPr>
              <a:buNone/>
            </a:pPr>
            <a:r>
              <a:rPr lang="en-US" sz="2000" dirty="0" smtClean="0">
                <a:latin typeface="+mj-lt"/>
              </a:rPr>
              <a:t>   413-755-2218</a:t>
            </a:r>
          </a:p>
          <a:p>
            <a:pPr>
              <a:buNone/>
            </a:pPr>
            <a:endParaRPr lang="en-US" sz="2200" dirty="0">
              <a:latin typeface="+mj-lt"/>
            </a:endParaRPr>
          </a:p>
        </p:txBody>
      </p:sp>
      <p:sp>
        <p:nvSpPr>
          <p:cNvPr id="7" name="Rounded Rectangle 6"/>
          <p:cNvSpPr/>
          <p:nvPr/>
        </p:nvSpPr>
        <p:spPr>
          <a:xfrm>
            <a:off x="228600" y="1752600"/>
            <a:ext cx="3962400" cy="1676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4357" y="3703749"/>
            <a:ext cx="4038600" cy="2438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19600" y="1752600"/>
            <a:ext cx="4397752" cy="265709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426150" y="4581128"/>
            <a:ext cx="4250305" cy="1676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96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 </a:t>
            </a:r>
            <a:endParaRPr lang="en-US" dirty="0"/>
          </a:p>
        </p:txBody>
      </p:sp>
      <p:pic>
        <p:nvPicPr>
          <p:cNvPr id="1026" name="Picture 2" descr="C:\Users\cgolden\AppData\Local\Microsoft\Windows\Temporary Internet Files\Content.IE5\S1F1CWI0\BLOGCom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009" y="738389"/>
            <a:ext cx="4953000" cy="545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7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 </a:t>
            </a:r>
            <a:endParaRPr lang="en-US" dirty="0"/>
          </a:p>
        </p:txBody>
      </p:sp>
      <p:grpSp>
        <p:nvGrpSpPr>
          <p:cNvPr id="3" name="Group 2"/>
          <p:cNvGrpSpPr/>
          <p:nvPr/>
        </p:nvGrpSpPr>
        <p:grpSpPr>
          <a:xfrm>
            <a:off x="386087" y="1048437"/>
            <a:ext cx="6482845" cy="4833156"/>
            <a:chOff x="356899" y="1048437"/>
            <a:chExt cx="6482845" cy="4833156"/>
          </a:xfrm>
        </p:grpSpPr>
        <p:pic>
          <p:nvPicPr>
            <p:cNvPr id="5122" name="Picture 2" descr="C:\Users\cgolden\AppData\Local\Microsoft\Windows\Temporary Internet Files\Content.IE5\S1F1CWI0\thank-you-no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48437"/>
              <a:ext cx="6444208" cy="48331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6899" y="1048437"/>
              <a:ext cx="6444208" cy="4833156"/>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481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1"/>
            <a:ext cx="8458201" cy="4224529"/>
          </a:xfrm>
        </p:spPr>
        <p:txBody>
          <a:bodyPr>
            <a:normAutofit lnSpcReduction="10000"/>
          </a:bodyPr>
          <a:lstStyle/>
          <a:p>
            <a:pPr marL="45720" indent="0">
              <a:buNone/>
            </a:pPr>
            <a:r>
              <a:rPr lang="en-US" i="1" dirty="0" smtClean="0"/>
              <a:t>A </a:t>
            </a:r>
            <a:r>
              <a:rPr lang="en-US" i="1" dirty="0"/>
              <a:t>room providing privacy, intended primarily for sleeping and consisting of all of </a:t>
            </a:r>
            <a:r>
              <a:rPr lang="en-US" i="1" dirty="0" smtClean="0"/>
              <a:t>the following</a:t>
            </a:r>
            <a:r>
              <a:rPr lang="en-US" i="1" dirty="0"/>
              <a:t>:</a:t>
            </a:r>
          </a:p>
          <a:p>
            <a:pPr marL="914400" indent="-452438">
              <a:buNone/>
            </a:pPr>
            <a:r>
              <a:rPr lang="en-US" i="1" dirty="0"/>
              <a:t>(</a:t>
            </a:r>
            <a:r>
              <a:rPr lang="en-US" i="1" dirty="0" smtClean="0"/>
              <a:t>a)	floor </a:t>
            </a:r>
            <a:r>
              <a:rPr lang="en-US" i="1" dirty="0"/>
              <a:t>space of no less than 70 square feet;</a:t>
            </a:r>
          </a:p>
          <a:p>
            <a:pPr marL="914400" indent="-452438">
              <a:buNone/>
            </a:pPr>
            <a:r>
              <a:rPr lang="en-US" i="1" dirty="0"/>
              <a:t>(</a:t>
            </a:r>
            <a:r>
              <a:rPr lang="en-US" i="1" dirty="0" smtClean="0"/>
              <a:t>b)	for </a:t>
            </a:r>
            <a:r>
              <a:rPr lang="en-US" i="1" dirty="0"/>
              <a:t>new construction, a ceiling height of no less than </a:t>
            </a:r>
            <a:r>
              <a:rPr lang="en-US" i="1" dirty="0" smtClean="0"/>
              <a:t>seven feet </a:t>
            </a:r>
            <a:r>
              <a:rPr lang="en-US" i="1" dirty="0"/>
              <a:t>three inches;</a:t>
            </a:r>
          </a:p>
          <a:p>
            <a:pPr marL="914400" indent="-452438">
              <a:buNone/>
            </a:pPr>
            <a:r>
              <a:rPr lang="en-US" i="1" dirty="0" smtClean="0"/>
              <a:t>(</a:t>
            </a:r>
            <a:r>
              <a:rPr lang="en-US" i="1" dirty="0"/>
              <a:t>c) for existing houses and for mobile homes, a ceiling height of no less than seven feet </a:t>
            </a:r>
            <a:r>
              <a:rPr lang="en-US" i="1" dirty="0" smtClean="0"/>
              <a:t>zero inches</a:t>
            </a:r>
            <a:r>
              <a:rPr lang="en-US" i="1" dirty="0"/>
              <a:t>;</a:t>
            </a:r>
          </a:p>
          <a:p>
            <a:pPr marL="914400" indent="-452438">
              <a:buNone/>
            </a:pPr>
            <a:r>
              <a:rPr lang="en-US" i="1" dirty="0"/>
              <a:t>(d) an electrical service and ventilation; and</a:t>
            </a:r>
          </a:p>
          <a:p>
            <a:pPr marL="914400" indent="-452438">
              <a:buNone/>
            </a:pPr>
            <a:r>
              <a:rPr lang="en-US" i="1" dirty="0"/>
              <a:t>(e) at least one window</a:t>
            </a:r>
            <a:r>
              <a:rPr lang="en-US" i="1" dirty="0" smtClean="0"/>
              <a:t>.</a:t>
            </a:r>
          </a:p>
          <a:p>
            <a:pPr marL="914400" indent="-452438">
              <a:buNone/>
            </a:pPr>
            <a:endParaRPr lang="en-US" dirty="0"/>
          </a:p>
          <a:p>
            <a:pPr marL="914400" indent="-452438">
              <a:buNone/>
            </a:pPr>
            <a:endParaRPr lang="en-US" dirty="0" smtClean="0"/>
          </a:p>
          <a:p>
            <a:pPr marL="0" indent="0">
              <a:buNone/>
            </a:pPr>
            <a:endParaRPr lang="en-US" dirty="0"/>
          </a:p>
          <a:p>
            <a:pPr marL="0" indent="0">
              <a:buNone/>
            </a:pPr>
            <a:r>
              <a:rPr lang="en-US" sz="1400" dirty="0" smtClean="0"/>
              <a:t>310 CMR 15.002 </a:t>
            </a:r>
            <a:r>
              <a:rPr lang="en-US" sz="1400" i="1" dirty="0" smtClean="0"/>
              <a:t>Bedroom</a:t>
            </a:r>
            <a:endParaRPr lang="en-US" sz="1400" i="1" dirty="0"/>
          </a:p>
        </p:txBody>
      </p:sp>
      <p:sp>
        <p:nvSpPr>
          <p:cNvPr id="4" name="Title 3"/>
          <p:cNvSpPr>
            <a:spLocks noGrp="1"/>
          </p:cNvSpPr>
          <p:nvPr>
            <p:ph type="title"/>
          </p:nvPr>
        </p:nvSpPr>
        <p:spPr>
          <a:xfrm>
            <a:off x="228600" y="381000"/>
            <a:ext cx="8610600" cy="1091953"/>
          </a:xfrm>
        </p:spPr>
        <p:txBody>
          <a:bodyPr/>
          <a:lstStyle/>
          <a:p>
            <a:r>
              <a:rPr lang="en-US" dirty="0" smtClean="0"/>
              <a:t>Bedroom definition – 310 CMR 15.002</a:t>
            </a:r>
            <a:endParaRPr lang="en-US" dirty="0"/>
          </a:p>
        </p:txBody>
      </p:sp>
    </p:spTree>
    <p:extLst>
      <p:ext uri="{BB962C8B-B14F-4D97-AF65-F5344CB8AC3E}">
        <p14:creationId xmlns:p14="http://schemas.microsoft.com/office/powerpoint/2010/main" val="738439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45720" indent="0">
              <a:buNone/>
            </a:pPr>
            <a:r>
              <a:rPr lang="en-US" sz="2400" i="1" dirty="0" smtClean="0"/>
              <a:t>Living </a:t>
            </a:r>
            <a:r>
              <a:rPr lang="en-US" sz="2400" i="1" dirty="0"/>
              <a:t>rooms, dining rooms, kitchens, halls, bathrooms, unfinished cellars and </a:t>
            </a:r>
            <a:r>
              <a:rPr lang="en-US" sz="2400" i="1" dirty="0" smtClean="0"/>
              <a:t>unheated storage </a:t>
            </a:r>
            <a:r>
              <a:rPr lang="en-US" sz="2400" i="1" dirty="0"/>
              <a:t>areas over garages are not considered </a:t>
            </a:r>
            <a:r>
              <a:rPr lang="en-US" sz="2400" i="1" dirty="0" smtClean="0"/>
              <a:t>bedrooms.</a:t>
            </a:r>
          </a:p>
          <a:p>
            <a:pPr marL="45720" indent="0">
              <a:buNone/>
            </a:pPr>
            <a:endParaRPr lang="en-US" sz="2400" i="1" dirty="0"/>
          </a:p>
          <a:p>
            <a:pPr marL="45720" indent="0">
              <a:buNone/>
            </a:pPr>
            <a:endParaRPr lang="en-US" sz="2400" i="1" dirty="0" smtClean="0"/>
          </a:p>
          <a:p>
            <a:pPr marL="45720" indent="0">
              <a:buNone/>
            </a:pPr>
            <a:endParaRPr lang="en-US" sz="2400" i="1" dirty="0"/>
          </a:p>
          <a:p>
            <a:pPr marL="45720" indent="0">
              <a:buNone/>
            </a:pPr>
            <a:endParaRPr lang="en-US" sz="2400" i="1" dirty="0" smtClean="0"/>
          </a:p>
          <a:p>
            <a:pPr marL="45720" indent="0">
              <a:buNone/>
            </a:pPr>
            <a:endParaRPr lang="en-US" sz="2400" i="1" dirty="0"/>
          </a:p>
          <a:p>
            <a:pPr marL="45720" indent="0">
              <a:buNone/>
            </a:pPr>
            <a:endParaRPr lang="en-US" sz="2400" i="1" dirty="0" smtClean="0"/>
          </a:p>
          <a:p>
            <a:pPr marL="45720" indent="0">
              <a:buNone/>
            </a:pPr>
            <a:endParaRPr lang="en-US" sz="2400" dirty="0" smtClean="0"/>
          </a:p>
          <a:p>
            <a:pPr marL="45720" indent="0">
              <a:buNone/>
            </a:pPr>
            <a:endParaRPr lang="en-US" sz="2400" i="1" dirty="0" smtClean="0"/>
          </a:p>
        </p:txBody>
      </p:sp>
      <p:sp>
        <p:nvSpPr>
          <p:cNvPr id="4" name="Title 3"/>
          <p:cNvSpPr>
            <a:spLocks noGrp="1"/>
          </p:cNvSpPr>
          <p:nvPr>
            <p:ph type="title"/>
          </p:nvPr>
        </p:nvSpPr>
        <p:spPr/>
        <p:txBody>
          <a:bodyPr/>
          <a:lstStyle/>
          <a:p>
            <a:r>
              <a:rPr lang="en-US" dirty="0" smtClean="0"/>
              <a:t>Bedroom definition Cont’d</a:t>
            </a:r>
            <a:endParaRPr lang="en-US" dirty="0"/>
          </a:p>
        </p:txBody>
      </p:sp>
    </p:spTree>
    <p:extLst>
      <p:ext uri="{BB962C8B-B14F-4D97-AF65-F5344CB8AC3E}">
        <p14:creationId xmlns:p14="http://schemas.microsoft.com/office/powerpoint/2010/main" val="234183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58201" cy="4834129"/>
          </a:xfrm>
        </p:spPr>
        <p:txBody>
          <a:bodyPr>
            <a:normAutofit fontScale="77500" lnSpcReduction="20000"/>
          </a:bodyPr>
          <a:lstStyle/>
          <a:p>
            <a:pPr marL="45720" indent="0">
              <a:buNone/>
            </a:pPr>
            <a:r>
              <a:rPr lang="en-US" sz="2800" i="1" dirty="0" smtClean="0"/>
              <a:t>Single family dwellings shall be presumed to have at least three bedrooms. </a:t>
            </a:r>
            <a:endParaRPr lang="en-US" sz="2800" dirty="0" smtClean="0"/>
          </a:p>
          <a:p>
            <a:pPr marL="45720" indent="0">
              <a:buNone/>
            </a:pPr>
            <a:endParaRPr lang="en-US" sz="2800" i="1" dirty="0"/>
          </a:p>
          <a:p>
            <a:r>
              <a:rPr lang="en-US" sz="2800" dirty="0" smtClean="0"/>
              <a:t>Traditionally a presumption for new construction</a:t>
            </a:r>
          </a:p>
          <a:p>
            <a:r>
              <a:rPr lang="en-US" sz="2800" dirty="0" smtClean="0"/>
              <a:t>Not a presumption for a 2-bedroom upgrade</a:t>
            </a:r>
          </a:p>
          <a:p>
            <a:r>
              <a:rPr lang="en-US" sz="2800" dirty="0" smtClean="0"/>
              <a:t>Tiny homes issue</a:t>
            </a:r>
          </a:p>
          <a:p>
            <a:r>
              <a:rPr lang="en-US" sz="2800" dirty="0" smtClean="0"/>
              <a:t>Common sense</a:t>
            </a:r>
          </a:p>
          <a:p>
            <a:pPr marL="45720" indent="0">
              <a:buNone/>
            </a:pPr>
            <a:endParaRPr lang="en-US" sz="2800" dirty="0" smtClean="0"/>
          </a:p>
          <a:p>
            <a:pPr marL="45720" indent="0">
              <a:buNone/>
            </a:pPr>
            <a:r>
              <a:rPr lang="en-US" sz="2800" dirty="0" smtClean="0"/>
              <a:t>Presumption </a:t>
            </a:r>
            <a:r>
              <a:rPr lang="en-US" sz="2800" u="sng" dirty="0" smtClean="0"/>
              <a:t>may</a:t>
            </a:r>
            <a:r>
              <a:rPr lang="en-US" sz="2800" dirty="0" smtClean="0"/>
              <a:t> be overcome by the following:</a:t>
            </a:r>
          </a:p>
          <a:p>
            <a:pPr marL="45720" indent="0">
              <a:buNone/>
            </a:pPr>
            <a:endParaRPr lang="en-US" sz="2800" dirty="0" smtClean="0"/>
          </a:p>
          <a:p>
            <a:pPr marL="45720" indent="0">
              <a:buNone/>
            </a:pPr>
            <a:r>
              <a:rPr lang="en-US" sz="2800" i="1" dirty="0" smtClean="0"/>
              <a:t>The </a:t>
            </a:r>
            <a:r>
              <a:rPr lang="en-US" sz="2800" i="1" dirty="0"/>
              <a:t>applicant </a:t>
            </a:r>
            <a:r>
              <a:rPr lang="en-US" sz="2800" i="1" dirty="0" smtClean="0"/>
              <a:t>may design </a:t>
            </a:r>
            <a:r>
              <a:rPr lang="en-US" sz="2800" i="1" dirty="0"/>
              <a:t>a system using design flows for a smaller number of bedrooms than are presumed in </a:t>
            </a:r>
            <a:r>
              <a:rPr lang="en-US" sz="2800" i="1" dirty="0" smtClean="0"/>
              <a:t>this definition </a:t>
            </a:r>
            <a:r>
              <a:rPr lang="en-US" sz="2800" i="1" dirty="0"/>
              <a:t>by granting to the Approving Authority a deed </a:t>
            </a:r>
            <a:r>
              <a:rPr lang="en-US" sz="2800" i="1" dirty="0" smtClean="0"/>
              <a:t>restriction </a:t>
            </a:r>
            <a:r>
              <a:rPr lang="en-US" sz="2800" i="1" dirty="0"/>
              <a:t>limiting the number </a:t>
            </a:r>
            <a:r>
              <a:rPr lang="en-US" sz="2800" i="1" dirty="0" smtClean="0"/>
              <a:t>of bedrooms </a:t>
            </a:r>
            <a:r>
              <a:rPr lang="en-US" sz="2800" i="1" dirty="0"/>
              <a:t>to the smaller number.</a:t>
            </a:r>
          </a:p>
          <a:p>
            <a:pPr marL="45720" indent="0">
              <a:buNone/>
            </a:pPr>
            <a:endParaRPr lang="en-US" sz="2400" dirty="0" smtClean="0"/>
          </a:p>
          <a:p>
            <a:pPr marL="45720" indent="0">
              <a:buNone/>
            </a:pPr>
            <a:endParaRPr lang="en-US" sz="2400" dirty="0" smtClean="0"/>
          </a:p>
          <a:p>
            <a:pPr marL="45720" indent="0">
              <a:buNone/>
            </a:pPr>
            <a:endParaRPr lang="en-US" sz="2400" dirty="0"/>
          </a:p>
        </p:txBody>
      </p:sp>
      <p:sp>
        <p:nvSpPr>
          <p:cNvPr id="4" name="Title 3"/>
          <p:cNvSpPr>
            <a:spLocks noGrp="1"/>
          </p:cNvSpPr>
          <p:nvPr>
            <p:ph type="title"/>
          </p:nvPr>
        </p:nvSpPr>
        <p:spPr/>
        <p:txBody>
          <a:bodyPr/>
          <a:lstStyle/>
          <a:p>
            <a:r>
              <a:rPr lang="en-US" dirty="0" smtClean="0"/>
              <a:t>Bedroom definition cont’d</a:t>
            </a:r>
            <a:endParaRPr lang="en-US" dirty="0"/>
          </a:p>
        </p:txBody>
      </p:sp>
    </p:spTree>
    <p:extLst>
      <p:ext uri="{BB962C8B-B14F-4D97-AF65-F5344CB8AC3E}">
        <p14:creationId xmlns:p14="http://schemas.microsoft.com/office/powerpoint/2010/main" val="219750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58201" cy="4910329"/>
          </a:xfrm>
        </p:spPr>
        <p:txBody>
          <a:bodyPr>
            <a:normAutofit fontScale="92500"/>
          </a:bodyPr>
          <a:lstStyle/>
          <a:p>
            <a:pPr marL="45720" indent="0">
              <a:buNone/>
            </a:pPr>
            <a:r>
              <a:rPr lang="en-US" sz="2400" i="1" dirty="0"/>
              <a:t>Where the total number of rooms for single </a:t>
            </a:r>
            <a:r>
              <a:rPr lang="en-US" sz="2400" i="1" dirty="0" smtClean="0"/>
              <a:t>family dwellings </a:t>
            </a:r>
            <a:r>
              <a:rPr lang="en-US" sz="2400" i="1" dirty="0"/>
              <a:t>exceeds eight, not including bathrooms, hallways, unfinished cellars and </a:t>
            </a:r>
            <a:r>
              <a:rPr lang="en-US" sz="2400" i="1" dirty="0" smtClean="0"/>
              <a:t>unheated storage </a:t>
            </a:r>
            <a:r>
              <a:rPr lang="en-US" sz="2400" i="1" dirty="0"/>
              <a:t>areas, the number of bedrooms presumed shall be calculated by dividing the total </a:t>
            </a:r>
            <a:r>
              <a:rPr lang="en-US" sz="2400" i="1" dirty="0" smtClean="0"/>
              <a:t>number of </a:t>
            </a:r>
            <a:r>
              <a:rPr lang="en-US" sz="2400" i="1" dirty="0"/>
              <a:t>rooms by two then rounding down to the next lowest </a:t>
            </a:r>
            <a:r>
              <a:rPr lang="en-US" sz="2400" i="1" dirty="0" smtClean="0"/>
              <a:t>whole number.</a:t>
            </a:r>
            <a:endParaRPr lang="en-US" sz="2400" dirty="0" smtClean="0"/>
          </a:p>
          <a:p>
            <a:pPr marL="45720" indent="0">
              <a:buNone/>
            </a:pPr>
            <a:endParaRPr lang="en-US" i="1" dirty="0"/>
          </a:p>
          <a:p>
            <a:pPr marL="45720" indent="0">
              <a:buNone/>
            </a:pPr>
            <a:r>
              <a:rPr lang="en-US" sz="2400" dirty="0" smtClean="0"/>
              <a:t>Examples:</a:t>
            </a:r>
          </a:p>
          <a:p>
            <a:pPr marL="45720" indent="0">
              <a:buNone/>
            </a:pPr>
            <a:r>
              <a:rPr lang="en-US" sz="2400" dirty="0" smtClean="0"/>
              <a:t>9 rooms: 9/2 = 4.5, therefore 4 bedrooms</a:t>
            </a:r>
          </a:p>
          <a:p>
            <a:pPr marL="45720" indent="0">
              <a:buNone/>
            </a:pPr>
            <a:r>
              <a:rPr lang="en-US" sz="2400" dirty="0" smtClean="0"/>
              <a:t>17 rooms:  17/2 = 8.5, therefore 8 bedrooms</a:t>
            </a:r>
          </a:p>
          <a:p>
            <a:pPr marL="45720" indent="0">
              <a:buNone/>
            </a:pPr>
            <a:endParaRPr lang="en-US" sz="2400" dirty="0"/>
          </a:p>
          <a:p>
            <a:pPr marL="45720" indent="0">
              <a:buNone/>
            </a:pPr>
            <a:r>
              <a:rPr lang="en-US" sz="2400" dirty="0" smtClean="0"/>
              <a:t>But....remember that this presumption may be overcome… </a:t>
            </a:r>
            <a:endParaRPr lang="en-US" sz="2400" dirty="0"/>
          </a:p>
        </p:txBody>
      </p:sp>
      <p:sp>
        <p:nvSpPr>
          <p:cNvPr id="4" name="Title 3"/>
          <p:cNvSpPr>
            <a:spLocks noGrp="1"/>
          </p:cNvSpPr>
          <p:nvPr>
            <p:ph type="title"/>
          </p:nvPr>
        </p:nvSpPr>
        <p:spPr/>
        <p:txBody>
          <a:bodyPr/>
          <a:lstStyle/>
          <a:p>
            <a:r>
              <a:rPr lang="en-US" dirty="0"/>
              <a:t>Bedroom definition cont’d</a:t>
            </a:r>
          </a:p>
        </p:txBody>
      </p:sp>
    </p:spTree>
    <p:extLst>
      <p:ext uri="{BB962C8B-B14F-4D97-AF65-F5344CB8AC3E}">
        <p14:creationId xmlns:p14="http://schemas.microsoft.com/office/powerpoint/2010/main" val="1484662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382001" cy="2167129"/>
          </a:xfrm>
        </p:spPr>
        <p:txBody>
          <a:bodyPr>
            <a:normAutofit/>
          </a:bodyPr>
          <a:lstStyle/>
          <a:p>
            <a:pPr marL="45720" indent="0">
              <a:buNone/>
            </a:pPr>
            <a:r>
              <a:rPr lang="en-US" sz="2400" i="1" dirty="0"/>
              <a:t>The applicant </a:t>
            </a:r>
            <a:r>
              <a:rPr lang="en-US" sz="2400" i="1" dirty="0" smtClean="0"/>
              <a:t>may design </a:t>
            </a:r>
            <a:r>
              <a:rPr lang="en-US" sz="2400" i="1" dirty="0"/>
              <a:t>a system using design flows for a smaller number of bedrooms than are presumed in </a:t>
            </a:r>
            <a:r>
              <a:rPr lang="en-US" sz="2400" i="1" dirty="0" smtClean="0"/>
              <a:t>this definition </a:t>
            </a:r>
            <a:r>
              <a:rPr lang="en-US" sz="2400" i="1" dirty="0"/>
              <a:t>by granting to the Approving Authority a deed </a:t>
            </a:r>
            <a:r>
              <a:rPr lang="en-US" sz="2400" i="1" dirty="0" smtClean="0"/>
              <a:t>restriction </a:t>
            </a:r>
            <a:r>
              <a:rPr lang="en-US" sz="2400" i="1" dirty="0"/>
              <a:t>limiting the number </a:t>
            </a:r>
            <a:r>
              <a:rPr lang="en-US" sz="2400" i="1" dirty="0" smtClean="0"/>
              <a:t>of bedrooms </a:t>
            </a:r>
            <a:r>
              <a:rPr lang="en-US" sz="2400" i="1" dirty="0"/>
              <a:t>to the smaller number</a:t>
            </a:r>
            <a:r>
              <a:rPr lang="en-US" sz="2400" i="1" dirty="0" smtClean="0"/>
              <a:t>.</a:t>
            </a:r>
            <a:endParaRPr lang="en-US" sz="2400" dirty="0" smtClean="0"/>
          </a:p>
        </p:txBody>
      </p:sp>
      <p:sp>
        <p:nvSpPr>
          <p:cNvPr id="3" name="Title 2"/>
          <p:cNvSpPr>
            <a:spLocks noGrp="1"/>
          </p:cNvSpPr>
          <p:nvPr>
            <p:ph type="title"/>
          </p:nvPr>
        </p:nvSpPr>
        <p:spPr/>
        <p:txBody>
          <a:bodyPr/>
          <a:lstStyle/>
          <a:p>
            <a:r>
              <a:rPr lang="en-US" dirty="0"/>
              <a:t>Bedroom definition cont’d</a:t>
            </a:r>
          </a:p>
        </p:txBody>
      </p:sp>
      <p:cxnSp>
        <p:nvCxnSpPr>
          <p:cNvPr id="6" name="Straight Connector 5"/>
          <p:cNvCxnSpPr/>
          <p:nvPr/>
        </p:nvCxnSpPr>
        <p:spPr>
          <a:xfrm>
            <a:off x="3440987" y="2895600"/>
            <a:ext cx="3810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276600"/>
            <a:ext cx="1371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1000" y="4038600"/>
            <a:ext cx="8153400" cy="1938992"/>
          </a:xfrm>
          <a:prstGeom prst="rect">
            <a:avLst/>
          </a:prstGeom>
        </p:spPr>
        <p:txBody>
          <a:bodyPr wrap="square">
            <a:spAutoFit/>
          </a:bodyPr>
          <a:lstStyle/>
          <a:p>
            <a:pPr marL="45720" indent="0">
              <a:buNone/>
            </a:pPr>
            <a:r>
              <a:rPr lang="en-US" sz="2400" dirty="0" smtClean="0">
                <a:solidFill>
                  <a:schemeClr val="tx2"/>
                </a:solidFill>
              </a:rPr>
              <a:t>In order for this design to be approved, the Board of Health must be willing to accept the deed restriction.  If there is any issue with the facility design that concerns the BOH as to the actual number of bedrooms in the dwelling, the BOH does not have to accept the restriction.</a:t>
            </a:r>
            <a:endParaRPr lang="en-US" sz="2400" dirty="0">
              <a:solidFill>
                <a:schemeClr val="tx2"/>
              </a:solidFill>
            </a:endParaRPr>
          </a:p>
        </p:txBody>
      </p:sp>
    </p:spTree>
    <p:extLst>
      <p:ext uri="{BB962C8B-B14F-4D97-AF65-F5344CB8AC3E}">
        <p14:creationId xmlns:p14="http://schemas.microsoft.com/office/powerpoint/2010/main" val="274416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 </a:t>
            </a:r>
            <a:endParaRPr lang="en-US" dirty="0"/>
          </a:p>
        </p:txBody>
      </p:sp>
      <p:sp>
        <p:nvSpPr>
          <p:cNvPr id="4" name="Title 3"/>
          <p:cNvSpPr>
            <a:spLocks noGrp="1"/>
          </p:cNvSpPr>
          <p:nvPr>
            <p:ph type="title"/>
          </p:nvPr>
        </p:nvSpPr>
        <p:spPr/>
        <p:txBody>
          <a:bodyPr/>
          <a:lstStyle/>
          <a:p>
            <a:r>
              <a:rPr lang="en-US" dirty="0" smtClean="0"/>
              <a:t> </a:t>
            </a:r>
            <a:endParaRPr lang="en-US" dirty="0"/>
          </a:p>
        </p:txBody>
      </p:sp>
      <p:pic>
        <p:nvPicPr>
          <p:cNvPr id="1029" name="Picture 5" descr="C:\Users\cgolden\AppData\Local\Microsoft\Windows\Temporary Internet Files\Content.IE5\PPZFXBGC\preview_question_and_answer_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160748"/>
            <a:ext cx="5616624" cy="44932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7564" y="1160748"/>
            <a:ext cx="5616624" cy="449329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077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1571</TotalTime>
  <Words>1478</Words>
  <Application>Microsoft Office PowerPoint</Application>
  <PresentationFormat>On-screen Show (4:3)</PresentationFormat>
  <Paragraphs>254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Grid</vt:lpstr>
      <vt:lpstr>TITLE 5 ISSUES THAT DON’T GO AWAY (no matter how hard you try!)</vt:lpstr>
      <vt:lpstr>Outline</vt:lpstr>
      <vt:lpstr>Bedrooms</vt:lpstr>
      <vt:lpstr>Bedroom definition – 310 CMR 15.002</vt:lpstr>
      <vt:lpstr>Bedroom definition Cont’d</vt:lpstr>
      <vt:lpstr>Bedroom definition cont’d</vt:lpstr>
      <vt:lpstr>Bedroom definition cont’d</vt:lpstr>
      <vt:lpstr>Bedroom definition cont’d</vt:lpstr>
      <vt:lpstr> </vt:lpstr>
      <vt:lpstr>New construction</vt:lpstr>
      <vt:lpstr>New construction definition</vt:lpstr>
      <vt:lpstr>New construction definition cont’d</vt:lpstr>
      <vt:lpstr>PowerPoint Presentation</vt:lpstr>
      <vt:lpstr>New construction?</vt:lpstr>
      <vt:lpstr>New construction?</vt:lpstr>
      <vt:lpstr>New construction?</vt:lpstr>
      <vt:lpstr>New construction?</vt:lpstr>
      <vt:lpstr>New construction?</vt:lpstr>
      <vt:lpstr>New construction?</vt:lpstr>
      <vt:lpstr> </vt:lpstr>
      <vt:lpstr>Restrictions, notifications, covenants and easements</vt:lpstr>
      <vt:lpstr>Restrictions</vt:lpstr>
      <vt:lpstr>notifications</vt:lpstr>
      <vt:lpstr>Covenants and easements</vt:lpstr>
      <vt:lpstr> </vt:lpstr>
      <vt:lpstr>Variance local upgrade approval I/a technologies</vt:lpstr>
      <vt:lpstr>Variances (310 CMR 15.410 – 15.413)</vt:lpstr>
      <vt:lpstr>Variance standards</vt:lpstr>
      <vt:lpstr>LUA and MFC (310 CMR 15.403 – 15.405)</vt:lpstr>
      <vt:lpstr>LUA</vt:lpstr>
      <vt:lpstr>Order of luas</vt:lpstr>
      <vt:lpstr> </vt:lpstr>
      <vt:lpstr>OTHER QUESTIONS/ISSUES?</vt:lpstr>
      <vt:lpstr>Title 5 regional contacts</vt:lpstr>
      <vt:lpstr> </vt:lpstr>
      <vt:lpstr> </vt:lpstr>
    </vt:vector>
  </TitlesOfParts>
  <Company>EOEEA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cgolden</dc:creator>
  <cp:lastModifiedBy>cgolden</cp:lastModifiedBy>
  <cp:revision>64</cp:revision>
  <cp:lastPrinted>2018-02-20T20:06:13Z</cp:lastPrinted>
  <dcterms:created xsi:type="dcterms:W3CDTF">2018-02-09T18:43:48Z</dcterms:created>
  <dcterms:modified xsi:type="dcterms:W3CDTF">2018-02-26T18:39:18Z</dcterms:modified>
</cp:coreProperties>
</file>