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8" r:id="rId3"/>
    <p:sldId id="257" r:id="rId4"/>
    <p:sldId id="259" r:id="rId5"/>
    <p:sldId id="277" r:id="rId6"/>
    <p:sldId id="260" r:id="rId7"/>
    <p:sldId id="261" r:id="rId8"/>
    <p:sldId id="286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2" r:id="rId18"/>
    <p:sldId id="279" r:id="rId19"/>
    <p:sldId id="281" r:id="rId20"/>
    <p:sldId id="280" r:id="rId21"/>
    <p:sldId id="282" r:id="rId22"/>
    <p:sldId id="283" r:id="rId23"/>
    <p:sldId id="284" r:id="rId24"/>
    <p:sldId id="285" r:id="rId25"/>
    <p:sldId id="273" r:id="rId26"/>
    <p:sldId id="274" r:id="rId2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1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1AFD92-AB87-490F-962A-6878D13D7CB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7A5A72-BD29-4F6E-8B33-909EAE2D79AD}">
      <dgm:prSet phldrT="[Text]" custT="1"/>
      <dgm:spPr/>
      <dgm:t>
        <a:bodyPr/>
        <a:lstStyle/>
        <a:p>
          <a:r>
            <a:rPr lang="en-US" sz="2600" b="1" dirty="0" smtClean="0"/>
            <a:t>Lealdon Langley</a:t>
          </a:r>
        </a:p>
        <a:p>
          <a:r>
            <a:rPr lang="en-US" sz="2600" b="1" dirty="0" smtClean="0"/>
            <a:t>Director</a:t>
          </a:r>
        </a:p>
        <a:p>
          <a:r>
            <a:rPr lang="en-US" sz="2600" b="1" dirty="0" smtClean="0"/>
            <a:t>Wetlands and Wastewater Programs</a:t>
          </a:r>
          <a:endParaRPr lang="en-US" sz="2600" b="1" dirty="0"/>
        </a:p>
      </dgm:t>
    </dgm:pt>
    <dgm:pt modelId="{373B881F-7BFE-4CAE-B539-1437F5129899}" type="parTrans" cxnId="{9ED8D421-8B88-4E24-9D05-7F0FFB890252}">
      <dgm:prSet/>
      <dgm:spPr/>
      <dgm:t>
        <a:bodyPr/>
        <a:lstStyle/>
        <a:p>
          <a:endParaRPr lang="en-US"/>
        </a:p>
      </dgm:t>
    </dgm:pt>
    <dgm:pt modelId="{3360AEC3-1859-4029-BF52-D5F58DE8E4DF}" type="sibTrans" cxnId="{9ED8D421-8B88-4E24-9D05-7F0FFB890252}">
      <dgm:prSet/>
      <dgm:spPr/>
      <dgm:t>
        <a:bodyPr/>
        <a:lstStyle/>
        <a:p>
          <a:endParaRPr lang="en-US"/>
        </a:p>
      </dgm:t>
    </dgm:pt>
    <dgm:pt modelId="{83B876C1-215A-441D-9A31-236A739C283D}">
      <dgm:prSet phldrT="[Text]"/>
      <dgm:spPr/>
      <dgm:t>
        <a:bodyPr/>
        <a:lstStyle/>
        <a:p>
          <a:r>
            <a:rPr lang="en-US" b="1" dirty="0" smtClean="0"/>
            <a:t>Marybeth Chubb</a:t>
          </a:r>
        </a:p>
        <a:p>
          <a:r>
            <a:rPr lang="en-US" b="1" dirty="0" smtClean="0"/>
            <a:t>Acting Section Chief</a:t>
          </a:r>
        </a:p>
        <a:p>
          <a:r>
            <a:rPr lang="en-US" b="1" dirty="0" smtClean="0"/>
            <a:t>Groundwater, Reuse and Title 5</a:t>
          </a:r>
          <a:endParaRPr lang="en-US" dirty="0"/>
        </a:p>
      </dgm:t>
    </dgm:pt>
    <dgm:pt modelId="{17A85757-A74E-4E29-8719-143E1580F2CF}" type="parTrans" cxnId="{269ECEBC-DED9-49BA-8902-32064708C2F5}">
      <dgm:prSet/>
      <dgm:spPr/>
      <dgm:t>
        <a:bodyPr/>
        <a:lstStyle/>
        <a:p>
          <a:endParaRPr lang="en-US"/>
        </a:p>
      </dgm:t>
    </dgm:pt>
    <dgm:pt modelId="{649D51CB-D5FC-4CA1-B657-BD55D4218D3C}" type="sibTrans" cxnId="{269ECEBC-DED9-49BA-8902-32064708C2F5}">
      <dgm:prSet/>
      <dgm:spPr/>
      <dgm:t>
        <a:bodyPr/>
        <a:lstStyle/>
        <a:p>
          <a:endParaRPr lang="en-US"/>
        </a:p>
      </dgm:t>
    </dgm:pt>
    <dgm:pt modelId="{BCE240EE-1659-426E-B718-C559C1407EA4}">
      <dgm:prSet phldrT="[Text]"/>
      <dgm:spPr/>
      <dgm:t>
        <a:bodyPr/>
        <a:lstStyle/>
        <a:p>
          <a:r>
            <a:rPr lang="en-US" b="1" dirty="0" smtClean="0"/>
            <a:t>Susannah (Susy) King</a:t>
          </a:r>
        </a:p>
        <a:p>
          <a:r>
            <a:rPr lang="en-US" b="1" dirty="0" smtClean="0"/>
            <a:t>Section Chief</a:t>
          </a:r>
        </a:p>
        <a:p>
          <a:r>
            <a:rPr lang="en-US" b="1" dirty="0" smtClean="0"/>
            <a:t>NPDES</a:t>
          </a:r>
          <a:endParaRPr lang="en-US" dirty="0"/>
        </a:p>
      </dgm:t>
    </dgm:pt>
    <dgm:pt modelId="{4A2A2A7B-C9DE-4DFE-958A-03596D150F0E}" type="parTrans" cxnId="{44EA7C28-9AE8-4598-8608-6B5E5B612339}">
      <dgm:prSet/>
      <dgm:spPr/>
      <dgm:t>
        <a:bodyPr/>
        <a:lstStyle/>
        <a:p>
          <a:endParaRPr lang="en-US"/>
        </a:p>
      </dgm:t>
    </dgm:pt>
    <dgm:pt modelId="{D3D40888-338E-46C4-B86F-AA2CEC10F6A4}" type="sibTrans" cxnId="{44EA7C28-9AE8-4598-8608-6B5E5B612339}">
      <dgm:prSet/>
      <dgm:spPr/>
      <dgm:t>
        <a:bodyPr/>
        <a:lstStyle/>
        <a:p>
          <a:endParaRPr lang="en-US"/>
        </a:p>
      </dgm:t>
    </dgm:pt>
    <dgm:pt modelId="{FE6B9237-F5BA-4032-9EE4-B88FC26530D2}" type="pres">
      <dgm:prSet presAssocID="{731AFD92-AB87-490F-962A-6878D13D7CB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1487DB1-6BB6-4594-A3EC-18D425553FA4}" type="pres">
      <dgm:prSet presAssocID="{047A5A72-BD29-4F6E-8B33-909EAE2D79AD}" presName="hierRoot1" presStyleCnt="0"/>
      <dgm:spPr/>
    </dgm:pt>
    <dgm:pt modelId="{68582F03-3B74-4059-BE24-050AC09300C1}" type="pres">
      <dgm:prSet presAssocID="{047A5A72-BD29-4F6E-8B33-909EAE2D79AD}" presName="composite" presStyleCnt="0"/>
      <dgm:spPr/>
    </dgm:pt>
    <dgm:pt modelId="{F6713AA7-01B4-4080-B35F-7FC8003BE69E}" type="pres">
      <dgm:prSet presAssocID="{047A5A72-BD29-4F6E-8B33-909EAE2D79AD}" presName="background" presStyleLbl="node0" presStyleIdx="0" presStyleCnt="1"/>
      <dgm:spPr/>
    </dgm:pt>
    <dgm:pt modelId="{F0135713-E1BD-4295-A3A2-F936483797C0}" type="pres">
      <dgm:prSet presAssocID="{047A5A72-BD29-4F6E-8B33-909EAE2D79AD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A5E1B7A-3F66-4108-B06B-6D2A26F53A28}" type="pres">
      <dgm:prSet presAssocID="{047A5A72-BD29-4F6E-8B33-909EAE2D79AD}" presName="hierChild2" presStyleCnt="0"/>
      <dgm:spPr/>
    </dgm:pt>
    <dgm:pt modelId="{16FA482E-B3D5-43D8-AA87-B1290BF6F2AC}" type="pres">
      <dgm:prSet presAssocID="{17A85757-A74E-4E29-8719-143E1580F2CF}" presName="Name10" presStyleLbl="parChTrans1D2" presStyleIdx="0" presStyleCnt="2"/>
      <dgm:spPr/>
      <dgm:t>
        <a:bodyPr/>
        <a:lstStyle/>
        <a:p>
          <a:endParaRPr lang="en-US"/>
        </a:p>
      </dgm:t>
    </dgm:pt>
    <dgm:pt modelId="{CFA09637-C825-4678-92F5-2A5AFFCE88F2}" type="pres">
      <dgm:prSet presAssocID="{83B876C1-215A-441D-9A31-236A739C283D}" presName="hierRoot2" presStyleCnt="0"/>
      <dgm:spPr/>
    </dgm:pt>
    <dgm:pt modelId="{160CFA93-CDF9-4FFB-8777-20FA569A6A07}" type="pres">
      <dgm:prSet presAssocID="{83B876C1-215A-441D-9A31-236A739C283D}" presName="composite2" presStyleCnt="0"/>
      <dgm:spPr/>
    </dgm:pt>
    <dgm:pt modelId="{29DEAC54-7384-4090-95E9-4393CE25AA85}" type="pres">
      <dgm:prSet presAssocID="{83B876C1-215A-441D-9A31-236A739C283D}" presName="background2" presStyleLbl="node2" presStyleIdx="0" presStyleCnt="2"/>
      <dgm:spPr/>
    </dgm:pt>
    <dgm:pt modelId="{E033962E-63C1-4650-BB9A-BC5913920916}" type="pres">
      <dgm:prSet presAssocID="{83B876C1-215A-441D-9A31-236A739C283D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E6195BD-A11E-47DC-86EE-750E7A7B5893}" type="pres">
      <dgm:prSet presAssocID="{83B876C1-215A-441D-9A31-236A739C283D}" presName="hierChild3" presStyleCnt="0"/>
      <dgm:spPr/>
    </dgm:pt>
    <dgm:pt modelId="{215DAB9B-3244-4AAE-AC46-BF0C8CE7DC0F}" type="pres">
      <dgm:prSet presAssocID="{4A2A2A7B-C9DE-4DFE-958A-03596D150F0E}" presName="Name10" presStyleLbl="parChTrans1D2" presStyleIdx="1" presStyleCnt="2"/>
      <dgm:spPr/>
      <dgm:t>
        <a:bodyPr/>
        <a:lstStyle/>
        <a:p>
          <a:endParaRPr lang="en-US"/>
        </a:p>
      </dgm:t>
    </dgm:pt>
    <dgm:pt modelId="{F48F7048-7991-47D6-A049-584F848197F0}" type="pres">
      <dgm:prSet presAssocID="{BCE240EE-1659-426E-B718-C559C1407EA4}" presName="hierRoot2" presStyleCnt="0"/>
      <dgm:spPr/>
    </dgm:pt>
    <dgm:pt modelId="{7D239F88-8A25-4246-B6BE-62DA48C353C1}" type="pres">
      <dgm:prSet presAssocID="{BCE240EE-1659-426E-B718-C559C1407EA4}" presName="composite2" presStyleCnt="0"/>
      <dgm:spPr/>
    </dgm:pt>
    <dgm:pt modelId="{B10C5678-B674-4863-A51A-A733A1C7C699}" type="pres">
      <dgm:prSet presAssocID="{BCE240EE-1659-426E-B718-C559C1407EA4}" presName="background2" presStyleLbl="node2" presStyleIdx="1" presStyleCnt="2"/>
      <dgm:spPr/>
    </dgm:pt>
    <dgm:pt modelId="{9625CC74-2ADF-4EA8-8F86-95CE66317A00}" type="pres">
      <dgm:prSet presAssocID="{BCE240EE-1659-426E-B718-C559C1407EA4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60B83A-831C-4392-8594-ACE53E85EBF5}" type="pres">
      <dgm:prSet presAssocID="{BCE240EE-1659-426E-B718-C559C1407EA4}" presName="hierChild3" presStyleCnt="0"/>
      <dgm:spPr/>
    </dgm:pt>
  </dgm:ptLst>
  <dgm:cxnLst>
    <dgm:cxn modelId="{5C15B16F-8E01-4933-8C60-B86B9D3EF405}" type="presOf" srcId="{731AFD92-AB87-490F-962A-6878D13D7CB0}" destId="{FE6B9237-F5BA-4032-9EE4-B88FC26530D2}" srcOrd="0" destOrd="0" presId="urn:microsoft.com/office/officeart/2005/8/layout/hierarchy1"/>
    <dgm:cxn modelId="{97E549EA-51BE-4856-974D-FFF250766F5F}" type="presOf" srcId="{047A5A72-BD29-4F6E-8B33-909EAE2D79AD}" destId="{F0135713-E1BD-4295-A3A2-F936483797C0}" srcOrd="0" destOrd="0" presId="urn:microsoft.com/office/officeart/2005/8/layout/hierarchy1"/>
    <dgm:cxn modelId="{44EA7C28-9AE8-4598-8608-6B5E5B612339}" srcId="{047A5A72-BD29-4F6E-8B33-909EAE2D79AD}" destId="{BCE240EE-1659-426E-B718-C559C1407EA4}" srcOrd="1" destOrd="0" parTransId="{4A2A2A7B-C9DE-4DFE-958A-03596D150F0E}" sibTransId="{D3D40888-338E-46C4-B86F-AA2CEC10F6A4}"/>
    <dgm:cxn modelId="{B9AA7C4A-5E49-4076-8AE2-88C54EE9251E}" type="presOf" srcId="{BCE240EE-1659-426E-B718-C559C1407EA4}" destId="{9625CC74-2ADF-4EA8-8F86-95CE66317A00}" srcOrd="0" destOrd="0" presId="urn:microsoft.com/office/officeart/2005/8/layout/hierarchy1"/>
    <dgm:cxn modelId="{269ECEBC-DED9-49BA-8902-32064708C2F5}" srcId="{047A5A72-BD29-4F6E-8B33-909EAE2D79AD}" destId="{83B876C1-215A-441D-9A31-236A739C283D}" srcOrd="0" destOrd="0" parTransId="{17A85757-A74E-4E29-8719-143E1580F2CF}" sibTransId="{649D51CB-D5FC-4CA1-B657-BD55D4218D3C}"/>
    <dgm:cxn modelId="{9ED8D421-8B88-4E24-9D05-7F0FFB890252}" srcId="{731AFD92-AB87-490F-962A-6878D13D7CB0}" destId="{047A5A72-BD29-4F6E-8B33-909EAE2D79AD}" srcOrd="0" destOrd="0" parTransId="{373B881F-7BFE-4CAE-B539-1437F5129899}" sibTransId="{3360AEC3-1859-4029-BF52-D5F58DE8E4DF}"/>
    <dgm:cxn modelId="{E4D81D12-B190-4147-9626-0FF5E01AF8DE}" type="presOf" srcId="{17A85757-A74E-4E29-8719-143E1580F2CF}" destId="{16FA482E-B3D5-43D8-AA87-B1290BF6F2AC}" srcOrd="0" destOrd="0" presId="urn:microsoft.com/office/officeart/2005/8/layout/hierarchy1"/>
    <dgm:cxn modelId="{6B609477-C707-4481-82F6-81B8AFF08D7E}" type="presOf" srcId="{4A2A2A7B-C9DE-4DFE-958A-03596D150F0E}" destId="{215DAB9B-3244-4AAE-AC46-BF0C8CE7DC0F}" srcOrd="0" destOrd="0" presId="urn:microsoft.com/office/officeart/2005/8/layout/hierarchy1"/>
    <dgm:cxn modelId="{50DDC81A-0274-4476-8558-F1D62D520318}" type="presOf" srcId="{83B876C1-215A-441D-9A31-236A739C283D}" destId="{E033962E-63C1-4650-BB9A-BC5913920916}" srcOrd="0" destOrd="0" presId="urn:microsoft.com/office/officeart/2005/8/layout/hierarchy1"/>
    <dgm:cxn modelId="{A650B585-C249-4FB1-9891-8E1AD7231013}" type="presParOf" srcId="{FE6B9237-F5BA-4032-9EE4-B88FC26530D2}" destId="{F1487DB1-6BB6-4594-A3EC-18D425553FA4}" srcOrd="0" destOrd="0" presId="urn:microsoft.com/office/officeart/2005/8/layout/hierarchy1"/>
    <dgm:cxn modelId="{13BEA037-82C2-4580-B3CD-588F9CC896F4}" type="presParOf" srcId="{F1487DB1-6BB6-4594-A3EC-18D425553FA4}" destId="{68582F03-3B74-4059-BE24-050AC09300C1}" srcOrd="0" destOrd="0" presId="urn:microsoft.com/office/officeart/2005/8/layout/hierarchy1"/>
    <dgm:cxn modelId="{110EF583-D8EA-4F88-B794-067934752018}" type="presParOf" srcId="{68582F03-3B74-4059-BE24-050AC09300C1}" destId="{F6713AA7-01B4-4080-B35F-7FC8003BE69E}" srcOrd="0" destOrd="0" presId="urn:microsoft.com/office/officeart/2005/8/layout/hierarchy1"/>
    <dgm:cxn modelId="{04083C80-C588-41CD-B6CE-EB303E5BEB59}" type="presParOf" srcId="{68582F03-3B74-4059-BE24-050AC09300C1}" destId="{F0135713-E1BD-4295-A3A2-F936483797C0}" srcOrd="1" destOrd="0" presId="urn:microsoft.com/office/officeart/2005/8/layout/hierarchy1"/>
    <dgm:cxn modelId="{493B6FD2-826B-49DD-962C-EF17A98A7DB2}" type="presParOf" srcId="{F1487DB1-6BB6-4594-A3EC-18D425553FA4}" destId="{2A5E1B7A-3F66-4108-B06B-6D2A26F53A28}" srcOrd="1" destOrd="0" presId="urn:microsoft.com/office/officeart/2005/8/layout/hierarchy1"/>
    <dgm:cxn modelId="{BDDD44A4-253E-4679-9171-47E701B6EED0}" type="presParOf" srcId="{2A5E1B7A-3F66-4108-B06B-6D2A26F53A28}" destId="{16FA482E-B3D5-43D8-AA87-B1290BF6F2AC}" srcOrd="0" destOrd="0" presId="urn:microsoft.com/office/officeart/2005/8/layout/hierarchy1"/>
    <dgm:cxn modelId="{BD5174A9-7BFC-4EC9-9918-C5A13169D6CB}" type="presParOf" srcId="{2A5E1B7A-3F66-4108-B06B-6D2A26F53A28}" destId="{CFA09637-C825-4678-92F5-2A5AFFCE88F2}" srcOrd="1" destOrd="0" presId="urn:microsoft.com/office/officeart/2005/8/layout/hierarchy1"/>
    <dgm:cxn modelId="{30FB34A7-F703-4C64-9348-6836C8B4464A}" type="presParOf" srcId="{CFA09637-C825-4678-92F5-2A5AFFCE88F2}" destId="{160CFA93-CDF9-4FFB-8777-20FA569A6A07}" srcOrd="0" destOrd="0" presId="urn:microsoft.com/office/officeart/2005/8/layout/hierarchy1"/>
    <dgm:cxn modelId="{0F47C7F5-74AA-474C-933D-B8ED82FA4B2F}" type="presParOf" srcId="{160CFA93-CDF9-4FFB-8777-20FA569A6A07}" destId="{29DEAC54-7384-4090-95E9-4393CE25AA85}" srcOrd="0" destOrd="0" presId="urn:microsoft.com/office/officeart/2005/8/layout/hierarchy1"/>
    <dgm:cxn modelId="{BE9A272D-C6A8-414E-93E6-FA08132EA642}" type="presParOf" srcId="{160CFA93-CDF9-4FFB-8777-20FA569A6A07}" destId="{E033962E-63C1-4650-BB9A-BC5913920916}" srcOrd="1" destOrd="0" presId="urn:microsoft.com/office/officeart/2005/8/layout/hierarchy1"/>
    <dgm:cxn modelId="{900C87FD-1433-4C0F-B6FD-9C66048BF5F4}" type="presParOf" srcId="{CFA09637-C825-4678-92F5-2A5AFFCE88F2}" destId="{7E6195BD-A11E-47DC-86EE-750E7A7B5893}" srcOrd="1" destOrd="0" presId="urn:microsoft.com/office/officeart/2005/8/layout/hierarchy1"/>
    <dgm:cxn modelId="{DC5D108D-FE16-41EE-8508-CE76EE9F74DC}" type="presParOf" srcId="{2A5E1B7A-3F66-4108-B06B-6D2A26F53A28}" destId="{215DAB9B-3244-4AAE-AC46-BF0C8CE7DC0F}" srcOrd="2" destOrd="0" presId="urn:microsoft.com/office/officeart/2005/8/layout/hierarchy1"/>
    <dgm:cxn modelId="{AAF25D17-2600-4B60-8610-93DC6AB47523}" type="presParOf" srcId="{2A5E1B7A-3F66-4108-B06B-6D2A26F53A28}" destId="{F48F7048-7991-47D6-A049-584F848197F0}" srcOrd="3" destOrd="0" presId="urn:microsoft.com/office/officeart/2005/8/layout/hierarchy1"/>
    <dgm:cxn modelId="{C972F56F-1967-495F-960C-438BC443D440}" type="presParOf" srcId="{F48F7048-7991-47D6-A049-584F848197F0}" destId="{7D239F88-8A25-4246-B6BE-62DA48C353C1}" srcOrd="0" destOrd="0" presId="urn:microsoft.com/office/officeart/2005/8/layout/hierarchy1"/>
    <dgm:cxn modelId="{972E4BA3-8EA9-43D9-892B-91E6A7C3E6D0}" type="presParOf" srcId="{7D239F88-8A25-4246-B6BE-62DA48C353C1}" destId="{B10C5678-B674-4863-A51A-A733A1C7C699}" srcOrd="0" destOrd="0" presId="urn:microsoft.com/office/officeart/2005/8/layout/hierarchy1"/>
    <dgm:cxn modelId="{1392F0D8-CB6D-43DE-89BC-BBB917DE1708}" type="presParOf" srcId="{7D239F88-8A25-4246-B6BE-62DA48C353C1}" destId="{9625CC74-2ADF-4EA8-8F86-95CE66317A00}" srcOrd="1" destOrd="0" presId="urn:microsoft.com/office/officeart/2005/8/layout/hierarchy1"/>
    <dgm:cxn modelId="{151C4A39-BF1B-4B62-B707-B26E4610FA26}" type="presParOf" srcId="{F48F7048-7991-47D6-A049-584F848197F0}" destId="{A660B83A-831C-4392-8594-ACE53E85EBF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4A73603-9E94-4AE0-B571-9D5032A7672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9681862-BABE-4F04-8C57-2ECCD80E1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727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FC7866B-D974-4838-8DD8-8884C67999A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EE8ED64-B886-4085-BFB2-EE131967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018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8ED64-B886-4085-BFB2-EE13196720F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930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CA45-7FE0-4EB9-82A4-816EA79E4E0E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58C5-1B70-47ED-95F0-8C0E949F5DE8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CA45-7FE0-4EB9-82A4-816EA79E4E0E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58C5-1B70-47ED-95F0-8C0E949F5D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CA45-7FE0-4EB9-82A4-816EA79E4E0E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58C5-1B70-47ED-95F0-8C0E949F5D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CA45-7FE0-4EB9-82A4-816EA79E4E0E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58C5-1B70-47ED-95F0-8C0E949F5D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CA45-7FE0-4EB9-82A4-816EA79E4E0E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58C5-1B70-47ED-95F0-8C0E949F5D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CA45-7FE0-4EB9-82A4-816EA79E4E0E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58C5-1B70-47ED-95F0-8C0E949F5D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CA45-7FE0-4EB9-82A4-816EA79E4E0E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58C5-1B70-47ED-95F0-8C0E949F5D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CA45-7FE0-4EB9-82A4-816EA79E4E0E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58C5-1B70-47ED-95F0-8C0E949F5D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CA45-7FE0-4EB9-82A4-816EA79E4E0E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58C5-1B70-47ED-95F0-8C0E949F5D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CA45-7FE0-4EB9-82A4-816EA79E4E0E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58C5-1B70-47ED-95F0-8C0E949F5DE8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CA45-7FE0-4EB9-82A4-816EA79E4E0E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58C5-1B70-47ED-95F0-8C0E949F5DE8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C15CA45-7FE0-4EB9-82A4-816EA79E4E0E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C9B58C5-1B70-47ED-95F0-8C0E949F5DE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guides/title-5-innovativealternative-technology-approval-letters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david.boyer@state.ma.us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claire.golden@state.ma.us" TargetMode="External"/><Relationship Id="rId2" Type="http://schemas.openxmlformats.org/officeDocument/2006/relationships/hyperlink" Target="mailto:kevin.brander@state.ma.us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brett.rowe@state.ma.us" TargetMode="External"/><Relationship Id="rId2" Type="http://schemas.openxmlformats.org/officeDocument/2006/relationships/hyperlink" Target="mailto:jeffrey.gould@state.ma.us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brian.dudley@state.ma.us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paul.nietupski@state.ma.us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mass.gov/de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marybeth.chubb@state.ma.u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 5 and MassDEP Updates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Claire Golden, MassDEP</a:t>
            </a:r>
          </a:p>
          <a:p>
            <a:r>
              <a:rPr lang="en-US" dirty="0" smtClean="0"/>
              <a:t>MEHA Education Seminar </a:t>
            </a:r>
          </a:p>
          <a:p>
            <a:r>
              <a:rPr lang="en-US" dirty="0" smtClean="0"/>
              <a:t>March 7,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75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" y="1524000"/>
            <a:ext cx="83820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I/A Approvals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204" y="2209800"/>
            <a:ext cx="6477992" cy="4442642"/>
          </a:xfrm>
        </p:spPr>
      </p:pic>
      <p:sp>
        <p:nvSpPr>
          <p:cNvPr id="4" name="TextBox 3"/>
          <p:cNvSpPr txBox="1"/>
          <p:nvPr/>
        </p:nvSpPr>
        <p:spPr>
          <a:xfrm>
            <a:off x="541691" y="1606034"/>
            <a:ext cx="8213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3"/>
              </a:rPr>
              <a:t>https://www.mass.gov/guides/title-5-innovativealternative-technology-approval-letters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34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627" y="457200"/>
            <a:ext cx="6179820" cy="5775960"/>
          </a:xfrm>
          <a:prstGeom prst="rect">
            <a:avLst/>
          </a:prstGeom>
        </p:spPr>
      </p:pic>
      <p:sp>
        <p:nvSpPr>
          <p:cNvPr id="20" name="Right Arrow 19"/>
          <p:cNvSpPr/>
          <p:nvPr/>
        </p:nvSpPr>
        <p:spPr>
          <a:xfrm flipH="1">
            <a:off x="7146447" y="1371600"/>
            <a:ext cx="762000" cy="484632"/>
          </a:xfrm>
          <a:prstGeom prst="rightArrow">
            <a:avLst/>
          </a:prstGeom>
          <a:solidFill>
            <a:srgbClr val="FFFF00"/>
          </a:solidFill>
          <a:ln>
            <a:solidFill>
              <a:schemeClr val="bg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 flipH="1">
            <a:off x="7161773" y="4343400"/>
            <a:ext cx="762000" cy="484632"/>
          </a:xfrm>
          <a:prstGeom prst="rightArrow">
            <a:avLst/>
          </a:prstGeom>
          <a:solidFill>
            <a:srgbClr val="FFFF00"/>
          </a:solidFill>
          <a:ln>
            <a:solidFill>
              <a:schemeClr val="bg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02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Who’s Who in Wastewater at MassDEP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28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dirty="0" smtClean="0"/>
              <a:t>Program Leadership – MassDEP Boston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4731254"/>
              </p:ext>
            </p:extLst>
          </p:nvPr>
        </p:nvGraphicFramePr>
        <p:xfrm>
          <a:off x="304800" y="1295400"/>
          <a:ext cx="84582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399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2743200"/>
            <a:ext cx="3810000" cy="381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dirty="0" smtClean="0"/>
              <a:t>Program Leadership – Central Region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828801"/>
            <a:ext cx="8077200" cy="3048000"/>
          </a:xfrm>
        </p:spPr>
        <p:txBody>
          <a:bodyPr/>
          <a:lstStyle/>
          <a:p>
            <a:pPr marL="0" indent="0">
              <a:buNone/>
              <a:tabLst>
                <a:tab pos="461963" algn="l"/>
              </a:tabLst>
            </a:pPr>
            <a:r>
              <a:rPr lang="en-US" b="1" dirty="0" smtClean="0"/>
              <a:t>Wastewater Section Chief and Title 5 Contact</a:t>
            </a:r>
          </a:p>
          <a:p>
            <a:pPr marL="0" indent="0">
              <a:buNone/>
              <a:tabLst>
                <a:tab pos="461963" algn="l"/>
              </a:tabLst>
            </a:pPr>
            <a:r>
              <a:rPr lang="en-US" b="1" dirty="0"/>
              <a:t>	</a:t>
            </a:r>
            <a:r>
              <a:rPr lang="en-US" b="1" dirty="0" smtClean="0"/>
              <a:t>David Boyer</a:t>
            </a:r>
          </a:p>
          <a:p>
            <a:pPr marL="0" indent="0">
              <a:buNone/>
              <a:tabLst>
                <a:tab pos="461963" algn="l"/>
              </a:tabLst>
            </a:pPr>
            <a:r>
              <a:rPr lang="en-US" b="1" dirty="0"/>
              <a:t>	</a:t>
            </a:r>
            <a:r>
              <a:rPr lang="en-US" b="1" dirty="0" smtClean="0">
                <a:hlinkClick r:id="rId2"/>
              </a:rPr>
              <a:t>david.boyer@state.ma.us</a:t>
            </a:r>
            <a:endParaRPr lang="en-US" b="1" dirty="0" smtClean="0"/>
          </a:p>
          <a:p>
            <a:pPr marL="0" indent="0">
              <a:buNone/>
              <a:tabLst>
                <a:tab pos="461963" algn="l"/>
              </a:tabLst>
            </a:pPr>
            <a:r>
              <a:rPr lang="en-US" b="1" dirty="0"/>
              <a:t>	</a:t>
            </a:r>
            <a:r>
              <a:rPr lang="en-US" b="1" dirty="0" smtClean="0"/>
              <a:t>508-767-2823</a:t>
            </a:r>
          </a:p>
          <a:p>
            <a:pPr marL="0" indent="0">
              <a:buNone/>
              <a:tabLst>
                <a:tab pos="461963" algn="l"/>
              </a:tabLst>
            </a:pP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43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56684" y="4953000"/>
            <a:ext cx="3810000" cy="381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0" y="2743200"/>
            <a:ext cx="3810000" cy="381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dirty="0" smtClean="0"/>
              <a:t>Program Leadership – Northeast Region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525963"/>
          </a:xfrm>
        </p:spPr>
        <p:txBody>
          <a:bodyPr/>
          <a:lstStyle/>
          <a:p>
            <a:pPr marL="0" indent="0">
              <a:buNone/>
              <a:tabLst>
                <a:tab pos="461963" algn="l"/>
              </a:tabLst>
            </a:pPr>
            <a:r>
              <a:rPr lang="en-US" b="1" dirty="0" smtClean="0"/>
              <a:t>Wastewater Section Chief</a:t>
            </a:r>
          </a:p>
          <a:p>
            <a:pPr marL="0" indent="0">
              <a:buNone/>
              <a:tabLst>
                <a:tab pos="461963" algn="l"/>
              </a:tabLst>
            </a:pPr>
            <a:r>
              <a:rPr lang="en-US" b="1" dirty="0"/>
              <a:t>	</a:t>
            </a:r>
            <a:r>
              <a:rPr lang="en-US" b="1" dirty="0" smtClean="0"/>
              <a:t>Kevin Brander</a:t>
            </a:r>
          </a:p>
          <a:p>
            <a:pPr marL="0" indent="0">
              <a:buNone/>
              <a:tabLst>
                <a:tab pos="461963" algn="l"/>
              </a:tabLst>
            </a:pPr>
            <a:r>
              <a:rPr lang="en-US" b="1" dirty="0"/>
              <a:t>	</a:t>
            </a:r>
            <a:r>
              <a:rPr lang="en-US" b="1" dirty="0" smtClean="0">
                <a:hlinkClick r:id="rId2"/>
              </a:rPr>
              <a:t>kevin.brander@state.ma.us</a:t>
            </a:r>
            <a:endParaRPr lang="en-US" b="1" dirty="0" smtClean="0"/>
          </a:p>
          <a:p>
            <a:pPr marL="0" indent="0">
              <a:buNone/>
              <a:tabLst>
                <a:tab pos="461963" algn="l"/>
              </a:tabLst>
            </a:pPr>
            <a:r>
              <a:rPr lang="en-US" b="1" dirty="0"/>
              <a:t>	</a:t>
            </a:r>
            <a:r>
              <a:rPr lang="en-US" b="1" dirty="0" smtClean="0"/>
              <a:t>978-694-3236</a:t>
            </a:r>
          </a:p>
          <a:p>
            <a:pPr marL="0" indent="0">
              <a:buNone/>
              <a:tabLst>
                <a:tab pos="461963" algn="l"/>
              </a:tabLst>
            </a:pPr>
            <a:endParaRPr lang="en-US" b="1" dirty="0"/>
          </a:p>
          <a:p>
            <a:pPr marL="0" indent="0">
              <a:buNone/>
              <a:tabLst>
                <a:tab pos="461963" algn="l"/>
              </a:tabLst>
            </a:pPr>
            <a:r>
              <a:rPr lang="en-US" b="1" dirty="0" smtClean="0"/>
              <a:t>Title 5 Contacts</a:t>
            </a:r>
          </a:p>
          <a:p>
            <a:pPr marL="0" indent="0">
              <a:buNone/>
              <a:tabLst>
                <a:tab pos="461963" algn="l"/>
              </a:tabLst>
            </a:pPr>
            <a:r>
              <a:rPr lang="en-US" b="1" dirty="0"/>
              <a:t>	</a:t>
            </a:r>
            <a:r>
              <a:rPr lang="en-US" b="1" dirty="0" smtClean="0"/>
              <a:t>Claire Golden			Wastewater Info Line</a:t>
            </a:r>
          </a:p>
          <a:p>
            <a:pPr marL="0" indent="0">
              <a:buNone/>
              <a:tabLst>
                <a:tab pos="461963" algn="l"/>
              </a:tabLst>
            </a:pPr>
            <a:r>
              <a:rPr lang="en-US" b="1" dirty="0"/>
              <a:t>	</a:t>
            </a:r>
            <a:r>
              <a:rPr lang="en-US" b="1" dirty="0" smtClean="0">
                <a:hlinkClick r:id="rId3"/>
              </a:rPr>
              <a:t>claire.golden@state.ma.us</a:t>
            </a:r>
            <a:r>
              <a:rPr lang="en-US" b="1" dirty="0" smtClean="0"/>
              <a:t>	978-694-3215</a:t>
            </a:r>
          </a:p>
          <a:p>
            <a:pPr marL="0" indent="0">
              <a:buNone/>
              <a:tabLst>
                <a:tab pos="461963" algn="l"/>
              </a:tabLst>
            </a:pPr>
            <a:r>
              <a:rPr lang="en-US" b="1" dirty="0"/>
              <a:t>	</a:t>
            </a:r>
            <a:r>
              <a:rPr lang="en-US" b="1" dirty="0" smtClean="0"/>
              <a:t>978-694-3244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66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609600" y="2620039"/>
            <a:ext cx="3705447" cy="381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914900" y="3017874"/>
            <a:ext cx="3810000" cy="381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599" y="4800600"/>
            <a:ext cx="3705447" cy="381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Program Leadership – Southeast Region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1676400"/>
            <a:ext cx="4191000" cy="4572000"/>
          </a:xfrm>
        </p:spPr>
        <p:txBody>
          <a:bodyPr>
            <a:noAutofit/>
          </a:bodyPr>
          <a:lstStyle/>
          <a:p>
            <a:pPr marL="0" indent="0">
              <a:buNone/>
              <a:tabLst>
                <a:tab pos="461963" algn="l"/>
              </a:tabLst>
            </a:pPr>
            <a:r>
              <a:rPr lang="en-US" sz="2400" b="1" dirty="0" smtClean="0"/>
              <a:t>Wastewater Section Chief</a:t>
            </a:r>
          </a:p>
          <a:p>
            <a:pPr marL="0" indent="0">
              <a:buNone/>
              <a:tabLst>
                <a:tab pos="461963" algn="l"/>
              </a:tabLst>
            </a:pPr>
            <a:r>
              <a:rPr lang="en-US" sz="2400" b="1" dirty="0"/>
              <a:t>	</a:t>
            </a:r>
            <a:r>
              <a:rPr lang="en-US" sz="2400" b="1" dirty="0" smtClean="0"/>
              <a:t>Jeff Gould</a:t>
            </a:r>
          </a:p>
          <a:p>
            <a:pPr marL="0" indent="0">
              <a:buNone/>
              <a:tabLst>
                <a:tab pos="461963" algn="l"/>
              </a:tabLst>
            </a:pPr>
            <a:r>
              <a:rPr lang="en-US" sz="2400" b="1" dirty="0"/>
              <a:t>	</a:t>
            </a:r>
            <a:r>
              <a:rPr lang="en-US" sz="2400" b="1" dirty="0" smtClean="0">
                <a:hlinkClick r:id="rId2"/>
              </a:rPr>
              <a:t>jeffrey.gould@state.ma.us</a:t>
            </a:r>
            <a:endParaRPr lang="en-US" sz="2400" b="1" dirty="0" smtClean="0"/>
          </a:p>
          <a:p>
            <a:pPr marL="0" indent="0">
              <a:buNone/>
              <a:tabLst>
                <a:tab pos="461963" algn="l"/>
              </a:tabLst>
            </a:pPr>
            <a:r>
              <a:rPr lang="en-US" sz="2400" b="1" dirty="0"/>
              <a:t>	</a:t>
            </a:r>
            <a:r>
              <a:rPr lang="en-US" sz="2400" b="1" dirty="0" smtClean="0"/>
              <a:t>508-946-2757</a:t>
            </a:r>
          </a:p>
          <a:p>
            <a:pPr marL="0" indent="0">
              <a:buNone/>
              <a:tabLst>
                <a:tab pos="461963" algn="l"/>
              </a:tabLst>
            </a:pPr>
            <a:endParaRPr lang="en-US" sz="2400" b="1" dirty="0"/>
          </a:p>
          <a:p>
            <a:pPr marL="0" indent="0">
              <a:buNone/>
              <a:tabLst>
                <a:tab pos="461963" algn="l"/>
              </a:tabLst>
            </a:pPr>
            <a:r>
              <a:rPr lang="en-US" sz="2400" b="1" dirty="0" smtClean="0"/>
              <a:t>Title 5 Contact</a:t>
            </a:r>
          </a:p>
          <a:p>
            <a:pPr marL="0" indent="0">
              <a:buNone/>
              <a:tabLst>
                <a:tab pos="461963" algn="l"/>
              </a:tabLst>
            </a:pPr>
            <a:r>
              <a:rPr lang="en-US" sz="2400" b="1" dirty="0"/>
              <a:t>	</a:t>
            </a:r>
            <a:r>
              <a:rPr lang="en-US" sz="2400" b="1" dirty="0" smtClean="0"/>
              <a:t>Brett Rowe</a:t>
            </a:r>
            <a:endParaRPr lang="en-US" sz="2400" b="1" dirty="0"/>
          </a:p>
          <a:p>
            <a:pPr marL="0" indent="0">
              <a:buNone/>
              <a:tabLst>
                <a:tab pos="461963" algn="l"/>
              </a:tabLst>
            </a:pPr>
            <a:r>
              <a:rPr lang="en-US" sz="2400" b="1" dirty="0"/>
              <a:t>	</a:t>
            </a:r>
            <a:r>
              <a:rPr lang="en-US" sz="2400" b="1" dirty="0" smtClean="0">
                <a:hlinkClick r:id="rId3"/>
              </a:rPr>
              <a:t>brett.rowe@state.ma.us</a:t>
            </a:r>
            <a:endParaRPr lang="en-US" sz="2400" b="1" dirty="0"/>
          </a:p>
          <a:p>
            <a:pPr marL="0" indent="0">
              <a:buNone/>
              <a:tabLst>
                <a:tab pos="461963" algn="l"/>
              </a:tabLst>
            </a:pPr>
            <a:r>
              <a:rPr lang="en-US" sz="2400" b="1" dirty="0"/>
              <a:t>	</a:t>
            </a:r>
            <a:r>
              <a:rPr lang="en-US" sz="2400" b="1" dirty="0" smtClean="0"/>
              <a:t>508-946-2754</a:t>
            </a:r>
            <a:endParaRPr lang="en-US" sz="2400" b="1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10100" y="1646274"/>
            <a:ext cx="4343400" cy="457200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461963" algn="l"/>
              </a:tabLst>
            </a:pPr>
            <a:r>
              <a:rPr lang="en-US" sz="2400" b="1" dirty="0"/>
              <a:t>Wastewater Section </a:t>
            </a:r>
            <a:r>
              <a:rPr lang="en-US" sz="2400" b="1" dirty="0" smtClean="0"/>
              <a:t>Chief and</a:t>
            </a:r>
          </a:p>
          <a:p>
            <a:pPr marL="0" indent="0">
              <a:buNone/>
              <a:tabLst>
                <a:tab pos="461963" algn="l"/>
              </a:tabLst>
            </a:pPr>
            <a:r>
              <a:rPr lang="en-US" sz="2400" b="1" dirty="0" smtClean="0"/>
              <a:t>Title 5 Contact (Cape/Islands)</a:t>
            </a:r>
            <a:endParaRPr lang="en-US" sz="2400" b="1" dirty="0"/>
          </a:p>
          <a:p>
            <a:pPr marL="0" indent="0">
              <a:buNone/>
              <a:tabLst>
                <a:tab pos="461963" algn="l"/>
              </a:tabLst>
            </a:pPr>
            <a:r>
              <a:rPr lang="en-US" sz="2400" b="1" dirty="0"/>
              <a:t>	</a:t>
            </a:r>
            <a:r>
              <a:rPr lang="en-US" sz="2400" b="1" dirty="0" smtClean="0"/>
              <a:t>Brian Dudley</a:t>
            </a:r>
            <a:endParaRPr lang="en-US" sz="2400" b="1" dirty="0"/>
          </a:p>
          <a:p>
            <a:pPr marL="0" indent="0">
              <a:buNone/>
              <a:tabLst>
                <a:tab pos="461963" algn="l"/>
              </a:tabLst>
            </a:pPr>
            <a:r>
              <a:rPr lang="en-US" sz="2400" b="1" dirty="0"/>
              <a:t>	</a:t>
            </a:r>
            <a:r>
              <a:rPr lang="en-US" sz="2400" b="1" dirty="0" smtClean="0">
                <a:hlinkClick r:id="rId4"/>
              </a:rPr>
              <a:t>brian.dudley@state.ma.us</a:t>
            </a:r>
            <a:endParaRPr lang="en-US" sz="2400" b="1" dirty="0"/>
          </a:p>
          <a:p>
            <a:pPr marL="0" indent="0">
              <a:buNone/>
              <a:tabLst>
                <a:tab pos="461963" algn="l"/>
              </a:tabLst>
            </a:pPr>
            <a:r>
              <a:rPr lang="en-US" sz="2400" b="1" dirty="0"/>
              <a:t>	</a:t>
            </a:r>
            <a:r>
              <a:rPr lang="en-US" sz="2400" b="1" dirty="0" smtClean="0"/>
              <a:t>508-946-2814</a:t>
            </a:r>
            <a:endParaRPr lang="en-US" sz="2400" b="1" dirty="0"/>
          </a:p>
          <a:p>
            <a:pPr marL="0" indent="0">
              <a:buNone/>
              <a:tabLst>
                <a:tab pos="461963" algn="l"/>
              </a:tabLst>
            </a:pP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380613" y="1524000"/>
            <a:ext cx="0" cy="4572000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058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2743200"/>
            <a:ext cx="3810000" cy="381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dirty="0" smtClean="0"/>
              <a:t>Program Leadership – Western Region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828801"/>
            <a:ext cx="8077200" cy="3048000"/>
          </a:xfrm>
        </p:spPr>
        <p:txBody>
          <a:bodyPr/>
          <a:lstStyle/>
          <a:p>
            <a:pPr marL="0" indent="0">
              <a:buNone/>
              <a:tabLst>
                <a:tab pos="461963" algn="l"/>
              </a:tabLst>
            </a:pPr>
            <a:r>
              <a:rPr lang="en-US" b="1" dirty="0" smtClean="0"/>
              <a:t>Wastewater Section Chief and Title 5 Contact</a:t>
            </a:r>
          </a:p>
          <a:p>
            <a:pPr marL="0" indent="0">
              <a:buNone/>
              <a:tabLst>
                <a:tab pos="461963" algn="l"/>
              </a:tabLst>
            </a:pPr>
            <a:r>
              <a:rPr lang="en-US" b="1" dirty="0"/>
              <a:t>	</a:t>
            </a:r>
            <a:r>
              <a:rPr lang="en-US" b="1" dirty="0" smtClean="0"/>
              <a:t>Paul Nietupski</a:t>
            </a:r>
          </a:p>
          <a:p>
            <a:pPr marL="0" indent="0">
              <a:buNone/>
              <a:tabLst>
                <a:tab pos="461963" algn="l"/>
              </a:tabLst>
            </a:pPr>
            <a:r>
              <a:rPr lang="en-US" b="1" dirty="0"/>
              <a:t>	</a:t>
            </a:r>
            <a:r>
              <a:rPr lang="en-US" b="1" dirty="0" smtClean="0">
                <a:hlinkClick r:id="rId2"/>
              </a:rPr>
              <a:t>paul.nietupski@state.ma.us</a:t>
            </a:r>
            <a:endParaRPr lang="en-US" b="1" dirty="0" smtClean="0"/>
          </a:p>
          <a:p>
            <a:pPr marL="0" indent="0">
              <a:buNone/>
              <a:tabLst>
                <a:tab pos="461963" algn="l"/>
              </a:tabLst>
            </a:pPr>
            <a:r>
              <a:rPr lang="en-US" b="1" dirty="0"/>
              <a:t>	</a:t>
            </a:r>
            <a:r>
              <a:rPr lang="en-US" b="1" dirty="0" smtClean="0"/>
              <a:t>508-767-2823</a:t>
            </a:r>
          </a:p>
          <a:p>
            <a:pPr marL="0" indent="0">
              <a:buNone/>
              <a:tabLst>
                <a:tab pos="461963" algn="l"/>
              </a:tabLst>
            </a:pP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05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MassDEP’s Website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3940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MassDEP’s website now under umbrella of the Commonwealth’s website</a:t>
            </a:r>
          </a:p>
          <a:p>
            <a:r>
              <a:rPr lang="en-US" dirty="0" smtClean="0"/>
              <a:t>Standard formatting</a:t>
            </a:r>
          </a:p>
          <a:p>
            <a:r>
              <a:rPr lang="en-US" dirty="0" smtClean="0">
                <a:hlinkClick r:id="rId2"/>
              </a:rPr>
              <a:t>http://mass.gov/dep</a:t>
            </a:r>
            <a:endParaRPr lang="en-US" dirty="0" smtClean="0"/>
          </a:p>
          <a:p>
            <a:r>
              <a:rPr lang="en-US" dirty="0" smtClean="0"/>
              <a:t>Search function</a:t>
            </a:r>
          </a:p>
          <a:p>
            <a:r>
              <a:rPr lang="en-US" dirty="0" smtClean="0"/>
              <a:t>Some old webpages/links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864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Title 5 Updates</a:t>
            </a:r>
          </a:p>
          <a:p>
            <a:pPr lvl="1"/>
            <a:r>
              <a:rPr lang="en-US" dirty="0" smtClean="0"/>
              <a:t>Wastewater Regulatory Review</a:t>
            </a:r>
          </a:p>
          <a:p>
            <a:pPr lvl="2"/>
            <a:r>
              <a:rPr lang="en-US" dirty="0" smtClean="0"/>
              <a:t>Title 5 </a:t>
            </a:r>
          </a:p>
          <a:p>
            <a:pPr lvl="2"/>
            <a:r>
              <a:rPr lang="en-US" dirty="0" smtClean="0"/>
              <a:t>Groundwater</a:t>
            </a:r>
          </a:p>
          <a:p>
            <a:pPr lvl="1"/>
            <a:r>
              <a:rPr lang="en-US" dirty="0" smtClean="0"/>
              <a:t>Stakeholders Group</a:t>
            </a:r>
          </a:p>
          <a:p>
            <a:pPr lvl="1"/>
            <a:r>
              <a:rPr lang="en-US" dirty="0" smtClean="0"/>
              <a:t>I/A approvals</a:t>
            </a:r>
          </a:p>
          <a:p>
            <a:r>
              <a:rPr lang="en-US" dirty="0" smtClean="0"/>
              <a:t>Who’s Who in Wastewater at MassDEP</a:t>
            </a:r>
          </a:p>
          <a:p>
            <a:pPr lvl="1"/>
            <a:r>
              <a:rPr lang="en-US" dirty="0" smtClean="0"/>
              <a:t>Program Changes in Boston</a:t>
            </a:r>
          </a:p>
          <a:p>
            <a:pPr lvl="1"/>
            <a:r>
              <a:rPr lang="en-US" dirty="0" smtClean="0"/>
              <a:t>Regional Contacts</a:t>
            </a:r>
          </a:p>
          <a:p>
            <a:r>
              <a:rPr lang="en-US" dirty="0" smtClean="0"/>
              <a:t>MassDEP’s Website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67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81000"/>
            <a:ext cx="8371156" cy="5800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8187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81000"/>
            <a:ext cx="8422269" cy="5833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5875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35069"/>
            <a:ext cx="8589399" cy="5865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2885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there are still some old webpages….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9219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" y="224790"/>
            <a:ext cx="7650480" cy="640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3202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golden\AppData\Local\Microsoft\Windows\Temporary Internet Files\Content.IE5\ZN84CZ81\question-marks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447800"/>
            <a:ext cx="5105400" cy="3825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97486" y="1341323"/>
            <a:ext cx="5417713" cy="4038600"/>
          </a:xfrm>
          <a:prstGeom prst="rect">
            <a:avLst/>
          </a:prstGeom>
          <a:noFill/>
          <a:ln w="762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91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2667000"/>
            <a:ext cx="372941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Thank you!</a:t>
            </a:r>
            <a:endParaRPr lang="en-US" sz="6000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63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5 Updates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5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Wastewater Regulatory Review	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EO562 required all Agencies to review regulations.</a:t>
            </a:r>
          </a:p>
          <a:p>
            <a:r>
              <a:rPr lang="en-US" dirty="0" smtClean="0"/>
              <a:t>In 2015 and early 2016 MassDEP conducted its review.</a:t>
            </a:r>
          </a:p>
          <a:p>
            <a:r>
              <a:rPr lang="en-US" dirty="0" smtClean="0"/>
              <a:t>Listening Sessions conducted and public comments received</a:t>
            </a:r>
          </a:p>
          <a:p>
            <a:r>
              <a:rPr lang="en-US" dirty="0" smtClean="0"/>
              <a:t>Some comments received for the Wastewater Program regulations went beyond the EO562 scope.</a:t>
            </a:r>
          </a:p>
          <a:p>
            <a:r>
              <a:rPr lang="en-US" dirty="0" smtClean="0"/>
              <a:t>Stakeholder Group convened in early 2017 to explore these comments.</a:t>
            </a:r>
          </a:p>
        </p:txBody>
      </p:sp>
    </p:spTree>
    <p:extLst>
      <p:ext uri="{BB962C8B-B14F-4D97-AF65-F5344CB8AC3E}">
        <p14:creationId xmlns:p14="http://schemas.microsoft.com/office/powerpoint/2010/main" val="34425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T5/GW Stakeholder Group Participants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Health Agents</a:t>
            </a:r>
          </a:p>
          <a:p>
            <a:pPr lvl="1"/>
            <a:r>
              <a:rPr lang="en-US" dirty="0" smtClean="0"/>
              <a:t>MEHA</a:t>
            </a:r>
          </a:p>
          <a:p>
            <a:pPr lvl="1"/>
            <a:r>
              <a:rPr lang="en-US" dirty="0" smtClean="0"/>
              <a:t>MHOA</a:t>
            </a:r>
            <a:endParaRPr lang="en-US" dirty="0"/>
          </a:p>
          <a:p>
            <a:r>
              <a:rPr lang="en-US" dirty="0"/>
              <a:t>Department of Public Health</a:t>
            </a:r>
          </a:p>
          <a:p>
            <a:r>
              <a:rPr lang="en-US" dirty="0" smtClean="0"/>
              <a:t>Conservation Commissions</a:t>
            </a:r>
            <a:endParaRPr lang="en-US" dirty="0"/>
          </a:p>
          <a:p>
            <a:r>
              <a:rPr lang="en-US" dirty="0"/>
              <a:t>Engineers</a:t>
            </a:r>
          </a:p>
          <a:p>
            <a:r>
              <a:rPr lang="en-US" dirty="0"/>
              <a:t>Home Builders</a:t>
            </a:r>
          </a:p>
          <a:p>
            <a:r>
              <a:rPr lang="en-US" dirty="0"/>
              <a:t>Commercial Developers</a:t>
            </a:r>
          </a:p>
          <a:p>
            <a:r>
              <a:rPr lang="en-US" dirty="0"/>
              <a:t>Seasonal </a:t>
            </a:r>
            <a:r>
              <a:rPr lang="en-US" dirty="0" smtClean="0"/>
              <a:t>Campgrounds</a:t>
            </a:r>
          </a:p>
          <a:p>
            <a:r>
              <a:rPr lang="en-US" dirty="0" smtClean="0"/>
              <a:t>Technology experts</a:t>
            </a:r>
          </a:p>
          <a:p>
            <a:r>
              <a:rPr lang="en-US" dirty="0" smtClean="0"/>
              <a:t>Water Suppliers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16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73162"/>
          </a:xfrm>
        </p:spPr>
        <p:txBody>
          <a:bodyPr>
            <a:normAutofit/>
          </a:bodyPr>
          <a:lstStyle/>
          <a:p>
            <a:r>
              <a:rPr lang="en-US" dirty="0" smtClean="0"/>
              <a:t>T5/GW Stakeholder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Starter home zoning</a:t>
            </a:r>
          </a:p>
          <a:p>
            <a:r>
              <a:rPr lang="en-US" dirty="0"/>
              <a:t>Uniform statewide code</a:t>
            </a:r>
          </a:p>
          <a:p>
            <a:r>
              <a:rPr lang="en-US" dirty="0" smtClean="0"/>
              <a:t>Holding tanks for peak flows – component sizing</a:t>
            </a:r>
          </a:p>
          <a:p>
            <a:r>
              <a:rPr lang="en-US" dirty="0"/>
              <a:t>Utilization of </a:t>
            </a:r>
            <a:r>
              <a:rPr lang="en-US" dirty="0" smtClean="0"/>
              <a:t>unused capacity (GW)</a:t>
            </a:r>
          </a:p>
          <a:p>
            <a:r>
              <a:rPr lang="en-US" dirty="0" smtClean="0"/>
              <a:t>Reduction in </a:t>
            </a:r>
            <a:r>
              <a:rPr lang="en-US" dirty="0" err="1" smtClean="0"/>
              <a:t>gw</a:t>
            </a:r>
            <a:r>
              <a:rPr lang="en-US" dirty="0" smtClean="0"/>
              <a:t> separation for new construction with I/A</a:t>
            </a:r>
          </a:p>
          <a:p>
            <a:r>
              <a:rPr lang="en-US" dirty="0" smtClean="0"/>
              <a:t>Design flows for multi-residences</a:t>
            </a:r>
          </a:p>
          <a:p>
            <a:r>
              <a:rPr lang="en-US" dirty="0"/>
              <a:t>Large reporting system category (7,500 – 30,000 </a:t>
            </a:r>
            <a:r>
              <a:rPr lang="en-US" dirty="0" err="1"/>
              <a:t>gpd</a:t>
            </a:r>
            <a:r>
              <a:rPr lang="en-US" dirty="0"/>
              <a:t>)</a:t>
            </a:r>
          </a:p>
          <a:p>
            <a:r>
              <a:rPr lang="en-US" dirty="0"/>
              <a:t>GW permit threshold raised 10,000 </a:t>
            </a:r>
            <a:r>
              <a:rPr lang="en-US" dirty="0" err="1" smtClean="0"/>
              <a:t>gpd</a:t>
            </a:r>
            <a:endParaRPr lang="en-US" dirty="0" smtClean="0"/>
          </a:p>
          <a:p>
            <a:r>
              <a:rPr lang="en-US" dirty="0" smtClean="0"/>
              <a:t>Designation of nitrogen sensitive areas</a:t>
            </a:r>
          </a:p>
          <a:p>
            <a:r>
              <a:rPr lang="en-US" dirty="0"/>
              <a:t>Seasonal campground flows and thresholds </a:t>
            </a:r>
          </a:p>
          <a:p>
            <a:r>
              <a:rPr lang="en-US" dirty="0" smtClean="0"/>
              <a:t>Moldering toilets for remote backwoods areas</a:t>
            </a:r>
          </a:p>
          <a:p>
            <a:r>
              <a:rPr lang="en-US" dirty="0" smtClean="0"/>
              <a:t>Reuse of composting toilet leachate</a:t>
            </a:r>
          </a:p>
        </p:txBody>
      </p:sp>
    </p:spTree>
    <p:extLst>
      <p:ext uri="{BB962C8B-B14F-4D97-AF65-F5344CB8AC3E}">
        <p14:creationId xmlns:p14="http://schemas.microsoft.com/office/powerpoint/2010/main" val="59564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T5/GW Stakeholder Group Meetings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meetings in 2017</a:t>
            </a:r>
          </a:p>
          <a:p>
            <a:pPr lvl="1"/>
            <a:r>
              <a:rPr lang="en-US" dirty="0" smtClean="0"/>
              <a:t>Discussed each comment received</a:t>
            </a:r>
          </a:p>
          <a:p>
            <a:pPr lvl="1"/>
            <a:r>
              <a:rPr lang="en-US" dirty="0" smtClean="0"/>
              <a:t>Determined data/information needed for each comment</a:t>
            </a:r>
          </a:p>
          <a:p>
            <a:pPr lvl="1"/>
            <a:r>
              <a:rPr lang="en-US" dirty="0" smtClean="0"/>
              <a:t>Determined Starter Home and Home Rule Comment were outside of this group’s scope</a:t>
            </a:r>
          </a:p>
          <a:p>
            <a:r>
              <a:rPr lang="en-US" dirty="0" smtClean="0"/>
              <a:t>Meeting on March 6</a:t>
            </a:r>
            <a:r>
              <a:rPr lang="en-US" baseline="30000" dirty="0" smtClean="0"/>
              <a:t>th</a:t>
            </a:r>
            <a:r>
              <a:rPr lang="en-US" dirty="0" smtClean="0"/>
              <a:t>, 2018 to discuss:</a:t>
            </a:r>
          </a:p>
          <a:p>
            <a:pPr lvl="1"/>
            <a:r>
              <a:rPr lang="en-US" dirty="0" smtClean="0"/>
              <a:t>Guidance language for component sizing and approval process to utilize unused capacity at wastewater treatment facility</a:t>
            </a:r>
          </a:p>
          <a:p>
            <a:pPr lvl="1"/>
            <a:r>
              <a:rPr lang="en-US" dirty="0" smtClean="0"/>
              <a:t>Interest in the formation of Technical Workgroup to develop testing protocols on pathogen removal related to groundwater separation</a:t>
            </a:r>
          </a:p>
          <a:p>
            <a:pPr lvl="1"/>
            <a:r>
              <a:rPr lang="en-US" dirty="0" smtClean="0"/>
              <a:t>Seeking an academic institute to conduct in depth analysis on multi residence flows</a:t>
            </a:r>
          </a:p>
          <a:p>
            <a:pPr marL="36576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992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T5/GW Stakeholder </a:t>
            </a:r>
            <a:r>
              <a:rPr lang="en-US" dirty="0"/>
              <a:t>Group Meetings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Subgroups to be formed for remaining Comments</a:t>
            </a:r>
          </a:p>
          <a:p>
            <a:pPr lvl="1"/>
            <a:r>
              <a:rPr lang="en-US" dirty="0" smtClean="0"/>
              <a:t>Compost toilet leachate met in October 2017</a:t>
            </a:r>
          </a:p>
          <a:p>
            <a:pPr lvl="2"/>
            <a:r>
              <a:rPr lang="en-US" dirty="0" smtClean="0"/>
              <a:t>Working with DEP, DAR and academic institution to analyze leachate </a:t>
            </a:r>
          </a:p>
          <a:p>
            <a:pPr lvl="1"/>
            <a:r>
              <a:rPr lang="en-US" dirty="0" smtClean="0"/>
              <a:t>Seasonal Campgrounds and Moldering Toilets to meet on March 29</a:t>
            </a:r>
            <a:r>
              <a:rPr lang="en-US" baseline="30000" dirty="0" smtClean="0"/>
              <a:t>th</a:t>
            </a:r>
            <a:r>
              <a:rPr lang="en-US" dirty="0" smtClean="0"/>
              <a:t>, 2018</a:t>
            </a:r>
          </a:p>
          <a:p>
            <a:r>
              <a:rPr lang="en-US" dirty="0" smtClean="0"/>
              <a:t>Subgroups and dates to be determined for</a:t>
            </a:r>
          </a:p>
          <a:p>
            <a:pPr lvl="1"/>
            <a:r>
              <a:rPr lang="en-US" dirty="0" smtClean="0"/>
              <a:t>Large System Category/Groundwater Threshold</a:t>
            </a:r>
          </a:p>
          <a:p>
            <a:pPr lvl="1"/>
            <a:r>
              <a:rPr lang="en-US" dirty="0" smtClean="0"/>
              <a:t>Nitrogen Sensitive Areas</a:t>
            </a:r>
          </a:p>
        </p:txBody>
      </p:sp>
    </p:spTree>
    <p:extLst>
      <p:ext uri="{BB962C8B-B14F-4D97-AF65-F5344CB8AC3E}">
        <p14:creationId xmlns:p14="http://schemas.microsoft.com/office/powerpoint/2010/main" val="26118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400" dirty="0" smtClean="0"/>
              <a:t>Contact for the T5/GW Stakeholders Group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Marybeth Chubb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marybeth.chubb@state.ma.us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617-556-1029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02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565</TotalTime>
  <Words>480</Words>
  <Application>Microsoft Office PowerPoint</Application>
  <PresentationFormat>On-screen Show (4:3)</PresentationFormat>
  <Paragraphs>129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Thatch</vt:lpstr>
      <vt:lpstr>Title 5 and MassDEP Updates</vt:lpstr>
      <vt:lpstr>Outline </vt:lpstr>
      <vt:lpstr>Title 5 Updates</vt:lpstr>
      <vt:lpstr>Wastewater Regulatory Review </vt:lpstr>
      <vt:lpstr>T5/GW Stakeholder Group Participants</vt:lpstr>
      <vt:lpstr>T5/GW Stakeholder Comments</vt:lpstr>
      <vt:lpstr>T5/GW Stakeholder Group Meetings </vt:lpstr>
      <vt:lpstr>T5/GW Stakeholder Group Meetings</vt:lpstr>
      <vt:lpstr>Contact for the T5/GW Stakeholders Group </vt:lpstr>
      <vt:lpstr>I/A Approvals</vt:lpstr>
      <vt:lpstr>PowerPoint Presentation</vt:lpstr>
      <vt:lpstr>Who’s Who in Wastewater at MassDEP</vt:lpstr>
      <vt:lpstr>Program Leadership – MassDEP Boston</vt:lpstr>
      <vt:lpstr>Program Leadership – Central Region</vt:lpstr>
      <vt:lpstr>Program Leadership – Northeast Region</vt:lpstr>
      <vt:lpstr>Program Leadership – Southeast Region</vt:lpstr>
      <vt:lpstr>Program Leadership – Western Region</vt:lpstr>
      <vt:lpstr>MassDEP’s Website</vt:lpstr>
      <vt:lpstr>Information</vt:lpstr>
      <vt:lpstr>PowerPoint Presentation</vt:lpstr>
      <vt:lpstr>PowerPoint Presentation</vt:lpstr>
      <vt:lpstr>PowerPoint Presentation</vt:lpstr>
      <vt:lpstr>But there are still some old webpages….</vt:lpstr>
      <vt:lpstr>PowerPoint Presentation</vt:lpstr>
      <vt:lpstr>PowerPoint Presentation</vt:lpstr>
      <vt:lpstr>PowerPoint Presentation</vt:lpstr>
    </vt:vector>
  </TitlesOfParts>
  <Company>EOEEA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5 and MassDEP Updates</dc:title>
  <dc:creator>cgolden</dc:creator>
  <cp:lastModifiedBy>cgolden</cp:lastModifiedBy>
  <cp:revision>29</cp:revision>
  <cp:lastPrinted>2018-02-28T14:51:11Z</cp:lastPrinted>
  <dcterms:created xsi:type="dcterms:W3CDTF">2018-02-09T13:40:43Z</dcterms:created>
  <dcterms:modified xsi:type="dcterms:W3CDTF">2018-03-05T14:53:39Z</dcterms:modified>
</cp:coreProperties>
</file>