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7" r:id="rId10"/>
    <p:sldId id="269" r:id="rId11"/>
    <p:sldId id="268" r:id="rId12"/>
    <p:sldId id="263" r:id="rId13"/>
    <p:sldId id="272" r:id="rId14"/>
    <p:sldId id="271" r:id="rId15"/>
    <p:sldId id="276" r:id="rId16"/>
    <p:sldId id="264" r:id="rId17"/>
    <p:sldId id="270" r:id="rId18"/>
    <p:sldId id="265" r:id="rId19"/>
    <p:sldId id="275" r:id="rId20"/>
    <p:sldId id="283" r:id="rId21"/>
    <p:sldId id="278" r:id="rId22"/>
    <p:sldId id="277" r:id="rId23"/>
    <p:sldId id="279" r:id="rId24"/>
    <p:sldId id="280" r:id="rId25"/>
    <p:sldId id="281" r:id="rId26"/>
    <p:sldId id="273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28" y="-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57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9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9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2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0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4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2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2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5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2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44EC1ED-920B-4B15-8991-5EAEDAEAB8A2}" type="datetimeFigureOut">
              <a:rPr lang="en-US" smtClean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2A2859C-2FCE-460E-8C10-EA3509A5C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8D2941-9CA4-45E6-BD1E-82E9C3B60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139" y="919451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Demi" panose="020B0703020102020204" pitchFamily="34" charset="0"/>
              </a:rPr>
              <a:t>Construction Inspections for the Inexperienced Inspector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04A449-6950-4242-88C7-21E59C68C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018" y="3337676"/>
            <a:ext cx="6801612" cy="123989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Ted P. Doucette, P.E.</a:t>
            </a: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E5E68F-647F-4F33-8AAB-2864A5A422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824" y="5349875"/>
            <a:ext cx="5666792" cy="128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8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close up of a rock&#10;&#10;Description generated with very high confidence">
            <a:extLst>
              <a:ext uri="{FF2B5EF4-FFF2-40B4-BE49-F238E27FC236}">
                <a16:creationId xmlns="" xmlns:a16="http://schemas.microsoft.com/office/drawing/2014/main" id="{C8B0E54F-CFE6-46EC-998B-4BF6ACD2FB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98384" y="1502472"/>
            <a:ext cx="6348404" cy="3570977"/>
          </a:xfrm>
          <a:prstGeom prst="rect">
            <a:avLst/>
          </a:prstGeom>
        </p:spPr>
      </p:pic>
      <p:pic>
        <p:nvPicPr>
          <p:cNvPr id="7" name="Picture 6" descr="A close up of a rock&#10;&#10;Description generated with very high confidence">
            <a:extLst>
              <a:ext uri="{FF2B5EF4-FFF2-40B4-BE49-F238E27FC236}">
                <a16:creationId xmlns="" xmlns:a16="http://schemas.microsoft.com/office/drawing/2014/main" id="{B6FEC31D-5C00-4003-B936-C500B57F6A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777" y="1130913"/>
            <a:ext cx="7268082" cy="4088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7A42CA-5658-475A-BBAD-284F40ECCE43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29 Circuit Drive, Stow</a:t>
            </a:r>
          </a:p>
        </p:txBody>
      </p:sp>
    </p:spTree>
    <p:extLst>
      <p:ext uri="{BB962C8B-B14F-4D97-AF65-F5344CB8AC3E}">
        <p14:creationId xmlns:p14="http://schemas.microsoft.com/office/powerpoint/2010/main" val="228211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close up of a dry grass field&#10;&#10;Description generated with very high confidence">
            <a:extLst>
              <a:ext uri="{FF2B5EF4-FFF2-40B4-BE49-F238E27FC236}">
                <a16:creationId xmlns="" xmlns:a16="http://schemas.microsoft.com/office/drawing/2014/main" id="{EA0863DB-8807-4704-BD3A-7B41B5E5F1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511" y="149848"/>
            <a:ext cx="8433353" cy="6325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16E487-E348-45BF-8A23-8A789AE25050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12 Maybury Road, Sudbury</a:t>
            </a:r>
          </a:p>
        </p:txBody>
      </p:sp>
    </p:spTree>
    <p:extLst>
      <p:ext uri="{BB962C8B-B14F-4D97-AF65-F5344CB8AC3E}">
        <p14:creationId xmlns:p14="http://schemas.microsoft.com/office/powerpoint/2010/main" val="27305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9097264" cy="378815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Franklin Gothic Demi" panose="020B0703020102020204" pitchFamily="34" charset="0"/>
              </a:rPr>
              <a:t>Who you’ll meet</a:t>
            </a:r>
          </a:p>
          <a:p>
            <a:pPr lvl="1"/>
            <a:r>
              <a:rPr lang="en-US" sz="3400" dirty="0">
                <a:latin typeface="Franklin Gothic Demi" panose="020B0703020102020204" pitchFamily="34" charset="0"/>
              </a:rPr>
              <a:t>Excavation contractor</a:t>
            </a:r>
          </a:p>
          <a:p>
            <a:pPr lvl="1"/>
            <a:endParaRPr lang="en-US" sz="3400" dirty="0">
              <a:latin typeface="Franklin Gothic Demi" panose="020B0703020102020204" pitchFamily="34" charset="0"/>
            </a:endParaRPr>
          </a:p>
          <a:p>
            <a:pPr lvl="1"/>
            <a:r>
              <a:rPr lang="en-US" sz="3400" dirty="0">
                <a:latin typeface="Franklin Gothic Demi" panose="020B0703020102020204" pitchFamily="34" charset="0"/>
              </a:rPr>
              <a:t>Bring the approved plan</a:t>
            </a:r>
          </a:p>
          <a:p>
            <a:pPr lvl="2"/>
            <a:r>
              <a:rPr lang="en-US" sz="3400" dirty="0">
                <a:latin typeface="Franklin Gothic Demi" panose="020B0703020102020204" pitchFamily="34" charset="0"/>
              </a:rPr>
              <a:t>Correlate what you see with the plan</a:t>
            </a:r>
          </a:p>
          <a:p>
            <a:endParaRPr lang="en-US" sz="3600" dirty="0">
              <a:latin typeface="Franklin Gothic Demi" panose="020B0703020102020204" pitchFamily="34" charset="0"/>
            </a:endParaRPr>
          </a:p>
          <a:p>
            <a:r>
              <a:rPr lang="en-US" sz="3600" dirty="0">
                <a:latin typeface="Franklin Gothic Demi" panose="020B0703020102020204" pitchFamily="34" charset="0"/>
              </a:rPr>
              <a:t>Inspector’s (witness) responsibilities</a:t>
            </a:r>
          </a:p>
          <a:p>
            <a:pPr lvl="1"/>
            <a:r>
              <a:rPr lang="en-US" sz="3400" dirty="0">
                <a:latin typeface="Franklin Gothic Demi" panose="020B0703020102020204" pitchFamily="34" charset="0"/>
              </a:rPr>
              <a:t>What to record</a:t>
            </a: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ACE22762-4F24-4531-AA24-070E578C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3" y="964692"/>
            <a:ext cx="10023674" cy="1188720"/>
          </a:xfrm>
        </p:spPr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second contact – bottom of bed inspection</a:t>
            </a:r>
          </a:p>
        </p:txBody>
      </p:sp>
    </p:spTree>
    <p:extLst>
      <p:ext uri="{BB962C8B-B14F-4D97-AF65-F5344CB8AC3E}">
        <p14:creationId xmlns:p14="http://schemas.microsoft.com/office/powerpoint/2010/main" val="287325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8 Intervale&#10;&#10;Description generated with high confidence">
            <a:extLst>
              <a:ext uri="{FF2B5EF4-FFF2-40B4-BE49-F238E27FC236}">
                <a16:creationId xmlns="" xmlns:a16="http://schemas.microsoft.com/office/drawing/2014/main" id="{63BB99B0-094E-44E7-B20D-FDBE059CE0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99" y="251011"/>
            <a:ext cx="9945178" cy="5594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02975B-6035-4B21-9440-F708A6A3053B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8 Intervale Street, Boylston</a:t>
            </a:r>
          </a:p>
        </p:txBody>
      </p:sp>
    </p:spTree>
    <p:extLst>
      <p:ext uri="{BB962C8B-B14F-4D97-AF65-F5344CB8AC3E}">
        <p14:creationId xmlns:p14="http://schemas.microsoft.com/office/powerpoint/2010/main" val="3864164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258 Commonwealth&#10;Description generated with very high confidence">
            <a:extLst>
              <a:ext uri="{FF2B5EF4-FFF2-40B4-BE49-F238E27FC236}">
                <a16:creationId xmlns="" xmlns:a16="http://schemas.microsoft.com/office/drawing/2014/main" id="{A46B96D2-0D20-426B-811F-C4351BFA88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97" y="153631"/>
            <a:ext cx="10213692" cy="5745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547CC3-A95B-4AD0-BA24-482147C5D2D6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258 Commonwealth Road, Wayland</a:t>
            </a:r>
          </a:p>
        </p:txBody>
      </p:sp>
    </p:spTree>
    <p:extLst>
      <p:ext uri="{BB962C8B-B14F-4D97-AF65-F5344CB8AC3E}">
        <p14:creationId xmlns:p14="http://schemas.microsoft.com/office/powerpoint/2010/main" val="117840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close up of a dry grass field&#10;&#10;Description generated with high confidence">
            <a:extLst>
              <a:ext uri="{FF2B5EF4-FFF2-40B4-BE49-F238E27FC236}">
                <a16:creationId xmlns="" xmlns:a16="http://schemas.microsoft.com/office/drawing/2014/main" id="{D96DEFE1-0F6F-4818-9A01-389E53E0A6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3631"/>
            <a:ext cx="10204492" cy="5740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E472FB-7BDD-40A1-80C8-20A20F5474FA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42 Massasoit Road, Sudbury</a:t>
            </a:r>
          </a:p>
        </p:txBody>
      </p:sp>
    </p:spTree>
    <p:extLst>
      <p:ext uri="{BB962C8B-B14F-4D97-AF65-F5344CB8AC3E}">
        <p14:creationId xmlns:p14="http://schemas.microsoft.com/office/powerpoint/2010/main" val="375722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219527-F68A-42E5-A38D-27053756F1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107253"/>
            <a:ext cx="8315739" cy="6236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BF961F-90B5-4831-A335-929B93D254E7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47 Foster Street, Littleton</a:t>
            </a:r>
          </a:p>
        </p:txBody>
      </p:sp>
    </p:spTree>
    <p:extLst>
      <p:ext uri="{BB962C8B-B14F-4D97-AF65-F5344CB8AC3E}">
        <p14:creationId xmlns:p14="http://schemas.microsoft.com/office/powerpoint/2010/main" val="396703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picture containing outdoor, ground, yellow, power shovel&#10;&#10;Description generated with very high confidence">
            <a:extLst>
              <a:ext uri="{FF2B5EF4-FFF2-40B4-BE49-F238E27FC236}">
                <a16:creationId xmlns="" xmlns:a16="http://schemas.microsoft.com/office/drawing/2014/main" id="{7F9EA6B1-3ACC-4B23-8FB4-5019F105FF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87" y="304427"/>
            <a:ext cx="9663289" cy="543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C1A225B-ADBC-450E-934B-3805EE888790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64 Barnes Hill Road, Berlin</a:t>
            </a:r>
          </a:p>
        </p:txBody>
      </p:sp>
    </p:spTree>
    <p:extLst>
      <p:ext uri="{BB962C8B-B14F-4D97-AF65-F5344CB8AC3E}">
        <p14:creationId xmlns:p14="http://schemas.microsoft.com/office/powerpoint/2010/main" val="91448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Franklin Gothic Demi" panose="020B0703020102020204" pitchFamily="34" charset="0"/>
              </a:rPr>
              <a:t>Who you’ll meet</a:t>
            </a:r>
          </a:p>
          <a:p>
            <a:pPr lvl="1"/>
            <a:r>
              <a:rPr lang="en-US" sz="3400" dirty="0">
                <a:latin typeface="Franklin Gothic Demi" panose="020B0703020102020204" pitchFamily="34" charset="0"/>
              </a:rPr>
              <a:t>Excavation contractor</a:t>
            </a:r>
          </a:p>
          <a:p>
            <a:pPr lvl="1"/>
            <a:r>
              <a:rPr lang="en-US" sz="3400" dirty="0">
                <a:latin typeface="Franklin Gothic Demi" panose="020B0703020102020204" pitchFamily="34" charset="0"/>
              </a:rPr>
              <a:t>Designer?</a:t>
            </a:r>
          </a:p>
          <a:p>
            <a:pPr lvl="1"/>
            <a:endParaRPr lang="en-US" sz="3400" dirty="0">
              <a:latin typeface="Franklin Gothic Demi" panose="020B0703020102020204" pitchFamily="34" charset="0"/>
            </a:endParaRPr>
          </a:p>
          <a:p>
            <a:pPr lvl="1"/>
            <a:r>
              <a:rPr lang="en-US" sz="3400" dirty="0">
                <a:latin typeface="Franklin Gothic Demi" panose="020B0703020102020204" pitchFamily="34" charset="0"/>
              </a:rPr>
              <a:t>Bring the approved plan</a:t>
            </a:r>
          </a:p>
          <a:p>
            <a:pPr lvl="1"/>
            <a:endParaRPr lang="en-US" sz="3400" dirty="0">
              <a:latin typeface="Franklin Gothic Demi" panose="020B0703020102020204" pitchFamily="34" charset="0"/>
            </a:endParaRPr>
          </a:p>
          <a:p>
            <a:pPr lvl="1"/>
            <a:endParaRPr lang="en-US" sz="3400" dirty="0">
              <a:latin typeface="Franklin Gothic Demi" panose="020B0703020102020204" pitchFamily="34" charset="0"/>
            </a:endParaRPr>
          </a:p>
          <a:p>
            <a:endParaRPr lang="en-US" sz="34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ACE22762-4F24-4531-AA24-070E578C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3" y="964692"/>
            <a:ext cx="10023674" cy="1188720"/>
          </a:xfrm>
        </p:spPr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third contact – as-built inspection</a:t>
            </a:r>
          </a:p>
        </p:txBody>
      </p:sp>
    </p:spTree>
    <p:extLst>
      <p:ext uri="{BB962C8B-B14F-4D97-AF65-F5344CB8AC3E}">
        <p14:creationId xmlns:p14="http://schemas.microsoft.com/office/powerpoint/2010/main" val="196967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7" name="Picture 6" descr="A picture containing ground, outdoor&#10;&#10;Description generated with very high confidence">
            <a:extLst>
              <a:ext uri="{FF2B5EF4-FFF2-40B4-BE49-F238E27FC236}">
                <a16:creationId xmlns="" xmlns:a16="http://schemas.microsoft.com/office/drawing/2014/main" id="{C496D517-5B6B-4264-BFEB-2467ED504B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76200"/>
            <a:ext cx="8538817" cy="6404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34104E-F436-4846-AF01-EC870BD63088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232 Dutton Road, Sudbury</a:t>
            </a:r>
          </a:p>
        </p:txBody>
      </p:sp>
    </p:spTree>
    <p:extLst>
      <p:ext uri="{BB962C8B-B14F-4D97-AF65-F5344CB8AC3E}">
        <p14:creationId xmlns:p14="http://schemas.microsoft.com/office/powerpoint/2010/main" val="371843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99AFE4-3A00-4974-BBC0-A1F577E1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Franklin Gothic Heavy" panose="020B0903020102020204" pitchFamily="34" charset="0"/>
              </a:rPr>
              <a:t>Professional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3" y="2638044"/>
            <a:ext cx="11057467" cy="3101983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>
                <a:latin typeface="Franklin Gothic Demi" panose="020B0703020102020204" pitchFamily="34" charset="0"/>
              </a:rPr>
              <a:t> California Polytechnic State University at San Luis Obispo – </a:t>
            </a:r>
          </a:p>
          <a:p>
            <a:pPr marL="1654175" lvl="8" indent="0">
              <a:buNone/>
            </a:pPr>
            <a:r>
              <a:rPr lang="en-US" sz="3000" dirty="0">
                <a:latin typeface="Franklin Gothic Demi" panose="020B0703020102020204" pitchFamily="34" charset="0"/>
              </a:rPr>
              <a:t>						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anose="020B0703020102020204" pitchFamily="34" charset="0"/>
              </a:rPr>
              <a:t>BS Environmental Engineering</a:t>
            </a:r>
          </a:p>
          <a:p>
            <a:r>
              <a:rPr lang="en-US" sz="3000" dirty="0">
                <a:latin typeface="Franklin Gothic Demi" panose="020B0703020102020204" pitchFamily="34" charset="0"/>
              </a:rPr>
              <a:t>Weston &amp; Sampson Engineers, Inc.</a:t>
            </a:r>
          </a:p>
          <a:p>
            <a:r>
              <a:rPr lang="en-US" sz="3000" dirty="0">
                <a:latin typeface="Franklin Gothic Demi" panose="020B0703020102020204" pitchFamily="34" charset="0"/>
              </a:rPr>
              <a:t>Wind River Environmental</a:t>
            </a:r>
          </a:p>
          <a:p>
            <a:r>
              <a:rPr lang="en-US" sz="3000" dirty="0">
                <a:latin typeface="Franklin Gothic Demi" panose="020B0703020102020204" pitchFamily="34" charset="0"/>
              </a:rPr>
              <a:t>Polaris Engineering</a:t>
            </a:r>
          </a:p>
          <a:p>
            <a:r>
              <a:rPr lang="en-US" sz="3000" dirty="0">
                <a:latin typeface="Franklin Gothic Demi" panose="020B0703020102020204" pitchFamily="34" charset="0"/>
              </a:rPr>
              <a:t>Samiotes Consultants</a:t>
            </a:r>
          </a:p>
          <a:p>
            <a:r>
              <a:rPr lang="en-US" sz="3000" dirty="0">
                <a:latin typeface="Franklin Gothic Demi" panose="020B0703020102020204" pitchFamily="34" charset="0"/>
              </a:rPr>
              <a:t>Full-time Dad – Doucette Engineering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DEC9B4-89B7-402A-A355-01C7802A2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2958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picture containing ground, grass, outdoor, field&#10;&#10;Description generated with very high confidence">
            <a:extLst>
              <a:ext uri="{FF2B5EF4-FFF2-40B4-BE49-F238E27FC236}">
                <a16:creationId xmlns="" xmlns:a16="http://schemas.microsoft.com/office/drawing/2014/main" id="{08C72AFF-7155-4F50-84E0-108FA8ED8D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36" y="200152"/>
            <a:ext cx="8232023" cy="6174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12D90A-2F51-4C5D-ABC8-3F9F31327E1C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29 Circuit Drive, Stow</a:t>
            </a:r>
          </a:p>
        </p:txBody>
      </p:sp>
    </p:spTree>
    <p:extLst>
      <p:ext uri="{BB962C8B-B14F-4D97-AF65-F5344CB8AC3E}">
        <p14:creationId xmlns:p14="http://schemas.microsoft.com/office/powerpoint/2010/main" val="166538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picture containing ground, outdoor, zebra, building&#10;&#10;Description generated with very high confidence">
            <a:extLst>
              <a:ext uri="{FF2B5EF4-FFF2-40B4-BE49-F238E27FC236}">
                <a16:creationId xmlns="" xmlns:a16="http://schemas.microsoft.com/office/drawing/2014/main" id="{8D79E5C0-E76D-4AB2-8A83-842003192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59944"/>
            <a:ext cx="8411464" cy="63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91F785-FCB4-4AC0-9A64-698433C3C205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47 Foster Street, Littleton</a:t>
            </a:r>
          </a:p>
        </p:txBody>
      </p:sp>
    </p:spTree>
    <p:extLst>
      <p:ext uri="{BB962C8B-B14F-4D97-AF65-F5344CB8AC3E}">
        <p14:creationId xmlns:p14="http://schemas.microsoft.com/office/powerpoint/2010/main" val="136758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picture containing ground, fence, outdoor&#10;&#10;Description generated with very high confidence">
            <a:extLst>
              <a:ext uri="{FF2B5EF4-FFF2-40B4-BE49-F238E27FC236}">
                <a16:creationId xmlns="" xmlns:a16="http://schemas.microsoft.com/office/drawing/2014/main" id="{B4856F3C-486A-4763-9672-810218CC60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32" y="72429"/>
            <a:ext cx="8111067" cy="608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FF9702-64DC-4537-A5C6-7ABE2FE09210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232 Dutton Road, Sudbury</a:t>
            </a:r>
          </a:p>
        </p:txBody>
      </p:sp>
    </p:spTree>
    <p:extLst>
      <p:ext uri="{BB962C8B-B14F-4D97-AF65-F5344CB8AC3E}">
        <p14:creationId xmlns:p14="http://schemas.microsoft.com/office/powerpoint/2010/main" val="417785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tree on a dirt road&#10;&#10;Description generated with high confidence">
            <a:extLst>
              <a:ext uri="{FF2B5EF4-FFF2-40B4-BE49-F238E27FC236}">
                <a16:creationId xmlns="" xmlns:a16="http://schemas.microsoft.com/office/drawing/2014/main" id="{958F7B57-F71F-4D24-B258-EAECBDFDE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70" y="228852"/>
            <a:ext cx="7729729" cy="5797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4A068F-7D71-4DF4-BA22-FD00C00201A1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73 Glezen Lane, Wayland</a:t>
            </a:r>
          </a:p>
        </p:txBody>
      </p:sp>
    </p:spTree>
    <p:extLst>
      <p:ext uri="{BB962C8B-B14F-4D97-AF65-F5344CB8AC3E}">
        <p14:creationId xmlns:p14="http://schemas.microsoft.com/office/powerpoint/2010/main" val="1284191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tree on a dirt road&#10;&#10;Description generated with very high confidence">
            <a:extLst>
              <a:ext uri="{FF2B5EF4-FFF2-40B4-BE49-F238E27FC236}">
                <a16:creationId xmlns="" xmlns:a16="http://schemas.microsoft.com/office/drawing/2014/main" id="{9A0F6456-2C94-44AE-8CAD-88EB1C1CC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139700"/>
            <a:ext cx="8159749" cy="6119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528024-E495-4B3E-B177-3133ECF49AE4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73 Glezen Lane, Sudbury</a:t>
            </a:r>
          </a:p>
        </p:txBody>
      </p:sp>
    </p:spTree>
    <p:extLst>
      <p:ext uri="{BB962C8B-B14F-4D97-AF65-F5344CB8AC3E}">
        <p14:creationId xmlns:p14="http://schemas.microsoft.com/office/powerpoint/2010/main" val="2511144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6" name="Picture 5" descr="A picture containing ground, outdoor, building, fence&#10;&#10;Description generated with very high confidence">
            <a:extLst>
              <a:ext uri="{FF2B5EF4-FFF2-40B4-BE49-F238E27FC236}">
                <a16:creationId xmlns="" xmlns:a16="http://schemas.microsoft.com/office/drawing/2014/main" id="{F5BA5136-CDBE-42B8-9ACD-7EC628144B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33" y="153631"/>
            <a:ext cx="10225545" cy="5751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0301217-602B-4BC3-958F-35DB330126E2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8 Intervale Road, Boylston</a:t>
            </a:r>
          </a:p>
        </p:txBody>
      </p:sp>
    </p:spTree>
    <p:extLst>
      <p:ext uri="{BB962C8B-B14F-4D97-AF65-F5344CB8AC3E}">
        <p14:creationId xmlns:p14="http://schemas.microsoft.com/office/powerpoint/2010/main" val="4199583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6" name="Picture 5" descr="A picture containing ground, outdoor, animal, bird&#10;&#10;Description generated with very high confidence">
            <a:extLst>
              <a:ext uri="{FF2B5EF4-FFF2-40B4-BE49-F238E27FC236}">
                <a16:creationId xmlns="" xmlns:a16="http://schemas.microsoft.com/office/drawing/2014/main" id="{8D97A8DE-A2AC-40D2-8B94-B815489D19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4471"/>
            <a:ext cx="8259064" cy="6194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1CE916-B039-44FA-801D-C795541293CD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Mainstone Farm, Wayland</a:t>
            </a:r>
          </a:p>
        </p:txBody>
      </p:sp>
    </p:spTree>
    <p:extLst>
      <p:ext uri="{BB962C8B-B14F-4D97-AF65-F5344CB8AC3E}">
        <p14:creationId xmlns:p14="http://schemas.microsoft.com/office/powerpoint/2010/main" val="851774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3400" dirty="0">
              <a:latin typeface="Franklin Gothic Demi" panose="020B0703020102020204" pitchFamily="34" charset="0"/>
            </a:endParaRPr>
          </a:p>
          <a:p>
            <a:pPr lvl="1"/>
            <a:endParaRPr lang="en-US" sz="3400" dirty="0">
              <a:latin typeface="Franklin Gothic Demi" panose="020B0703020102020204" pitchFamily="34" charset="0"/>
            </a:endParaRPr>
          </a:p>
          <a:p>
            <a:endParaRPr lang="en-US" sz="34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2050" name="Picture 2" descr="https://i2.wp.com/officercandidatesschool.com/wp-content/uploads/2010/09/sergeant_instructor_at_the_officer_candidate_school_q-n-a.jpg?resize=450,299">
            <a:extLst>
              <a:ext uri="{FF2B5EF4-FFF2-40B4-BE49-F238E27FC236}">
                <a16:creationId xmlns="" xmlns:a16="http://schemas.microsoft.com/office/drawing/2014/main" id="{5F34BC93-E581-4396-8EF1-BD25579B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10" y="496615"/>
            <a:ext cx="8278153" cy="5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40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3400" dirty="0">
              <a:latin typeface="Franklin Gothic Demi" panose="020B0703020102020204" pitchFamily="34" charset="0"/>
            </a:endParaRPr>
          </a:p>
          <a:p>
            <a:pPr lvl="1"/>
            <a:endParaRPr lang="en-US" sz="3400" dirty="0">
              <a:latin typeface="Franklin Gothic Demi" panose="020B0703020102020204" pitchFamily="34" charset="0"/>
            </a:endParaRPr>
          </a:p>
          <a:p>
            <a:endParaRPr lang="en-US" sz="34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1026" name="Picture 2" descr="http://cdn.someecards.com/someecards/usercards/MjAxMy04OWY0ZDJlMGMzYjNkZGIx.png">
            <a:extLst>
              <a:ext uri="{FF2B5EF4-FFF2-40B4-BE49-F238E27FC236}">
                <a16:creationId xmlns="" xmlns:a16="http://schemas.microsoft.com/office/drawing/2014/main" id="{8D0CCAEF-3368-4436-AD24-64370CE8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913" y="898262"/>
            <a:ext cx="6916807" cy="484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9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99AFE4-3A00-4974-BBC0-A1F577E1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Franklin Gothic Heavy" panose="020B0903020102020204" pitchFamily="34" charset="0"/>
              </a:rPr>
              <a:t>First 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Franklin Gothic Demi" panose="020B0703020102020204" pitchFamily="34" charset="0"/>
              </a:rPr>
              <a:t>THESE MATTER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Hand Shake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Dress Code?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Attitude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Don’t tip your hand?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Overcompensating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Be on time</a:t>
            </a: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6338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99AFE4-3A00-4974-BBC0-A1F577E1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Franklin Gothic Heavy" panose="020B0903020102020204" pitchFamily="34" charset="0"/>
              </a:rPr>
              <a:t>Supplies for effective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Franklin Gothic Demi" panose="020B0703020102020204" pitchFamily="34" charset="0"/>
              </a:rPr>
              <a:t>Field book, writing implement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Tape measure(s)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Camera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Regulations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Approved Plan</a:t>
            </a: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6738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99AFE4-3A00-4974-BBC0-A1F577E1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Franklin Gothic Heavy" panose="020B0903020102020204" pitchFamily="34" charset="0"/>
              </a:rPr>
              <a:t>Construction inspection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Franklin Gothic Demi" panose="020B0703020102020204" pitchFamily="34" charset="0"/>
              </a:rPr>
              <a:t>Disclaimer – not OSHA substitute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Trench safety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On-site Equipment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Trip hazards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Pests</a:t>
            </a:r>
          </a:p>
          <a:p>
            <a:r>
              <a:rPr lang="en-US" sz="3600" dirty="0">
                <a:latin typeface="Franklin Gothic Demi" panose="020B0703020102020204" pitchFamily="34" charset="0"/>
              </a:rPr>
              <a:t>Heat / Cold</a:t>
            </a: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896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Franklin Gothic Demi" panose="020B0703020102020204" pitchFamily="34" charset="0"/>
              </a:rPr>
              <a:t>Who you’ll meet</a:t>
            </a:r>
          </a:p>
          <a:p>
            <a:r>
              <a:rPr lang="en-US" sz="3400" dirty="0">
                <a:latin typeface="Franklin Gothic Demi" panose="020B0703020102020204" pitchFamily="34" charset="0"/>
              </a:rPr>
              <a:t>Excavation contractor</a:t>
            </a:r>
          </a:p>
          <a:p>
            <a:r>
              <a:rPr lang="en-US" sz="3400" dirty="0">
                <a:latin typeface="Franklin Gothic Demi" panose="020B0703020102020204" pitchFamily="34" charset="0"/>
              </a:rPr>
              <a:t>Soil Evaluator</a:t>
            </a:r>
          </a:p>
          <a:p>
            <a:r>
              <a:rPr lang="en-US" sz="3400" dirty="0">
                <a:latin typeface="Franklin Gothic Demi" panose="020B0703020102020204" pitchFamily="34" charset="0"/>
              </a:rPr>
              <a:t>Owner</a:t>
            </a:r>
          </a:p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Franklin Gothic Demi" panose="020B0703020102020204" pitchFamily="34" charset="0"/>
              </a:rPr>
              <a:t>Inspector’s (witness) responsibilities</a:t>
            </a:r>
          </a:p>
          <a:p>
            <a:pPr lvl="1"/>
            <a:r>
              <a:rPr lang="en-US" sz="3400" dirty="0">
                <a:latin typeface="Franklin Gothic Demi" panose="020B0703020102020204" pitchFamily="34" charset="0"/>
              </a:rPr>
              <a:t>What to record</a:t>
            </a: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ACE22762-4F24-4531-AA24-070E578C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First contact – soil evaluation</a:t>
            </a:r>
          </a:p>
        </p:txBody>
      </p:sp>
    </p:spTree>
    <p:extLst>
      <p:ext uri="{BB962C8B-B14F-4D97-AF65-F5344CB8AC3E}">
        <p14:creationId xmlns:p14="http://schemas.microsoft.com/office/powerpoint/2010/main" val="129549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5" name="Picture 4" descr="A truck on a field&#10;&#10;Description generated with high confidence">
            <a:extLst>
              <a:ext uri="{FF2B5EF4-FFF2-40B4-BE49-F238E27FC236}">
                <a16:creationId xmlns="" xmlns:a16="http://schemas.microsoft.com/office/drawing/2014/main" id="{07862D81-7CF1-4060-A81D-C7C910BAB3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9" y="159026"/>
            <a:ext cx="8508631" cy="6381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537092-1AAF-4C94-BF5E-075DF3BBE5B0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Mainstone Farm, Wayland</a:t>
            </a:r>
          </a:p>
        </p:txBody>
      </p:sp>
    </p:spTree>
    <p:extLst>
      <p:ext uri="{BB962C8B-B14F-4D97-AF65-F5344CB8AC3E}">
        <p14:creationId xmlns:p14="http://schemas.microsoft.com/office/powerpoint/2010/main" val="360183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6" name="Picture 5" descr="A picture containing outdoor, tree, snow, sky&#10;&#10;Description generated with very high confidence">
            <a:extLst>
              <a:ext uri="{FF2B5EF4-FFF2-40B4-BE49-F238E27FC236}">
                <a16:creationId xmlns="" xmlns:a16="http://schemas.microsoft.com/office/drawing/2014/main" id="{9BA5B5A7-F0D6-41C0-B8B5-3D6634BE31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0"/>
            <a:ext cx="8616217" cy="6462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CC2EEF-6A54-4389-91CF-EE7656EB7C27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18 Arrowhead Road, Concord</a:t>
            </a:r>
          </a:p>
        </p:txBody>
      </p:sp>
    </p:spTree>
    <p:extLst>
      <p:ext uri="{BB962C8B-B14F-4D97-AF65-F5344CB8AC3E}">
        <p14:creationId xmlns:p14="http://schemas.microsoft.com/office/powerpoint/2010/main" val="382030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AA24C1-6600-41A0-B741-4B48094D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>
              <a:latin typeface="Franklin Gothic Demi" panose="020B0703020102020204" pitchFamily="34" charset="0"/>
            </a:endParaRPr>
          </a:p>
          <a:p>
            <a:pPr marL="228600" lvl="1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5775D6-C24A-4BD3-B389-2499F5F6C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9289" y="5607089"/>
            <a:ext cx="1487978" cy="109728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7" name="Picture 6" descr="A picture containing tree, outdoor, grass, ground&#10;&#10;Description generated with very high confidence">
            <a:extLst>
              <a:ext uri="{FF2B5EF4-FFF2-40B4-BE49-F238E27FC236}">
                <a16:creationId xmlns="" xmlns:a16="http://schemas.microsoft.com/office/drawing/2014/main" id="{9F02FCA9-8FCD-4034-8CAF-F136DA144C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0" y="261388"/>
            <a:ext cx="8267700" cy="6200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466750-16C8-4E5A-A8A6-D411FA4729A1}"/>
              </a:ext>
            </a:extLst>
          </p:cNvPr>
          <p:cNvSpPr txBox="1"/>
          <p:nvPr/>
        </p:nvSpPr>
        <p:spPr>
          <a:xfrm>
            <a:off x="490330" y="6462163"/>
            <a:ext cx="416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39 Mill Street, Framingham</a:t>
            </a:r>
          </a:p>
        </p:txBody>
      </p:sp>
    </p:spTree>
    <p:extLst>
      <p:ext uri="{BB962C8B-B14F-4D97-AF65-F5344CB8AC3E}">
        <p14:creationId xmlns:p14="http://schemas.microsoft.com/office/powerpoint/2010/main" val="320204202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163</TotalTime>
  <Words>241</Words>
  <Application>Microsoft Macintosh PowerPoint</Application>
  <PresentationFormat>Custom</PresentationFormat>
  <Paragraphs>128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Parcel</vt:lpstr>
      <vt:lpstr>Construction Inspections for the Inexperienced Inspector</vt:lpstr>
      <vt:lpstr>Professional background</vt:lpstr>
      <vt:lpstr>First Impressions</vt:lpstr>
      <vt:lpstr>Supplies for effective inspections</vt:lpstr>
      <vt:lpstr>Construction inspection safety</vt:lpstr>
      <vt:lpstr>First contact – soil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 contact – bottom of bed inspection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contact – as-built inspection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Inspections for the Inexperienced Inspector</dc:title>
  <dc:creator>Ted Doucette</dc:creator>
  <cp:lastModifiedBy>Stephanie Seller</cp:lastModifiedBy>
  <cp:revision>23</cp:revision>
  <dcterms:created xsi:type="dcterms:W3CDTF">2018-02-22T17:44:03Z</dcterms:created>
  <dcterms:modified xsi:type="dcterms:W3CDTF">2018-03-13T15:29:35Z</dcterms:modified>
</cp:coreProperties>
</file>