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notesSlides/notesSlide11.xml" ContentType="application/vnd.openxmlformats-officedocument.presentationml.notesSlide+xml"/>
  <Override PartName="/ppt/charts/chart3.xml" ContentType="application/vnd.openxmlformats-officedocument.drawingml.chart+xml"/>
  <Override PartName="/ppt/drawings/drawing3.xml" ContentType="application/vnd.openxmlformats-officedocument.drawingml.chartshape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4.xml" ContentType="application/vnd.openxmlformats-officedocument.drawingml.chart+xml"/>
  <Override PartName="/ppt/charts/style1.xml" ContentType="application/vnd.ms-office.chartstyle+xml"/>
  <Override PartName="/ppt/charts/colors1.xml" ContentType="application/vnd.ms-office.chartcolorstyle+xml"/>
  <Override PartName="/ppt/charts/chart5.xml" ContentType="application/vnd.openxmlformats-officedocument.drawingml.chart+xml"/>
  <Override PartName="/ppt/charts/style2.xml" ContentType="application/vnd.ms-office.chartstyle+xml"/>
  <Override PartName="/ppt/charts/colors2.xml" ContentType="application/vnd.ms-office.chartcolorstyle+xml"/>
  <Override PartName="/ppt/charts/chart6.xml" ContentType="application/vnd.openxmlformats-officedocument.drawingml.chart+xml"/>
  <Override PartName="/ppt/charts/style3.xml" ContentType="application/vnd.ms-office.chartstyle+xml"/>
  <Override PartName="/ppt/charts/colors3.xml" ContentType="application/vnd.ms-office.chartcolorstyle+xml"/>
  <Override PartName="/ppt/charts/chart7.xml" ContentType="application/vnd.openxmlformats-officedocument.drawingml.chart+xml"/>
  <Override PartName="/ppt/charts/style4.xml" ContentType="application/vnd.ms-office.chartstyle+xml"/>
  <Override PartName="/ppt/charts/colors4.xml" ContentType="application/vnd.ms-office.chartcolorstyle+xml"/>
  <Override PartName="/ppt/charts/chart8.xml" ContentType="application/vnd.openxmlformats-officedocument.drawingml.chart+xml"/>
  <Override PartName="/ppt/charts/style5.xml" ContentType="application/vnd.ms-office.chartstyle+xml"/>
  <Override PartName="/ppt/charts/colors5.xml" ContentType="application/vnd.ms-office.chartcolorstyle+xml"/>
  <Override PartName="/ppt/charts/chart9.xml" ContentType="application/vnd.openxmlformats-officedocument.drawingml.chart+xml"/>
  <Override PartName="/ppt/charts/style6.xml" ContentType="application/vnd.ms-office.chartstyle+xml"/>
  <Override PartName="/ppt/charts/colors6.xml" ContentType="application/vnd.ms-office.chartcolorstyle+xml"/>
  <Override PartName="/ppt/charts/chart10.xml" ContentType="application/vnd.openxmlformats-officedocument.drawingml.chart+xml"/>
  <Override PartName="/ppt/charts/style7.xml" ContentType="application/vnd.ms-office.chartstyle+xml"/>
  <Override PartName="/ppt/charts/colors7.xml" ContentType="application/vnd.ms-office.chartcolorstyle+xml"/>
  <Override PartName="/ppt/charts/chart11.xml" ContentType="application/vnd.openxmlformats-officedocument.drawingml.chart+xml"/>
  <Override PartName="/ppt/charts/style8.xml" ContentType="application/vnd.ms-office.chartstyle+xml"/>
  <Override PartName="/ppt/charts/colors8.xml" ContentType="application/vnd.ms-office.chartcolorstyle+xml"/>
  <Override PartName="/ppt/tags/tag1.xml" ContentType="application/vnd.openxmlformats-officedocument.presentationml.tag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7"/>
  </p:notesMasterIdLst>
  <p:sldIdLst>
    <p:sldId id="408" r:id="rId2"/>
    <p:sldId id="673" r:id="rId3"/>
    <p:sldId id="419" r:id="rId4"/>
    <p:sldId id="645" r:id="rId5"/>
    <p:sldId id="664" r:id="rId6"/>
    <p:sldId id="667" r:id="rId7"/>
    <p:sldId id="649" r:id="rId8"/>
    <p:sldId id="651" r:id="rId9"/>
    <p:sldId id="650" r:id="rId10"/>
    <p:sldId id="654" r:id="rId11"/>
    <p:sldId id="669" r:id="rId12"/>
    <p:sldId id="675" r:id="rId13"/>
    <p:sldId id="312" r:id="rId14"/>
    <p:sldId id="400" r:id="rId15"/>
    <p:sldId id="672" r:id="rId16"/>
    <p:sldId id="666" r:id="rId17"/>
    <p:sldId id="656" r:id="rId18"/>
    <p:sldId id="657" r:id="rId19"/>
    <p:sldId id="316" r:id="rId20"/>
    <p:sldId id="607" r:id="rId21"/>
    <p:sldId id="405" r:id="rId22"/>
    <p:sldId id="608" r:id="rId23"/>
    <p:sldId id="641" r:id="rId24"/>
    <p:sldId id="642" r:id="rId25"/>
    <p:sldId id="640" r:id="rId26"/>
    <p:sldId id="643" r:id="rId27"/>
    <p:sldId id="644" r:id="rId28"/>
    <p:sldId id="660" r:id="rId29"/>
    <p:sldId id="659" r:id="rId30"/>
    <p:sldId id="661" r:id="rId31"/>
    <p:sldId id="662" r:id="rId32"/>
    <p:sldId id="460" r:id="rId33"/>
    <p:sldId id="633" r:id="rId34"/>
    <p:sldId id="674" r:id="rId35"/>
    <p:sldId id="321" r:id="rId36"/>
  </p:sldIdLst>
  <p:sldSz cx="9144000" cy="6858000" type="screen4x3"/>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B6B6"/>
    <a:srgbClr val="FFFFFF"/>
    <a:srgbClr val="000000"/>
    <a:srgbClr val="FA8740"/>
    <a:srgbClr val="CC0000"/>
    <a:srgbClr val="1C1C1C"/>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50" autoAdjust="0"/>
    <p:restoredTop sz="77710" autoAdjust="0"/>
  </p:normalViewPr>
  <p:slideViewPr>
    <p:cSldViewPr>
      <p:cViewPr varScale="1">
        <p:scale>
          <a:sx n="69" d="100"/>
          <a:sy n="69" d="100"/>
        </p:scale>
        <p:origin x="1469" y="58"/>
      </p:cViewPr>
      <p:guideLst>
        <p:guide orient="horz" pos="2160"/>
        <p:guide pos="2880"/>
      </p:guideLst>
    </p:cSldViewPr>
  </p:slideViewPr>
  <p:outlineViewPr>
    <p:cViewPr>
      <p:scale>
        <a:sx n="33" d="100"/>
        <a:sy n="33" d="100"/>
      </p:scale>
      <p:origin x="0" y="56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3" Type="http://schemas.openxmlformats.org/officeDocument/2006/relationships/oleObject" Target="file:///C:\Users\jkaiser\Documents\Jonathan's%20Documents\NOWRA%20Conference\Copy%20of%20Centralized%20and%20Decentralized%20OM%20Data%20-%20JK%20edits_081417.xlsx" TargetMode="External"/><Relationship Id="rId2" Type="http://schemas.microsoft.com/office/2011/relationships/chartColorStyle" Target="colors7.xml"/><Relationship Id="rId1" Type="http://schemas.microsoft.com/office/2011/relationships/chartStyle" Target="style7.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jkaiser\Documents\Jonathan's%20Documents\NOWRA%20Conference\Copy%20of%20Centralized%20and%20Decentralized%20OM%20Data%20-%20JK%20edits_081417.xlsx" TargetMode="External"/><Relationship Id="rId2" Type="http://schemas.microsoft.com/office/2011/relationships/chartColorStyle" Target="colors8.xml"/><Relationship Id="rId1" Type="http://schemas.microsoft.com/office/2011/relationships/chartStyle" Target="style8.xm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oleObject" Target="Chart%202%20in%20Microsoft%20PowerPoint" TargetMode="External"/><Relationship Id="rId2" Type="http://schemas.microsoft.com/office/2011/relationships/chartColorStyle" Target="colors1.xml"/><Relationship Id="rId1" Type="http://schemas.microsoft.com/office/2011/relationships/chartStyle" Target="style1.xml"/></Relationships>
</file>

<file path=ppt/charts/_rels/chart5.xml.rels><?xml version="1.0" encoding="UTF-8" standalone="yes"?>
<Relationships xmlns="http://schemas.openxmlformats.org/package/2006/relationships"><Relationship Id="rId3" Type="http://schemas.openxmlformats.org/officeDocument/2006/relationships/oleObject" Target="Chart%202%20in%20Microsoft%20PowerPoint" TargetMode="External"/><Relationship Id="rId2" Type="http://schemas.microsoft.com/office/2011/relationships/chartColorStyle" Target="colors2.xml"/><Relationship Id="rId1" Type="http://schemas.microsoft.com/office/2011/relationships/chartStyle" Target="style2.xml"/></Relationships>
</file>

<file path=ppt/charts/_rels/chart6.xml.rels><?xml version="1.0" encoding="UTF-8" standalone="yes"?>
<Relationships xmlns="http://schemas.openxmlformats.org/package/2006/relationships"><Relationship Id="rId3" Type="http://schemas.openxmlformats.org/officeDocument/2006/relationships/oleObject" Target="file:///C:\Users\jkaiser\Documents\Jonathan's%20Documents\NOWRA%20Conference\Copy%20of%20Centralized%20and%20Decentralized%20OM%20Data%20-%20JK%20edits_081417.xlsx" TargetMode="External"/><Relationship Id="rId2" Type="http://schemas.microsoft.com/office/2011/relationships/chartColorStyle" Target="colors3.xml"/><Relationship Id="rId1" Type="http://schemas.microsoft.com/office/2011/relationships/chartStyle" Target="style3.xml"/></Relationships>
</file>

<file path=ppt/charts/_rels/chart7.xml.rels><?xml version="1.0" encoding="UTF-8" standalone="yes"?>
<Relationships xmlns="http://schemas.openxmlformats.org/package/2006/relationships"><Relationship Id="rId3" Type="http://schemas.openxmlformats.org/officeDocument/2006/relationships/oleObject" Target="file:///C:\Users\jkaiser\Documents\Jonathan's%20Documents\NOWRA%20Conference\Copy%20of%20Centralized%20and%20Decentralized%20OM%20Data%20-%20JK%20edits_081417.xlsx" TargetMode="External"/><Relationship Id="rId2" Type="http://schemas.microsoft.com/office/2011/relationships/chartColorStyle" Target="colors4.xml"/><Relationship Id="rId1" Type="http://schemas.microsoft.com/office/2011/relationships/chartStyle" Target="style4.xml"/></Relationships>
</file>

<file path=ppt/charts/_rels/chart8.xml.rels><?xml version="1.0" encoding="UTF-8" standalone="yes"?>
<Relationships xmlns="http://schemas.openxmlformats.org/package/2006/relationships"><Relationship Id="rId3" Type="http://schemas.openxmlformats.org/officeDocument/2006/relationships/oleObject" Target="file:///C:\Users\jkaiser\Documents\Jonathan's%20Documents\NOWRA%20Conference\Copy%20of%20Centralized%20and%20Decentralized%20OM%20Data%20-%20JK%20edits_081417.xlsx" TargetMode="External"/><Relationship Id="rId2" Type="http://schemas.microsoft.com/office/2011/relationships/chartColorStyle" Target="colors5.xml"/><Relationship Id="rId1" Type="http://schemas.microsoft.com/office/2011/relationships/chartStyle" Target="style5.xml"/></Relationships>
</file>

<file path=ppt/charts/_rels/chart9.xml.rels><?xml version="1.0" encoding="UTF-8" standalone="yes"?>
<Relationships xmlns="http://schemas.openxmlformats.org/package/2006/relationships"><Relationship Id="rId3" Type="http://schemas.openxmlformats.org/officeDocument/2006/relationships/oleObject" Target="file:///C:\Users\jkaiser\Documents\Jonathan's%20Documents\NOWRA%20Conference\Copy%20of%20Centralized%20and%20Decentralized%20OM%20Data%20-%20JK%20edits_081417.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pie3DChart>
        <c:varyColors val="1"/>
        <c:ser>
          <c:idx val="0"/>
          <c:order val="0"/>
          <c:tx>
            <c:strRef>
              <c:f>Sheet1!$B$1</c:f>
              <c:strCache>
                <c:ptCount val="1"/>
                <c:pt idx="0">
                  <c:v>Sales</c:v>
                </c:pt>
              </c:strCache>
            </c:strRef>
          </c:tx>
          <c:explosion val="23"/>
          <c:cat>
            <c:strRef>
              <c:f>Sheet1!$A$2:$A$3</c:f>
              <c:strCache>
                <c:ptCount val="2"/>
                <c:pt idx="0">
                  <c:v>1st Qtr</c:v>
                </c:pt>
                <c:pt idx="1">
                  <c:v>2nd Qtr</c:v>
                </c:pt>
              </c:strCache>
            </c:strRef>
          </c:cat>
          <c:val>
            <c:numRef>
              <c:f>Sheet1!$B$2:$B$3</c:f>
              <c:numCache>
                <c:formatCode>General</c:formatCode>
                <c:ptCount val="2"/>
                <c:pt idx="0">
                  <c:v>75</c:v>
                </c:pt>
                <c:pt idx="1">
                  <c:v>25</c:v>
                </c:pt>
              </c:numCache>
            </c:numRef>
          </c:val>
          <c:extLst>
            <c:ext xmlns:c16="http://schemas.microsoft.com/office/drawing/2014/chart" uri="{C3380CC4-5D6E-409C-BE32-E72D297353CC}">
              <c16:uniqueId val="{00000000-412C-4D6C-BE1D-F0D23D9211D9}"/>
            </c:ext>
          </c:extLst>
        </c:ser>
        <c:dLbls>
          <c:showLegendKey val="0"/>
          <c:showVal val="0"/>
          <c:showCatName val="0"/>
          <c:showSerName val="0"/>
          <c:showPercent val="0"/>
          <c:showBubbleSize val="0"/>
          <c:showLeaderLines val="1"/>
        </c:dLbls>
      </c:pie3DChart>
    </c:plotArea>
    <c:plotVisOnly val="1"/>
    <c:dispBlanksAs val="gap"/>
    <c:showDLblsOverMax val="0"/>
  </c:chart>
  <c:txPr>
    <a:bodyPr/>
    <a:lstStyle/>
    <a:p>
      <a:pPr>
        <a:defRPr sz="1800"/>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dirty="0"/>
              <a:t>MJ/kg TSS Removed</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Summary!$AG$3</c:f>
              <c:strCache>
                <c:ptCount val="1"/>
                <c:pt idx="0">
                  <c:v>MJ/kg TSS</c:v>
                </c:pt>
              </c:strCache>
            </c:strRef>
          </c:tx>
          <c:spPr>
            <a:solidFill>
              <a:schemeClr val="accent1"/>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1-41B4-4FC8-A9D2-00167854F40F}"/>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2-41B4-4FC8-A9D2-00167854F40F}"/>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3-41B4-4FC8-A9D2-00167854F40F}"/>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Summary!$AE$4:$AE$7</c:f>
              <c:strCache>
                <c:ptCount val="4"/>
                <c:pt idx="0">
                  <c:v>Centralized - Small</c:v>
                </c:pt>
                <c:pt idx="1">
                  <c:v>Centralized - Medium</c:v>
                </c:pt>
                <c:pt idx="2">
                  <c:v>Onsite - Gravity </c:v>
                </c:pt>
                <c:pt idx="3">
                  <c:v>Onsite - Pump</c:v>
                </c:pt>
              </c:strCache>
            </c:strRef>
          </c:cat>
          <c:val>
            <c:numRef>
              <c:f>Summary!$AG$4:$AG$7</c:f>
              <c:numCache>
                <c:formatCode>0.00</c:formatCode>
                <c:ptCount val="4"/>
                <c:pt idx="0">
                  <c:v>3.581</c:v>
                </c:pt>
                <c:pt idx="1">
                  <c:v>1.633</c:v>
                </c:pt>
                <c:pt idx="2">
                  <c:v>8.2000000000000003E-2</c:v>
                </c:pt>
                <c:pt idx="3">
                  <c:v>0.372</c:v>
                </c:pt>
              </c:numCache>
            </c:numRef>
          </c:val>
          <c:extLst>
            <c:ext xmlns:c16="http://schemas.microsoft.com/office/drawing/2014/chart" uri="{C3380CC4-5D6E-409C-BE32-E72D297353CC}">
              <c16:uniqueId val="{00000000-41B4-4FC8-A9D2-00167854F40F}"/>
            </c:ext>
          </c:extLst>
        </c:ser>
        <c:dLbls>
          <c:dLblPos val="outEnd"/>
          <c:showLegendKey val="0"/>
          <c:showVal val="1"/>
          <c:showCatName val="0"/>
          <c:showSerName val="0"/>
          <c:showPercent val="0"/>
          <c:showBubbleSize val="0"/>
        </c:dLbls>
        <c:gapWidth val="21"/>
        <c:overlap val="-57"/>
        <c:axId val="810557880"/>
        <c:axId val="810558208"/>
      </c:barChart>
      <c:catAx>
        <c:axId val="810557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810558208"/>
        <c:crosses val="autoZero"/>
        <c:auto val="1"/>
        <c:lblAlgn val="ctr"/>
        <c:lblOffset val="100"/>
        <c:noMultiLvlLbl val="0"/>
      </c:catAx>
      <c:valAx>
        <c:axId val="81055820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sz="1400" b="0" i="0" baseline="0" dirty="0">
                    <a:effectLst/>
                  </a:rPr>
                  <a:t>MJ/kg TSS</a:t>
                </a:r>
                <a:endParaRPr lang="en-US" sz="1400" dirty="0">
                  <a:effectLst/>
                </a:endParaRP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8105578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dirty="0"/>
              <a:t>MJ/Lx10^6</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Summary!$AH$3</c:f>
              <c:strCache>
                <c:ptCount val="1"/>
                <c:pt idx="0">
                  <c:v>MJ/Lx10^6</c:v>
                </c:pt>
              </c:strCache>
            </c:strRef>
          </c:tx>
          <c:spPr>
            <a:solidFill>
              <a:schemeClr val="accent1"/>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1-F9F9-4E7B-A680-DF29DF529098}"/>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2-F9F9-4E7B-A680-DF29DF529098}"/>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3-F9F9-4E7B-A680-DF29DF529098}"/>
              </c:ext>
            </c:extLst>
          </c:dPt>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Summary!$AE$4:$AE$7</c:f>
              <c:strCache>
                <c:ptCount val="4"/>
                <c:pt idx="0">
                  <c:v>Centralized - Small</c:v>
                </c:pt>
                <c:pt idx="1">
                  <c:v>Centralized - Medium</c:v>
                </c:pt>
                <c:pt idx="2">
                  <c:v>Onsite - Gravity </c:v>
                </c:pt>
                <c:pt idx="3">
                  <c:v>Onsite - Pump</c:v>
                </c:pt>
              </c:strCache>
            </c:strRef>
          </c:cat>
          <c:val>
            <c:numRef>
              <c:f>Summary!$AH$4:$AH$7</c:f>
              <c:numCache>
                <c:formatCode>0</c:formatCode>
                <c:ptCount val="4"/>
                <c:pt idx="0">
                  <c:v>670</c:v>
                </c:pt>
                <c:pt idx="1">
                  <c:v>380</c:v>
                </c:pt>
                <c:pt idx="2">
                  <c:v>20</c:v>
                </c:pt>
                <c:pt idx="3">
                  <c:v>90</c:v>
                </c:pt>
              </c:numCache>
            </c:numRef>
          </c:val>
          <c:extLst>
            <c:ext xmlns:c16="http://schemas.microsoft.com/office/drawing/2014/chart" uri="{C3380CC4-5D6E-409C-BE32-E72D297353CC}">
              <c16:uniqueId val="{00000000-F9F9-4E7B-A680-DF29DF529098}"/>
            </c:ext>
          </c:extLst>
        </c:ser>
        <c:dLbls>
          <c:dLblPos val="outEnd"/>
          <c:showLegendKey val="0"/>
          <c:showVal val="1"/>
          <c:showCatName val="0"/>
          <c:showSerName val="0"/>
          <c:showPercent val="0"/>
          <c:showBubbleSize val="0"/>
        </c:dLbls>
        <c:gapWidth val="21"/>
        <c:overlap val="-57"/>
        <c:axId val="754110456"/>
        <c:axId val="811449168"/>
      </c:barChart>
      <c:catAx>
        <c:axId val="754110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811449168"/>
        <c:crosses val="autoZero"/>
        <c:auto val="1"/>
        <c:lblAlgn val="ctr"/>
        <c:lblOffset val="100"/>
        <c:noMultiLvlLbl val="0"/>
      </c:catAx>
      <c:valAx>
        <c:axId val="81144916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800" b="0" i="0" baseline="0" dirty="0">
                    <a:effectLst/>
                  </a:rPr>
                  <a:t>MJ/Lx10^6</a:t>
                </a:r>
                <a:endParaRPr lang="en-US" dirty="0">
                  <a:effectLst/>
                </a:endParaRP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7541104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315"/>
      <c:rAngAx val="0"/>
    </c:view3D>
    <c:floor>
      <c:thickness val="0"/>
    </c:floor>
    <c:sideWall>
      <c:thickness val="0"/>
    </c:sideWall>
    <c:backWall>
      <c:thickness val="0"/>
    </c:backWall>
    <c:plotArea>
      <c:layout>
        <c:manualLayout>
          <c:layoutTarget val="inner"/>
          <c:xMode val="edge"/>
          <c:yMode val="edge"/>
          <c:x val="5.5555555555555552E-2"/>
          <c:y val="1.5724813291057935E-2"/>
          <c:w val="0.94179894179894175"/>
          <c:h val="0.91351352689918131"/>
        </c:manualLayout>
      </c:layout>
      <c:pie3DChart>
        <c:varyColors val="1"/>
        <c:ser>
          <c:idx val="0"/>
          <c:order val="0"/>
          <c:tx>
            <c:strRef>
              <c:f>Sheet1!$B$1</c:f>
              <c:strCache>
                <c:ptCount val="1"/>
                <c:pt idx="0">
                  <c:v>Sales</c:v>
                </c:pt>
              </c:strCache>
            </c:strRef>
          </c:tx>
          <c:cat>
            <c:strRef>
              <c:f>Sheet1!$A$2:$A$3</c:f>
              <c:strCache>
                <c:ptCount val="2"/>
                <c:pt idx="0">
                  <c:v>1st Qtr</c:v>
                </c:pt>
                <c:pt idx="1">
                  <c:v>2nd Qtr</c:v>
                </c:pt>
              </c:strCache>
            </c:strRef>
          </c:cat>
          <c:val>
            <c:numRef>
              <c:f>Sheet1!$B$2:$B$3</c:f>
              <c:numCache>
                <c:formatCode>General</c:formatCode>
                <c:ptCount val="2"/>
                <c:pt idx="0">
                  <c:v>99.6</c:v>
                </c:pt>
                <c:pt idx="1">
                  <c:v>0.4</c:v>
                </c:pt>
              </c:numCache>
            </c:numRef>
          </c:val>
          <c:extLst>
            <c:ext xmlns:c16="http://schemas.microsoft.com/office/drawing/2014/chart" uri="{C3380CC4-5D6E-409C-BE32-E72D297353CC}">
              <c16:uniqueId val="{00000000-6931-462A-B35B-C9677FE30558}"/>
            </c:ext>
          </c:extLst>
        </c:ser>
        <c:dLbls>
          <c:showLegendKey val="0"/>
          <c:showVal val="0"/>
          <c:showCatName val="0"/>
          <c:showSerName val="0"/>
          <c:showPercent val="0"/>
          <c:showBubbleSize val="0"/>
          <c:showLeaderLines val="1"/>
        </c:dLbls>
      </c:pie3DChart>
    </c:plotArea>
    <c:plotVisOnly val="1"/>
    <c:dispBlanksAs val="gap"/>
    <c:showDLblsOverMax val="0"/>
  </c:chart>
  <c:txPr>
    <a:bodyPr/>
    <a:lstStyle/>
    <a:p>
      <a:pPr>
        <a:defRPr sz="1800"/>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0"/>
        </c:dLbls>
      </c:pie3DChart>
    </c:plotArea>
    <c:plotVisOnly val="1"/>
    <c:dispBlanksAs val="gap"/>
    <c:showDLblsOverMax val="0"/>
  </c:chart>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dirty="0"/>
              <a:t>$/kg BOD Removed</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'[Chart 2 in Microsoft PowerPoint]Summary'!$O$3</c:f>
              <c:strCache>
                <c:ptCount val="1"/>
                <c:pt idx="0">
                  <c:v>$/kg BOD Removed</c:v>
                </c:pt>
              </c:strCache>
            </c:strRef>
          </c:tx>
          <c:spPr>
            <a:solidFill>
              <a:schemeClr val="accent1"/>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7-67EA-4F59-8B82-B340477C2A31}"/>
              </c:ext>
            </c:extLst>
          </c:dPt>
          <c:dPt>
            <c:idx val="1"/>
            <c:invertIfNegative val="0"/>
            <c:bubble3D val="0"/>
            <c:spPr>
              <a:solidFill>
                <a:schemeClr val="accent1"/>
              </a:solidFill>
              <a:ln>
                <a:noFill/>
              </a:ln>
              <a:effectLst/>
            </c:spPr>
            <c:extLst>
              <c:ext xmlns:c16="http://schemas.microsoft.com/office/drawing/2014/chart" uri="{C3380CC4-5D6E-409C-BE32-E72D297353CC}">
                <c16:uniqueId val="{00000001-67EA-4F59-8B82-B340477C2A31}"/>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3-67EA-4F59-8B82-B340477C2A31}"/>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5-67EA-4F59-8B82-B340477C2A31}"/>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 2 in Microsoft PowerPoint]Summary'!$N$4:$N$7</c:f>
              <c:strCache>
                <c:ptCount val="4"/>
                <c:pt idx="0">
                  <c:v>Centralized - Small</c:v>
                </c:pt>
                <c:pt idx="1">
                  <c:v>Centralized - Medium</c:v>
                </c:pt>
                <c:pt idx="2">
                  <c:v>Onsite - Gravity </c:v>
                </c:pt>
                <c:pt idx="3">
                  <c:v>Onsite - Pump</c:v>
                </c:pt>
              </c:strCache>
            </c:strRef>
          </c:cat>
          <c:val>
            <c:numRef>
              <c:f>'[Chart 2 in Microsoft PowerPoint]Summary'!$O$4:$O$7</c:f>
              <c:numCache>
                <c:formatCode>"$"#,##0.00</c:formatCode>
                <c:ptCount val="4"/>
                <c:pt idx="0">
                  <c:v>7.94</c:v>
                </c:pt>
                <c:pt idx="1">
                  <c:v>2.2400000000000002</c:v>
                </c:pt>
                <c:pt idx="2">
                  <c:v>1.8</c:v>
                </c:pt>
                <c:pt idx="3">
                  <c:v>2.13</c:v>
                </c:pt>
              </c:numCache>
            </c:numRef>
          </c:val>
          <c:extLst>
            <c:ext xmlns:c16="http://schemas.microsoft.com/office/drawing/2014/chart" uri="{C3380CC4-5D6E-409C-BE32-E72D297353CC}">
              <c16:uniqueId val="{00000006-67EA-4F59-8B82-B340477C2A31}"/>
            </c:ext>
          </c:extLst>
        </c:ser>
        <c:dLbls>
          <c:showLegendKey val="0"/>
          <c:showVal val="0"/>
          <c:showCatName val="0"/>
          <c:showSerName val="0"/>
          <c:showPercent val="0"/>
          <c:showBubbleSize val="0"/>
        </c:dLbls>
        <c:gapWidth val="21"/>
        <c:overlap val="-57"/>
        <c:axId val="725402840"/>
        <c:axId val="725396608"/>
      </c:barChart>
      <c:catAx>
        <c:axId val="725402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25396608"/>
        <c:crosses val="autoZero"/>
        <c:auto val="1"/>
        <c:lblAlgn val="ctr"/>
        <c:lblOffset val="100"/>
        <c:noMultiLvlLbl val="0"/>
      </c:catAx>
      <c:valAx>
        <c:axId val="725396608"/>
        <c:scaling>
          <c:orientation val="minMax"/>
        </c:scaling>
        <c:delete val="0"/>
        <c:axPos val="l"/>
        <c:majorGridlines>
          <c:spPr>
            <a:ln w="9525" cap="flat" cmpd="sng" algn="ctr">
              <a:solidFill>
                <a:schemeClr val="tx1">
                  <a:lumMod val="15000"/>
                  <a:lumOff val="85000"/>
                </a:schemeClr>
              </a:solidFill>
              <a:round/>
            </a:ln>
            <a:effectLst/>
          </c:spPr>
        </c:majorGridlines>
        <c:numFmt formatCode="&quot;$&quot;#,##0.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254028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dirty="0"/>
              <a:t>$/kg TSS Removed</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'[Chart 2 in Microsoft PowerPoint]Summary'!$P$3</c:f>
              <c:strCache>
                <c:ptCount val="1"/>
                <c:pt idx="0">
                  <c:v>$/kg TSS Removed</c:v>
                </c:pt>
              </c:strCache>
            </c:strRef>
          </c:tx>
          <c:spPr>
            <a:solidFill>
              <a:schemeClr val="accent1"/>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7-50F1-49A4-9A5A-F1021E290A3D}"/>
              </c:ext>
            </c:extLst>
          </c:dPt>
          <c:dPt>
            <c:idx val="1"/>
            <c:invertIfNegative val="0"/>
            <c:bubble3D val="0"/>
            <c:spPr>
              <a:solidFill>
                <a:schemeClr val="accent1"/>
              </a:solidFill>
              <a:ln>
                <a:noFill/>
              </a:ln>
              <a:effectLst/>
            </c:spPr>
            <c:extLst>
              <c:ext xmlns:c16="http://schemas.microsoft.com/office/drawing/2014/chart" uri="{C3380CC4-5D6E-409C-BE32-E72D297353CC}">
                <c16:uniqueId val="{00000001-50F1-49A4-9A5A-F1021E290A3D}"/>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3-50F1-49A4-9A5A-F1021E290A3D}"/>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5-50F1-49A4-9A5A-F1021E290A3D}"/>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 2 in Microsoft PowerPoint]Summary'!$N$4:$N$7</c:f>
              <c:strCache>
                <c:ptCount val="4"/>
                <c:pt idx="0">
                  <c:v>Centralized - Small</c:v>
                </c:pt>
                <c:pt idx="1">
                  <c:v>Centralized - Medium</c:v>
                </c:pt>
                <c:pt idx="2">
                  <c:v>Onsite - Gravity </c:v>
                </c:pt>
                <c:pt idx="3">
                  <c:v>Onsite - Pump</c:v>
                </c:pt>
              </c:strCache>
            </c:strRef>
          </c:cat>
          <c:val>
            <c:numRef>
              <c:f>'[Chart 2 in Microsoft PowerPoint]Summary'!$P$4:$P$7</c:f>
              <c:numCache>
                <c:formatCode>"$"#,##0.00</c:formatCode>
                <c:ptCount val="4"/>
                <c:pt idx="0">
                  <c:v>7.96</c:v>
                </c:pt>
                <c:pt idx="1">
                  <c:v>2.17</c:v>
                </c:pt>
                <c:pt idx="2">
                  <c:v>1.76</c:v>
                </c:pt>
                <c:pt idx="3">
                  <c:v>2.08</c:v>
                </c:pt>
              </c:numCache>
            </c:numRef>
          </c:val>
          <c:extLst>
            <c:ext xmlns:c16="http://schemas.microsoft.com/office/drawing/2014/chart" uri="{C3380CC4-5D6E-409C-BE32-E72D297353CC}">
              <c16:uniqueId val="{00000006-50F1-49A4-9A5A-F1021E290A3D}"/>
            </c:ext>
          </c:extLst>
        </c:ser>
        <c:dLbls>
          <c:dLblPos val="outEnd"/>
          <c:showLegendKey val="0"/>
          <c:showVal val="1"/>
          <c:showCatName val="0"/>
          <c:showSerName val="0"/>
          <c:showPercent val="0"/>
          <c:showBubbleSize val="0"/>
        </c:dLbls>
        <c:gapWidth val="21"/>
        <c:overlap val="-57"/>
        <c:axId val="778163776"/>
        <c:axId val="778173288"/>
      </c:barChart>
      <c:catAx>
        <c:axId val="7781637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78173288"/>
        <c:crosses val="autoZero"/>
        <c:auto val="1"/>
        <c:lblAlgn val="ctr"/>
        <c:lblOffset val="100"/>
        <c:noMultiLvlLbl val="0"/>
      </c:catAx>
      <c:valAx>
        <c:axId val="778173288"/>
        <c:scaling>
          <c:orientation val="minMax"/>
        </c:scaling>
        <c:delete val="0"/>
        <c:axPos val="l"/>
        <c:majorGridlines>
          <c:spPr>
            <a:ln w="9525" cap="flat" cmpd="sng" algn="ctr">
              <a:solidFill>
                <a:schemeClr val="tx1">
                  <a:lumMod val="15000"/>
                  <a:lumOff val="85000"/>
                </a:schemeClr>
              </a:solidFill>
              <a:round/>
            </a:ln>
            <a:effectLst/>
          </c:spPr>
        </c:majorGridlines>
        <c:numFmt formatCode="&quot;$&quot;#,##0.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781637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dirty="0"/>
              <a:t>kg CO</a:t>
            </a:r>
            <a:r>
              <a:rPr lang="en-US" sz="2000" baseline="-25000" dirty="0"/>
              <a:t>2</a:t>
            </a:r>
            <a:r>
              <a:rPr lang="en-US" sz="2000" dirty="0"/>
              <a:t>/kg BOD Removed</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Summary!$S$3</c:f>
              <c:strCache>
                <c:ptCount val="1"/>
                <c:pt idx="0">
                  <c:v>kg CO2/kg BOD</c:v>
                </c:pt>
              </c:strCache>
            </c:strRef>
          </c:tx>
          <c:spPr>
            <a:solidFill>
              <a:schemeClr val="accent1"/>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1-638F-4807-A121-4921E4ABD399}"/>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2-638F-4807-A121-4921E4ABD399}"/>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3-638F-4807-A121-4921E4ABD399}"/>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Summary!$R$4:$R$7</c:f>
              <c:strCache>
                <c:ptCount val="4"/>
                <c:pt idx="0">
                  <c:v>Centralized - Small</c:v>
                </c:pt>
                <c:pt idx="1">
                  <c:v>Centralized - Medium</c:v>
                </c:pt>
                <c:pt idx="2">
                  <c:v>Onsite - Gravity </c:v>
                </c:pt>
                <c:pt idx="3">
                  <c:v>Onsite - Pump</c:v>
                </c:pt>
              </c:strCache>
            </c:strRef>
          </c:cat>
          <c:val>
            <c:numRef>
              <c:f>Summary!$S$4:$S$7</c:f>
              <c:numCache>
                <c:formatCode>0.00</c:formatCode>
                <c:ptCount val="4"/>
                <c:pt idx="0">
                  <c:v>5.21</c:v>
                </c:pt>
                <c:pt idx="1">
                  <c:v>2.2949999999999999</c:v>
                </c:pt>
                <c:pt idx="2">
                  <c:v>0.06</c:v>
                </c:pt>
                <c:pt idx="3">
                  <c:v>0.50900000000000001</c:v>
                </c:pt>
              </c:numCache>
            </c:numRef>
          </c:val>
          <c:extLst>
            <c:ext xmlns:c16="http://schemas.microsoft.com/office/drawing/2014/chart" uri="{C3380CC4-5D6E-409C-BE32-E72D297353CC}">
              <c16:uniqueId val="{00000000-638F-4807-A121-4921E4ABD399}"/>
            </c:ext>
          </c:extLst>
        </c:ser>
        <c:dLbls>
          <c:showLegendKey val="0"/>
          <c:showVal val="0"/>
          <c:showCatName val="0"/>
          <c:showSerName val="0"/>
          <c:showPercent val="0"/>
          <c:showBubbleSize val="0"/>
        </c:dLbls>
        <c:gapWidth val="21"/>
        <c:overlap val="-57"/>
        <c:axId val="700211320"/>
        <c:axId val="700211648"/>
      </c:barChart>
      <c:catAx>
        <c:axId val="700211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00211648"/>
        <c:crosses val="autoZero"/>
        <c:auto val="1"/>
        <c:lblAlgn val="ctr"/>
        <c:lblOffset val="100"/>
        <c:noMultiLvlLbl val="0"/>
      </c:catAx>
      <c:valAx>
        <c:axId val="70021164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400" dirty="0"/>
                  <a:t>Kg CO</a:t>
                </a:r>
                <a:r>
                  <a:rPr lang="en-US" sz="1400" baseline="-25000" dirty="0"/>
                  <a:t>2</a:t>
                </a:r>
                <a:r>
                  <a:rPr lang="en-US" sz="1400" dirty="0"/>
                  <a:t>/kg BOD</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002113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dirty="0"/>
              <a:t>kg CO</a:t>
            </a:r>
            <a:r>
              <a:rPr lang="en-US" sz="2000" baseline="-25000" dirty="0"/>
              <a:t>2</a:t>
            </a:r>
            <a:r>
              <a:rPr lang="en-US" sz="2000" dirty="0"/>
              <a:t>/kg TSS Removed</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Summary!$T$3</c:f>
              <c:strCache>
                <c:ptCount val="1"/>
                <c:pt idx="0">
                  <c:v>kg CO2/kg TSS</c:v>
                </c:pt>
              </c:strCache>
            </c:strRef>
          </c:tx>
          <c:spPr>
            <a:solidFill>
              <a:schemeClr val="accent1"/>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1-4652-4F4F-A08E-E8A35F36F0E9}"/>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2-4652-4F4F-A08E-E8A35F36F0E9}"/>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3-4652-4F4F-A08E-E8A35F36F0E9}"/>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Summary!$R$4:$R$7</c:f>
              <c:strCache>
                <c:ptCount val="4"/>
                <c:pt idx="0">
                  <c:v>Centralized - Small</c:v>
                </c:pt>
                <c:pt idx="1">
                  <c:v>Centralized - Medium</c:v>
                </c:pt>
                <c:pt idx="2">
                  <c:v>Onsite - Gravity </c:v>
                </c:pt>
                <c:pt idx="3">
                  <c:v>Onsite - Pump</c:v>
                </c:pt>
              </c:strCache>
            </c:strRef>
          </c:cat>
          <c:val>
            <c:numRef>
              <c:f>Summary!$T$4:$T$7</c:f>
              <c:numCache>
                <c:formatCode>0.00</c:formatCode>
                <c:ptCount val="4"/>
                <c:pt idx="0">
                  <c:v>5.0419999999999998</c:v>
                </c:pt>
                <c:pt idx="1">
                  <c:v>2.27</c:v>
                </c:pt>
                <c:pt idx="2">
                  <c:v>5.8000000000000003E-2</c:v>
                </c:pt>
                <c:pt idx="3">
                  <c:v>0.496</c:v>
                </c:pt>
              </c:numCache>
            </c:numRef>
          </c:val>
          <c:extLst>
            <c:ext xmlns:c16="http://schemas.microsoft.com/office/drawing/2014/chart" uri="{C3380CC4-5D6E-409C-BE32-E72D297353CC}">
              <c16:uniqueId val="{00000000-4652-4F4F-A08E-E8A35F36F0E9}"/>
            </c:ext>
          </c:extLst>
        </c:ser>
        <c:dLbls>
          <c:showLegendKey val="0"/>
          <c:showVal val="0"/>
          <c:showCatName val="0"/>
          <c:showSerName val="0"/>
          <c:showPercent val="0"/>
          <c:showBubbleSize val="0"/>
        </c:dLbls>
        <c:gapWidth val="21"/>
        <c:overlap val="-57"/>
        <c:axId val="700193608"/>
        <c:axId val="700205088"/>
      </c:barChart>
      <c:catAx>
        <c:axId val="700193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00205088"/>
        <c:crosses val="autoZero"/>
        <c:auto val="1"/>
        <c:lblAlgn val="ctr"/>
        <c:lblOffset val="100"/>
        <c:noMultiLvlLbl val="0"/>
      </c:catAx>
      <c:valAx>
        <c:axId val="70020508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sz="1400" b="0" i="0" baseline="0" dirty="0">
                    <a:effectLst/>
                  </a:rPr>
                  <a:t>Kg CO</a:t>
                </a:r>
                <a:r>
                  <a:rPr lang="en-US" sz="1400" b="0" i="0" baseline="-25000" dirty="0">
                    <a:effectLst/>
                  </a:rPr>
                  <a:t>2</a:t>
                </a:r>
                <a:r>
                  <a:rPr lang="en-US" sz="1400" b="0" i="0" baseline="0" dirty="0">
                    <a:effectLst/>
                  </a:rPr>
                  <a:t>/kg TSS</a:t>
                </a:r>
                <a:endParaRPr lang="en-US" sz="1400" dirty="0">
                  <a:effectLst/>
                </a:endParaRP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001936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dirty="0"/>
              <a:t>kg CO</a:t>
            </a:r>
            <a:r>
              <a:rPr lang="en-US" sz="2000" baseline="-25000" dirty="0"/>
              <a:t>2</a:t>
            </a:r>
            <a:r>
              <a:rPr lang="en-US" sz="2000" dirty="0"/>
              <a:t>/Lx10^6</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Summary!$U$3</c:f>
              <c:strCache>
                <c:ptCount val="1"/>
                <c:pt idx="0">
                  <c:v>kg CO2/Lx10^6</c:v>
                </c:pt>
              </c:strCache>
            </c:strRef>
          </c:tx>
          <c:spPr>
            <a:solidFill>
              <a:schemeClr val="accent1"/>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1-9213-4C4C-BD00-E3A70D0B9EEC}"/>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2-9213-4C4C-BD00-E3A70D0B9EEC}"/>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3-9213-4C4C-BD00-E3A70D0B9EEC}"/>
              </c:ext>
            </c:extLst>
          </c:dPt>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Summary!$R$4:$R$7</c:f>
              <c:strCache>
                <c:ptCount val="4"/>
                <c:pt idx="0">
                  <c:v>Centralized - Small</c:v>
                </c:pt>
                <c:pt idx="1">
                  <c:v>Centralized - Medium</c:v>
                </c:pt>
                <c:pt idx="2">
                  <c:v>Onsite - Gravity </c:v>
                </c:pt>
                <c:pt idx="3">
                  <c:v>Onsite - Pump</c:v>
                </c:pt>
              </c:strCache>
            </c:strRef>
          </c:cat>
          <c:val>
            <c:numRef>
              <c:f>Summary!$U$4:$U$7</c:f>
              <c:numCache>
                <c:formatCode>0</c:formatCode>
                <c:ptCount val="4"/>
                <c:pt idx="0">
                  <c:v>940</c:v>
                </c:pt>
                <c:pt idx="1">
                  <c:v>520</c:v>
                </c:pt>
                <c:pt idx="2">
                  <c:v>10</c:v>
                </c:pt>
                <c:pt idx="3">
                  <c:v>120</c:v>
                </c:pt>
              </c:numCache>
            </c:numRef>
          </c:val>
          <c:extLst>
            <c:ext xmlns:c16="http://schemas.microsoft.com/office/drawing/2014/chart" uri="{C3380CC4-5D6E-409C-BE32-E72D297353CC}">
              <c16:uniqueId val="{00000000-9213-4C4C-BD00-E3A70D0B9EEC}"/>
            </c:ext>
          </c:extLst>
        </c:ser>
        <c:dLbls>
          <c:dLblPos val="outEnd"/>
          <c:showLegendKey val="0"/>
          <c:showVal val="1"/>
          <c:showCatName val="0"/>
          <c:showSerName val="0"/>
          <c:showPercent val="0"/>
          <c:showBubbleSize val="0"/>
        </c:dLbls>
        <c:gapWidth val="21"/>
        <c:overlap val="-57"/>
        <c:axId val="737853960"/>
        <c:axId val="737851336"/>
      </c:barChart>
      <c:catAx>
        <c:axId val="737853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737851336"/>
        <c:crosses val="autoZero"/>
        <c:auto val="1"/>
        <c:lblAlgn val="ctr"/>
        <c:lblOffset val="100"/>
        <c:noMultiLvlLbl val="0"/>
      </c:catAx>
      <c:valAx>
        <c:axId val="73785133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000" b="0" i="0" u="none" strike="noStrike" kern="1200" baseline="0">
                    <a:solidFill>
                      <a:srgbClr val="262626">
                        <a:lumMod val="65000"/>
                        <a:lumOff val="35000"/>
                      </a:srgbClr>
                    </a:solidFill>
                    <a:latin typeface="+mn-lt"/>
                    <a:ea typeface="+mn-ea"/>
                    <a:cs typeface="+mn-cs"/>
                  </a:defRPr>
                </a:pPr>
                <a:r>
                  <a:rPr lang="en-US" sz="1800" b="0" i="0" baseline="0" dirty="0">
                    <a:effectLst/>
                  </a:rPr>
                  <a:t>kg CO</a:t>
                </a:r>
                <a:r>
                  <a:rPr lang="en-US" sz="1800" b="0" i="0" baseline="-25000" dirty="0">
                    <a:effectLst/>
                  </a:rPr>
                  <a:t>2</a:t>
                </a:r>
                <a:r>
                  <a:rPr lang="en-US" sz="1800" b="0" i="0" baseline="0" dirty="0">
                    <a:effectLst/>
                  </a:rPr>
                  <a:t>/Lx10^6</a:t>
                </a:r>
                <a:endParaRPr lang="en-US" dirty="0">
                  <a:effectLst/>
                </a:endParaRPr>
              </a:p>
            </c:rich>
          </c:tx>
          <c:overlay val="0"/>
          <c:spPr>
            <a:noFill/>
            <a:ln>
              <a:noFill/>
            </a:ln>
            <a:effectLst/>
          </c:spPr>
          <c:txPr>
            <a:bodyPr rot="-540000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000" b="0" i="0" u="none" strike="noStrike" kern="1200" baseline="0">
                  <a:solidFill>
                    <a:srgbClr val="262626">
                      <a:lumMod val="65000"/>
                      <a:lumOff val="35000"/>
                    </a:srgb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7378539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dirty="0"/>
              <a:t>MJ/kg BOD Removed</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Summary!$AF$3</c:f>
              <c:strCache>
                <c:ptCount val="1"/>
                <c:pt idx="0">
                  <c:v>MJ/kg BOD</c:v>
                </c:pt>
              </c:strCache>
            </c:strRef>
          </c:tx>
          <c:spPr>
            <a:solidFill>
              <a:schemeClr val="accent1"/>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1-9C10-4DB0-AD95-F67F0C9DB648}"/>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2-9C10-4DB0-AD95-F67F0C9DB648}"/>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3-9C10-4DB0-AD95-F67F0C9DB648}"/>
              </c:ext>
            </c:extLst>
          </c:dPt>
          <c:dLbls>
            <c:dLbl>
              <c:idx val="0"/>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C10-4DB0-AD95-F67F0C9DB648}"/>
                </c:ext>
              </c:extLst>
            </c:dLbl>
            <c:dLbl>
              <c:idx val="1"/>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C40-4219-B4FC-419A8DA4D23C}"/>
                </c:ext>
              </c:extLst>
            </c:dLbl>
            <c:dLbl>
              <c:idx val="2"/>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C10-4DB0-AD95-F67F0C9DB648}"/>
                </c:ext>
              </c:extLst>
            </c:dLbl>
            <c:dLbl>
              <c:idx val="3"/>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C10-4DB0-AD95-F67F0C9DB648}"/>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Summary!$AE$4:$AE$7</c:f>
              <c:strCache>
                <c:ptCount val="4"/>
                <c:pt idx="0">
                  <c:v>Centralized - Small</c:v>
                </c:pt>
                <c:pt idx="1">
                  <c:v>Centralized - Medium</c:v>
                </c:pt>
                <c:pt idx="2">
                  <c:v>Onsite - Gravity </c:v>
                </c:pt>
                <c:pt idx="3">
                  <c:v>Onsite - Pump</c:v>
                </c:pt>
              </c:strCache>
            </c:strRef>
          </c:cat>
          <c:val>
            <c:numRef>
              <c:f>Summary!$AF$4:$AF$7</c:f>
              <c:numCache>
                <c:formatCode>0.00</c:formatCode>
                <c:ptCount val="4"/>
                <c:pt idx="0">
                  <c:v>3.7</c:v>
                </c:pt>
                <c:pt idx="1">
                  <c:v>1.64</c:v>
                </c:pt>
                <c:pt idx="2">
                  <c:v>8.4000000000000005E-2</c:v>
                </c:pt>
                <c:pt idx="3">
                  <c:v>0.38100000000000001</c:v>
                </c:pt>
              </c:numCache>
            </c:numRef>
          </c:val>
          <c:extLst>
            <c:ext xmlns:c16="http://schemas.microsoft.com/office/drawing/2014/chart" uri="{C3380CC4-5D6E-409C-BE32-E72D297353CC}">
              <c16:uniqueId val="{00000000-9C10-4DB0-AD95-F67F0C9DB648}"/>
            </c:ext>
          </c:extLst>
        </c:ser>
        <c:dLbls>
          <c:dLblPos val="outEnd"/>
          <c:showLegendKey val="0"/>
          <c:showVal val="1"/>
          <c:showCatName val="0"/>
          <c:showSerName val="0"/>
          <c:showPercent val="0"/>
          <c:showBubbleSize val="0"/>
        </c:dLbls>
        <c:gapWidth val="21"/>
        <c:overlap val="-57"/>
        <c:axId val="754134400"/>
        <c:axId val="754134728"/>
      </c:barChart>
      <c:catAx>
        <c:axId val="7541344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54134728"/>
        <c:crosses val="autoZero"/>
        <c:auto val="1"/>
        <c:lblAlgn val="ctr"/>
        <c:lblOffset val="100"/>
        <c:noMultiLvlLbl val="0"/>
      </c:catAx>
      <c:valAx>
        <c:axId val="75413472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baseline="0">
                    <a:solidFill>
                      <a:srgbClr val="262626">
                        <a:lumMod val="65000"/>
                        <a:lumOff val="35000"/>
                      </a:srgbClr>
                    </a:solidFill>
                    <a:latin typeface="+mn-lt"/>
                    <a:ea typeface="+mn-ea"/>
                    <a:cs typeface="+mn-cs"/>
                  </a:defRPr>
                </a:pPr>
                <a:r>
                  <a:rPr lang="en-US" sz="1400" b="0" i="0" baseline="0" dirty="0">
                    <a:effectLst/>
                  </a:rPr>
                  <a:t>MJ/kg BOD</a:t>
                </a:r>
                <a:endParaRPr lang="en-US" sz="1400" dirty="0">
                  <a:effectLst/>
                </a:endParaRPr>
              </a:p>
            </c:rich>
          </c:tx>
          <c:overlay val="0"/>
          <c:spPr>
            <a:noFill/>
            <a:ln>
              <a:noFill/>
            </a:ln>
            <a:effectLst/>
          </c:spPr>
          <c:txPr>
            <a:bodyPr rot="-540000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baseline="0">
                  <a:solidFill>
                    <a:srgbClr val="262626">
                      <a:lumMod val="65000"/>
                      <a:lumOff val="35000"/>
                    </a:srgb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5413440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0.2123</cdr:x>
      <cdr:y>0.1887</cdr:y>
    </cdr:from>
    <cdr:to>
      <cdr:x>0.22817</cdr:x>
      <cdr:y>0.21228</cdr:y>
    </cdr:to>
    <cdr:sp macro="" textlink="">
      <cdr:nvSpPr>
        <cdr:cNvPr id="2" name="TextBox 1">
          <a:extLst xmlns:a="http://schemas.openxmlformats.org/drawingml/2006/main">
            <a:ext uri="{FF2B5EF4-FFF2-40B4-BE49-F238E27FC236}">
              <a16:creationId xmlns:a16="http://schemas.microsoft.com/office/drawing/2014/main" id="{FDAF5485-15A5-4820-A6AE-B42D5819D1F0}"/>
            </a:ext>
          </a:extLst>
        </cdr:cNvPr>
        <cdr:cNvSpPr txBox="1"/>
      </cdr:nvSpPr>
      <cdr:spPr>
        <a:xfrm xmlns:a="http://schemas.openxmlformats.org/drawingml/2006/main">
          <a:off x="1019175" y="609600"/>
          <a:ext cx="76200" cy="762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t>25</a:t>
          </a:r>
        </a:p>
      </cdr:txBody>
    </cdr:sp>
  </cdr:relSizeAnchor>
  <cdr:relSizeAnchor xmlns:cdr="http://schemas.openxmlformats.org/drawingml/2006/chartDrawing">
    <cdr:from>
      <cdr:x>0.15153</cdr:x>
      <cdr:y>0.15062</cdr:y>
    </cdr:from>
    <cdr:to>
      <cdr:x>0.48982</cdr:x>
      <cdr:y>0.38649</cdr:y>
    </cdr:to>
    <cdr:sp macro="" textlink="">
      <cdr:nvSpPr>
        <cdr:cNvPr id="3" name="TextBox 2">
          <a:extLst xmlns:a="http://schemas.openxmlformats.org/drawingml/2006/main">
            <a:ext uri="{FF2B5EF4-FFF2-40B4-BE49-F238E27FC236}">
              <a16:creationId xmlns:a16="http://schemas.microsoft.com/office/drawing/2014/main" id="{0A38A9DB-CFCC-4495-BCED-F111CAE21A27}"/>
            </a:ext>
          </a:extLst>
        </cdr:cNvPr>
        <cdr:cNvSpPr txBox="1"/>
      </cdr:nvSpPr>
      <cdr:spPr>
        <a:xfrm xmlns:a="http://schemas.openxmlformats.org/drawingml/2006/main">
          <a:off x="727415" y="486577"/>
          <a:ext cx="1624031" cy="76199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dirty="0"/>
            <a:t>25%</a:t>
          </a:r>
        </a:p>
        <a:p xmlns:a="http://schemas.openxmlformats.org/drawingml/2006/main">
          <a:r>
            <a:rPr lang="en-US" sz="1800" dirty="0"/>
            <a:t>Decentralized </a:t>
          </a:r>
        </a:p>
      </cdr:txBody>
    </cdr:sp>
  </cdr:relSizeAnchor>
</c:userShapes>
</file>

<file path=ppt/drawings/drawing2.xml><?xml version="1.0" encoding="utf-8"?>
<c:userShapes xmlns:c="http://schemas.openxmlformats.org/drawingml/2006/chart">
  <cdr:relSizeAnchor xmlns:cdr="http://schemas.openxmlformats.org/drawingml/2006/chartDrawing">
    <cdr:from>
      <cdr:x>0.1746</cdr:x>
      <cdr:y>0</cdr:y>
    </cdr:from>
    <cdr:to>
      <cdr:x>0.29825</cdr:x>
      <cdr:y>0.09902</cdr:y>
    </cdr:to>
    <cdr:sp macro="" textlink="">
      <cdr:nvSpPr>
        <cdr:cNvPr id="2" name="TextBox 1">
          <a:extLst xmlns:a="http://schemas.openxmlformats.org/drawingml/2006/main">
            <a:ext uri="{FF2B5EF4-FFF2-40B4-BE49-F238E27FC236}">
              <a16:creationId xmlns:a16="http://schemas.microsoft.com/office/drawing/2014/main" id="{FDAF5485-15A5-4820-A6AE-B42D5819D1F0}"/>
            </a:ext>
          </a:extLst>
        </cdr:cNvPr>
        <cdr:cNvSpPr txBox="1"/>
      </cdr:nvSpPr>
      <cdr:spPr>
        <a:xfrm xmlns:a="http://schemas.openxmlformats.org/drawingml/2006/main">
          <a:off x="758371" y="0"/>
          <a:ext cx="537029"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drawings/drawing3.xml><?xml version="1.0" encoding="utf-8"?>
<c:userShapes xmlns:c="http://schemas.openxmlformats.org/drawingml/2006/chart">
  <cdr:relSizeAnchor xmlns:cdr="http://schemas.openxmlformats.org/drawingml/2006/chartDrawing">
    <cdr:from>
      <cdr:x>0.2123</cdr:x>
      <cdr:y>0.1887</cdr:y>
    </cdr:from>
    <cdr:to>
      <cdr:x>0.22817</cdr:x>
      <cdr:y>0.21228</cdr:y>
    </cdr:to>
    <cdr:sp macro="" textlink="">
      <cdr:nvSpPr>
        <cdr:cNvPr id="2" name="TextBox 1">
          <a:extLst xmlns:a="http://schemas.openxmlformats.org/drawingml/2006/main">
            <a:ext uri="{FF2B5EF4-FFF2-40B4-BE49-F238E27FC236}">
              <a16:creationId xmlns:a16="http://schemas.microsoft.com/office/drawing/2014/main" id="{FDAF5485-15A5-4820-A6AE-B42D5819D1F0}"/>
            </a:ext>
          </a:extLst>
        </cdr:cNvPr>
        <cdr:cNvSpPr txBox="1"/>
      </cdr:nvSpPr>
      <cdr:spPr>
        <a:xfrm xmlns:a="http://schemas.openxmlformats.org/drawingml/2006/main">
          <a:off x="1019175" y="609600"/>
          <a:ext cx="76200" cy="762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t>25</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87" tIns="46644" rIns="93287" bIns="46644" rtlCol="0"/>
          <a:lstStyle>
            <a:lvl1pPr algn="l">
              <a:defRPr sz="1200"/>
            </a:lvl1pPr>
          </a:lstStyle>
          <a:p>
            <a:endParaRPr lang="en-US" dirty="0"/>
          </a:p>
        </p:txBody>
      </p:sp>
      <p:sp>
        <p:nvSpPr>
          <p:cNvPr id="3" name="Date Placeholder 2"/>
          <p:cNvSpPr>
            <a:spLocks noGrp="1"/>
          </p:cNvSpPr>
          <p:nvPr>
            <p:ph type="dt" idx="1"/>
          </p:nvPr>
        </p:nvSpPr>
        <p:spPr>
          <a:xfrm>
            <a:off x="3976333" y="0"/>
            <a:ext cx="3041968" cy="465296"/>
          </a:xfrm>
          <a:prstGeom prst="rect">
            <a:avLst/>
          </a:prstGeom>
        </p:spPr>
        <p:txBody>
          <a:bodyPr vert="horz" lIns="93287" tIns="46644" rIns="93287" bIns="46644" rtlCol="0"/>
          <a:lstStyle>
            <a:lvl1pPr algn="r">
              <a:defRPr sz="1200"/>
            </a:lvl1pPr>
          </a:lstStyle>
          <a:p>
            <a:fld id="{00F830A1-3891-4B82-A120-081866556DA0}" type="datetimeFigureOut">
              <a:rPr lang="en-US" smtClean="0"/>
              <a:pPr/>
              <a:t>3/6/2018</a:t>
            </a:fld>
            <a:endParaRPr lang="en-US" dirty="0"/>
          </a:p>
        </p:txBody>
      </p:sp>
      <p:sp>
        <p:nvSpPr>
          <p:cNvPr id="4" name="Slide Image Placeholder 3"/>
          <p:cNvSpPr>
            <a:spLocks noGrp="1" noRot="1" noChangeAspect="1"/>
          </p:cNvSpPr>
          <p:nvPr>
            <p:ph type="sldImg" idx="2"/>
          </p:nvPr>
        </p:nvSpPr>
        <p:spPr>
          <a:xfrm>
            <a:off x="1184275" y="698500"/>
            <a:ext cx="4651375" cy="3489325"/>
          </a:xfrm>
          <a:prstGeom prst="rect">
            <a:avLst/>
          </a:prstGeom>
          <a:noFill/>
          <a:ln w="12700">
            <a:solidFill>
              <a:prstClr val="black"/>
            </a:solidFill>
          </a:ln>
        </p:spPr>
        <p:txBody>
          <a:bodyPr vert="horz" lIns="93287" tIns="46644" rIns="93287" bIns="46644" rtlCol="0" anchor="ctr"/>
          <a:lstStyle/>
          <a:p>
            <a:endParaRPr lang="en-US" dirty="0"/>
          </a:p>
        </p:txBody>
      </p:sp>
      <p:sp>
        <p:nvSpPr>
          <p:cNvPr id="5" name="Notes Placeholder 4"/>
          <p:cNvSpPr>
            <a:spLocks noGrp="1"/>
          </p:cNvSpPr>
          <p:nvPr>
            <p:ph type="body" sz="quarter" idx="3"/>
          </p:nvPr>
        </p:nvSpPr>
        <p:spPr>
          <a:xfrm>
            <a:off x="701993" y="4420315"/>
            <a:ext cx="5615940" cy="4187666"/>
          </a:xfrm>
          <a:prstGeom prst="rect">
            <a:avLst/>
          </a:prstGeom>
        </p:spPr>
        <p:txBody>
          <a:bodyPr vert="horz" lIns="93287" tIns="46644" rIns="93287" bIns="4664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9014"/>
            <a:ext cx="3041968" cy="465296"/>
          </a:xfrm>
          <a:prstGeom prst="rect">
            <a:avLst/>
          </a:prstGeom>
        </p:spPr>
        <p:txBody>
          <a:bodyPr vert="horz" lIns="93287" tIns="46644" rIns="93287" bIns="4664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6333" y="8839014"/>
            <a:ext cx="3041968" cy="465296"/>
          </a:xfrm>
          <a:prstGeom prst="rect">
            <a:avLst/>
          </a:prstGeom>
        </p:spPr>
        <p:txBody>
          <a:bodyPr vert="horz" lIns="93287" tIns="46644" rIns="93287" bIns="46644" rtlCol="0" anchor="b"/>
          <a:lstStyle>
            <a:lvl1pPr algn="r">
              <a:defRPr sz="1200"/>
            </a:lvl1pPr>
          </a:lstStyle>
          <a:p>
            <a:fld id="{58CC9574-A819-4FE4-99A7-1E27AD09ADC2}" type="slidenum">
              <a:rPr lang="en-US" smtClean="0"/>
              <a:pPr/>
              <a:t>‹#›</a:t>
            </a:fld>
            <a:endParaRPr lang="en-US" dirty="0"/>
          </a:p>
        </p:txBody>
      </p:sp>
    </p:spTree>
    <p:extLst>
      <p:ext uri="{BB962C8B-B14F-4D97-AF65-F5344CB8AC3E}">
        <p14:creationId xmlns:p14="http://schemas.microsoft.com/office/powerpoint/2010/main" val="1556819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Previous study (Kautz, 2015):</a:t>
            </a:r>
          </a:p>
          <a:p>
            <a:pPr marL="171450" indent="-171450">
              <a:buFontTx/>
              <a:buChar char="-"/>
            </a:pPr>
            <a:r>
              <a:rPr lang="en-US"/>
              <a:t>Study </a:t>
            </a:r>
            <a:r>
              <a:rPr lang="en-US" dirty="0"/>
              <a:t>examined environmental and economic benefits: manufacture and construction</a:t>
            </a:r>
          </a:p>
        </p:txBody>
      </p:sp>
      <p:sp>
        <p:nvSpPr>
          <p:cNvPr id="4" name="Slide Number Placeholder 3"/>
          <p:cNvSpPr>
            <a:spLocks noGrp="1"/>
          </p:cNvSpPr>
          <p:nvPr>
            <p:ph type="sldNum" sz="quarter" idx="10"/>
          </p:nvPr>
        </p:nvSpPr>
        <p:spPr/>
        <p:txBody>
          <a:bodyPr/>
          <a:lstStyle/>
          <a:p>
            <a:fld id="{58CC9574-A819-4FE4-99A7-1E27AD09ADC2}"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11</a:t>
            </a:fld>
            <a:endParaRPr lang="en-US" dirty="0"/>
          </a:p>
        </p:txBody>
      </p:sp>
    </p:spTree>
    <p:extLst>
      <p:ext uri="{BB962C8B-B14F-4D97-AF65-F5344CB8AC3E}">
        <p14:creationId xmlns:p14="http://schemas.microsoft.com/office/powerpoint/2010/main" val="42516438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Tx/>
              <a:buNone/>
            </a:pPr>
            <a:r>
              <a:rPr lang="en-US" dirty="0"/>
              <a:t>OWT creates private-sector business opportunities</a:t>
            </a:r>
          </a:p>
          <a:p>
            <a:pPr marL="0" lvl="0" indent="0">
              <a:buFontTx/>
              <a:buNone/>
            </a:pPr>
            <a:r>
              <a:rPr lang="en-US" dirty="0"/>
              <a:t>OWT are one of the few sources that recharges the nation’s dwindling groundwater supplies</a:t>
            </a:r>
          </a:p>
          <a:p>
            <a:pPr marL="0" lvl="0" indent="0">
              <a:buFontTx/>
              <a:buNone/>
            </a:pPr>
            <a:endParaRPr lang="en-US" dirty="0"/>
          </a:p>
          <a:p>
            <a:pPr marL="0" lvl="0" indent="0">
              <a:buFontTx/>
              <a:buNone/>
            </a:pPr>
            <a:r>
              <a:rPr lang="en-US" dirty="0"/>
              <a:t>From Carl:</a:t>
            </a:r>
          </a:p>
          <a:p>
            <a:pPr marL="171450" lvl="0" indent="-171450">
              <a:buFontTx/>
              <a:buChar char="-"/>
            </a:pPr>
            <a:r>
              <a:rPr lang="en-US" dirty="0"/>
              <a:t>NOWRA lobbying objectives: secure a larger share of existing federal funding for wastewater treatment (decentralized only receives 0.4% of federal wastewater treatment spending)</a:t>
            </a:r>
          </a:p>
          <a:p>
            <a:pPr marL="171450" lvl="0" indent="-171450">
              <a:buFontTx/>
              <a:buChar char="-"/>
            </a:pPr>
            <a:r>
              <a:rPr lang="en-US" dirty="0"/>
              <a:t>Language was placed in the FY 2017 House Appropriations bill, requiring EPA to provide more financial and human resources to support decentralized wastewater treatment – NOWRA is working to support a new bill in the legislative season that encourages the consideration of onsite/decentralized whenever federal $ will be spent on wastewater systems for small communities</a:t>
            </a:r>
          </a:p>
          <a:p>
            <a:pPr marL="171450" lvl="0" indent="-171450">
              <a:buFontTx/>
              <a:buChar char="-"/>
            </a:pPr>
            <a:r>
              <a:rPr lang="en-US" dirty="0"/>
              <a:t>The Decentralized Wastewater Recycling Congressional Caucus was formed in the US House of Representatives.</a:t>
            </a:r>
          </a:p>
          <a:p>
            <a:pPr marL="628650" lvl="1" indent="-171450">
              <a:buFontTx/>
              <a:buChar char="-"/>
            </a:pPr>
            <a:r>
              <a:rPr lang="en-US" dirty="0"/>
              <a:t>It provides our industry with access to members who not only support onsite/decentralized wastewater, but who we can approach to help advance our goals of growing the market for onsite systems, increasing the share of federal funding our industry receives, and establishing policies at the federal agency level which don’t discriminate against our industry – Eric Casey</a:t>
            </a:r>
          </a:p>
        </p:txBody>
      </p:sp>
      <p:sp>
        <p:nvSpPr>
          <p:cNvPr id="4" name="Slide Number Placeholder 3"/>
          <p:cNvSpPr>
            <a:spLocks noGrp="1"/>
          </p:cNvSpPr>
          <p:nvPr>
            <p:ph type="sldNum" sz="quarter" idx="10"/>
          </p:nvPr>
        </p:nvSpPr>
        <p:spPr/>
        <p:txBody>
          <a:bodyPr/>
          <a:lstStyle/>
          <a:p>
            <a:fld id="{58CC9574-A819-4FE4-99A7-1E27AD09ADC2}" type="slidenum">
              <a:rPr lang="en-US" smtClean="0"/>
              <a:pPr/>
              <a:t>12</a:t>
            </a:fld>
            <a:endParaRPr lang="en-US" dirty="0"/>
          </a:p>
        </p:txBody>
      </p:sp>
    </p:spTree>
    <p:extLst>
      <p:ext uri="{BB962C8B-B14F-4D97-AF65-F5344CB8AC3E}">
        <p14:creationId xmlns:p14="http://schemas.microsoft.com/office/powerpoint/2010/main" val="41858657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total primary energy consumed and carbon released over a lifetime”</a:t>
            </a:r>
          </a:p>
          <a:p>
            <a:pPr marL="171450" indent="-171450">
              <a:buFontTx/>
              <a:buChar char="-"/>
            </a:pPr>
            <a:r>
              <a:rPr lang="en-US" dirty="0"/>
              <a:t>Centralized WWTP capacity selection: based on rural and suburban areas.  Large WWTPs serving densely populated urban areas are generally not treating wastewater originating from low-population-density areas.</a:t>
            </a:r>
          </a:p>
          <a:p>
            <a:pPr marL="171450" indent="-171450">
              <a:buFontTx/>
              <a:buChar char="-"/>
            </a:pPr>
            <a:endParaRPr lang="en-US" dirty="0"/>
          </a:p>
          <a:p>
            <a:pPr marL="0" indent="0">
              <a:buFontTx/>
              <a:buNone/>
            </a:pPr>
            <a:r>
              <a:rPr lang="en-US" dirty="0"/>
              <a:t>Gasoline EC: 9 kg CO2/gal</a:t>
            </a:r>
          </a:p>
          <a:p>
            <a:pPr marL="0" indent="0">
              <a:buFontTx/>
              <a:buNone/>
            </a:pPr>
            <a:r>
              <a:rPr lang="en-US" dirty="0"/>
              <a:t>Gasoline EE: 18 MJ/gal</a:t>
            </a:r>
          </a:p>
        </p:txBody>
      </p:sp>
      <p:sp>
        <p:nvSpPr>
          <p:cNvPr id="4" name="Slide Number Placeholder 3"/>
          <p:cNvSpPr>
            <a:spLocks noGrp="1"/>
          </p:cNvSpPr>
          <p:nvPr>
            <p:ph type="sldNum" sz="quarter" idx="10"/>
          </p:nvPr>
        </p:nvSpPr>
        <p:spPr/>
        <p:txBody>
          <a:bodyPr/>
          <a:lstStyle/>
          <a:p>
            <a:fld id="{58CC9574-A819-4FE4-99A7-1E27AD09ADC2}" type="slidenum">
              <a:rPr lang="en-US" smtClean="0"/>
              <a:pPr/>
              <a:t>14</a:t>
            </a:fld>
            <a:endParaRPr lang="en-US" dirty="0"/>
          </a:p>
        </p:txBody>
      </p:sp>
    </p:spTree>
    <p:extLst>
      <p:ext uri="{BB962C8B-B14F-4D97-AF65-F5344CB8AC3E}">
        <p14:creationId xmlns:p14="http://schemas.microsoft.com/office/powerpoint/2010/main" val="33594871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Info from Freedom of Information Laws</a:t>
            </a:r>
          </a:p>
          <a:p>
            <a:pPr marL="171450" indent="-171450">
              <a:buFontTx/>
              <a:buChar char="-"/>
            </a:pPr>
            <a:r>
              <a:rPr lang="en-US" dirty="0"/>
              <a:t>Information collected: wastewater flow, electrical usage and cost, fuel usage and cost, O&amp;M costs, influent and effluent water quality parameters, and the types and quantities of chemicals used for treatment.</a:t>
            </a:r>
          </a:p>
        </p:txBody>
      </p:sp>
      <p:sp>
        <p:nvSpPr>
          <p:cNvPr id="4" name="Slide Number Placeholder 3"/>
          <p:cNvSpPr>
            <a:spLocks noGrp="1"/>
          </p:cNvSpPr>
          <p:nvPr>
            <p:ph type="sldNum" sz="quarter" idx="10"/>
          </p:nvPr>
        </p:nvSpPr>
        <p:spPr/>
        <p:txBody>
          <a:bodyPr/>
          <a:lstStyle/>
          <a:p>
            <a:fld id="{58CC9574-A819-4FE4-99A7-1E27AD09ADC2}" type="slidenum">
              <a:rPr lang="en-US" smtClean="0"/>
              <a:pPr/>
              <a:t>16</a:t>
            </a:fld>
            <a:endParaRPr lang="en-US" dirty="0"/>
          </a:p>
        </p:txBody>
      </p:sp>
    </p:spTree>
    <p:extLst>
      <p:ext uri="{BB962C8B-B14F-4D97-AF65-F5344CB8AC3E}">
        <p14:creationId xmlns:p14="http://schemas.microsoft.com/office/powerpoint/2010/main" val="16867893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Sewage: BOD/TSS: 250 mg/l</a:t>
            </a:r>
          </a:p>
          <a:p>
            <a:r>
              <a:rPr lang="en-US" dirty="0"/>
              <a:t>STE: 120 mg/l and 60 mg/l (BOD/TSS)</a:t>
            </a:r>
          </a:p>
          <a:p>
            <a:r>
              <a:rPr lang="en-US" dirty="0"/>
              <a:t>After soil column: 12 mg/l and 6 mg/l (BOD/TSS)</a:t>
            </a:r>
          </a:p>
          <a:p>
            <a:r>
              <a:rPr lang="en-US" dirty="0"/>
              <a:t>Pump outs every four years: Barnstable County Wastewater Cost Task Force</a:t>
            </a:r>
          </a:p>
        </p:txBody>
      </p:sp>
      <p:sp>
        <p:nvSpPr>
          <p:cNvPr id="4" name="Slide Number Placeholder 3"/>
          <p:cNvSpPr>
            <a:spLocks noGrp="1"/>
          </p:cNvSpPr>
          <p:nvPr>
            <p:ph type="sldNum" sz="quarter" idx="10"/>
          </p:nvPr>
        </p:nvSpPr>
        <p:spPr/>
        <p:txBody>
          <a:bodyPr/>
          <a:lstStyle/>
          <a:p>
            <a:fld id="{58CC9574-A819-4FE4-99A7-1E27AD09ADC2}" type="slidenum">
              <a:rPr lang="en-US" smtClean="0"/>
              <a:pPr/>
              <a:t>17</a:t>
            </a:fld>
            <a:endParaRPr lang="en-US" dirty="0"/>
          </a:p>
        </p:txBody>
      </p:sp>
    </p:spTree>
    <p:extLst>
      <p:ext uri="{BB962C8B-B14F-4D97-AF65-F5344CB8AC3E}">
        <p14:creationId xmlns:p14="http://schemas.microsoft.com/office/powerpoint/2010/main" val="16344082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Pump data and run times were monitored for at least one year.  Specific pump size and run times were used to calculate site-specific kilowatt hours.</a:t>
            </a:r>
          </a:p>
          <a:p>
            <a:r>
              <a:rPr lang="en-US" dirty="0"/>
              <a:t>- U.S. average electricity cost: EIA 2017 Residential Average</a:t>
            </a:r>
          </a:p>
        </p:txBody>
      </p:sp>
      <p:sp>
        <p:nvSpPr>
          <p:cNvPr id="4" name="Slide Number Placeholder 3"/>
          <p:cNvSpPr>
            <a:spLocks noGrp="1"/>
          </p:cNvSpPr>
          <p:nvPr>
            <p:ph type="sldNum" sz="quarter" idx="10"/>
          </p:nvPr>
        </p:nvSpPr>
        <p:spPr/>
        <p:txBody>
          <a:bodyPr/>
          <a:lstStyle/>
          <a:p>
            <a:fld id="{58CC9574-A819-4FE4-99A7-1E27AD09ADC2}" type="slidenum">
              <a:rPr lang="en-US" smtClean="0"/>
              <a:pPr/>
              <a:t>18</a:t>
            </a:fld>
            <a:endParaRPr lang="en-US" dirty="0"/>
          </a:p>
        </p:txBody>
      </p:sp>
    </p:spTree>
    <p:extLst>
      <p:ext uri="{BB962C8B-B14F-4D97-AF65-F5344CB8AC3E}">
        <p14:creationId xmlns:p14="http://schemas.microsoft.com/office/powerpoint/2010/main" val="14620640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20</a:t>
            </a:fld>
            <a:endParaRPr lang="en-US" dirty="0"/>
          </a:p>
        </p:txBody>
      </p:sp>
    </p:spTree>
    <p:extLst>
      <p:ext uri="{BB962C8B-B14F-4D97-AF65-F5344CB8AC3E}">
        <p14:creationId xmlns:p14="http://schemas.microsoft.com/office/powerpoint/2010/main" val="4530041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pPr/>
              <a:t>28</a:t>
            </a:fld>
            <a:endParaRPr lang="en-US" dirty="0"/>
          </a:p>
        </p:txBody>
      </p:sp>
    </p:spTree>
    <p:extLst>
      <p:ext uri="{BB962C8B-B14F-4D97-AF65-F5344CB8AC3E}">
        <p14:creationId xmlns:p14="http://schemas.microsoft.com/office/powerpoint/2010/main" val="2563649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Median annual household income in Taunton, MA: $54,785. (2016, U.S. Census Bureau)</a:t>
            </a:r>
          </a:p>
          <a:p>
            <a:r>
              <a:rPr lang="en-US" dirty="0"/>
              <a:t>$218 million is equal to 4,000 home annual incomes.</a:t>
            </a:r>
          </a:p>
        </p:txBody>
      </p:sp>
      <p:sp>
        <p:nvSpPr>
          <p:cNvPr id="4" name="Slide Number Placeholder 3"/>
          <p:cNvSpPr>
            <a:spLocks noGrp="1"/>
          </p:cNvSpPr>
          <p:nvPr>
            <p:ph type="sldNum" sz="quarter" idx="10"/>
          </p:nvPr>
        </p:nvSpPr>
        <p:spPr/>
        <p:txBody>
          <a:bodyPr/>
          <a:lstStyle/>
          <a:p>
            <a:fld id="{58CC9574-A819-4FE4-99A7-1E27AD09ADC2}" type="slidenum">
              <a:rPr lang="en-US" smtClean="0"/>
              <a:pPr/>
              <a:t>29</a:t>
            </a:fld>
            <a:endParaRPr lang="en-US" dirty="0"/>
          </a:p>
        </p:txBody>
      </p:sp>
    </p:spTree>
    <p:extLst>
      <p:ext uri="{BB962C8B-B14F-4D97-AF65-F5344CB8AC3E}">
        <p14:creationId xmlns:p14="http://schemas.microsoft.com/office/powerpoint/2010/main" val="11557055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30</a:t>
            </a:fld>
            <a:endParaRPr lang="en-US" dirty="0"/>
          </a:p>
        </p:txBody>
      </p:sp>
    </p:spTree>
    <p:extLst>
      <p:ext uri="{BB962C8B-B14F-4D97-AF65-F5344CB8AC3E}">
        <p14:creationId xmlns:p14="http://schemas.microsoft.com/office/powerpoint/2010/main" val="1989622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2</a:t>
            </a:fld>
            <a:endParaRPr lang="en-US" dirty="0"/>
          </a:p>
        </p:txBody>
      </p:sp>
    </p:spTree>
    <p:extLst>
      <p:ext uri="{BB962C8B-B14F-4D97-AF65-F5344CB8AC3E}">
        <p14:creationId xmlns:p14="http://schemas.microsoft.com/office/powerpoint/2010/main" val="24845087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Equals the number of new building permits in Bristol County, MA from 2012-2016</a:t>
            </a:r>
          </a:p>
        </p:txBody>
      </p:sp>
      <p:sp>
        <p:nvSpPr>
          <p:cNvPr id="4" name="Slide Number Placeholder 3"/>
          <p:cNvSpPr>
            <a:spLocks noGrp="1"/>
          </p:cNvSpPr>
          <p:nvPr>
            <p:ph type="sldNum" sz="quarter" idx="10"/>
          </p:nvPr>
        </p:nvSpPr>
        <p:spPr/>
        <p:txBody>
          <a:bodyPr/>
          <a:lstStyle/>
          <a:p>
            <a:fld id="{58CC9574-A819-4FE4-99A7-1E27AD09ADC2}" type="slidenum">
              <a:rPr lang="en-US" smtClean="0"/>
              <a:pPr/>
              <a:t>31</a:t>
            </a:fld>
            <a:endParaRPr lang="en-US" dirty="0"/>
          </a:p>
        </p:txBody>
      </p:sp>
    </p:spTree>
    <p:extLst>
      <p:ext uri="{BB962C8B-B14F-4D97-AF65-F5344CB8AC3E}">
        <p14:creationId xmlns:p14="http://schemas.microsoft.com/office/powerpoint/2010/main" val="41310136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Promotes private-sector jobs created by small businesses</a:t>
            </a:r>
          </a:p>
          <a:p>
            <a:pPr marL="171450" indent="-171450">
              <a:buFontTx/>
              <a:buChar char="-"/>
            </a:pPr>
            <a:r>
              <a:rPr lang="en-US" dirty="0"/>
              <a:t>Shifts installation and O&amp;M costs associated with wastewater to the homeowner, rather than the municipality</a:t>
            </a:r>
          </a:p>
          <a:p>
            <a:pPr marL="171450" indent="-171450">
              <a:buFontTx/>
              <a:buChar char="-"/>
            </a:pPr>
            <a:r>
              <a:rPr lang="en-US" dirty="0"/>
              <a:t>Recharges nation’s dwindling groundwater supplies</a:t>
            </a:r>
          </a:p>
        </p:txBody>
      </p:sp>
      <p:sp>
        <p:nvSpPr>
          <p:cNvPr id="4" name="Slide Number Placeholder 3"/>
          <p:cNvSpPr>
            <a:spLocks noGrp="1"/>
          </p:cNvSpPr>
          <p:nvPr>
            <p:ph type="sldNum" sz="quarter" idx="10"/>
          </p:nvPr>
        </p:nvSpPr>
        <p:spPr/>
        <p:txBody>
          <a:bodyPr/>
          <a:lstStyle/>
          <a:p>
            <a:fld id="{58CC9574-A819-4FE4-99A7-1E27AD09ADC2}" type="slidenum">
              <a:rPr lang="en-US" smtClean="0"/>
              <a:pPr/>
              <a:t>33</a:t>
            </a:fld>
            <a:endParaRPr lang="en-US" dirty="0"/>
          </a:p>
        </p:txBody>
      </p:sp>
    </p:spTree>
    <p:extLst>
      <p:ext uri="{BB962C8B-B14F-4D97-AF65-F5344CB8AC3E}">
        <p14:creationId xmlns:p14="http://schemas.microsoft.com/office/powerpoint/2010/main" val="6229690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34</a:t>
            </a:fld>
            <a:endParaRPr lang="en-US" dirty="0"/>
          </a:p>
        </p:txBody>
      </p:sp>
    </p:spTree>
    <p:extLst>
      <p:ext uri="{BB962C8B-B14F-4D97-AF65-F5344CB8AC3E}">
        <p14:creationId xmlns:p14="http://schemas.microsoft.com/office/powerpoint/2010/main" val="8988718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3</a:t>
            </a:fld>
            <a:endParaRPr lang="en-US" dirty="0"/>
          </a:p>
        </p:txBody>
      </p:sp>
    </p:spTree>
    <p:extLst>
      <p:ext uri="{BB962C8B-B14F-4D97-AF65-F5344CB8AC3E}">
        <p14:creationId xmlns:p14="http://schemas.microsoft.com/office/powerpoint/2010/main" val="3727893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World’s population increased at a rate of 80 million people per year</a:t>
            </a:r>
          </a:p>
          <a:p>
            <a:pPr marL="171450" indent="-171450">
              <a:buFontTx/>
              <a:buChar char="-"/>
            </a:pPr>
            <a:r>
              <a:rPr lang="en-US" dirty="0"/>
              <a:t>US adding over 6,000 people per day (2010 – 2016)</a:t>
            </a:r>
          </a:p>
          <a:p>
            <a:pPr marL="171450" indent="-171450">
              <a:buFontTx/>
              <a:buChar char="-"/>
            </a:pPr>
            <a:r>
              <a:rPr lang="en-US" dirty="0"/>
              <a:t>Wastewater infrastructure supporting a population must react to population changes on local level.</a:t>
            </a:r>
          </a:p>
          <a:p>
            <a:pPr marL="628650" lvl="1" indent="-171450">
              <a:buFontTx/>
              <a:buChar char="-"/>
            </a:pPr>
            <a:r>
              <a:rPr lang="en-US" dirty="0"/>
              <a:t>Construction of new homes served by onsite or expansion of footprint/capacity of WWTPs</a:t>
            </a:r>
          </a:p>
        </p:txBody>
      </p:sp>
      <p:sp>
        <p:nvSpPr>
          <p:cNvPr id="4" name="Slide Number Placeholder 3"/>
          <p:cNvSpPr>
            <a:spLocks noGrp="1"/>
          </p:cNvSpPr>
          <p:nvPr>
            <p:ph type="sldNum" sz="quarter" idx="10"/>
          </p:nvPr>
        </p:nvSpPr>
        <p:spPr/>
        <p:txBody>
          <a:bodyPr/>
          <a:lstStyle/>
          <a:p>
            <a:fld id="{58CC9574-A819-4FE4-99A7-1E27AD09ADC2}" type="slidenum">
              <a:rPr lang="en-US" smtClean="0"/>
              <a:pPr/>
              <a:t>4</a:t>
            </a:fld>
            <a:endParaRPr lang="en-US" dirty="0"/>
          </a:p>
        </p:txBody>
      </p:sp>
    </p:spTree>
    <p:extLst>
      <p:ext uri="{BB962C8B-B14F-4D97-AF65-F5344CB8AC3E}">
        <p14:creationId xmlns:p14="http://schemas.microsoft.com/office/powerpoint/2010/main" val="4567463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Describe top figure </a:t>
            </a:r>
          </a:p>
          <a:p>
            <a:pPr marL="171450" indent="-171450">
              <a:buFontTx/>
              <a:buChar char="-"/>
            </a:pPr>
            <a:r>
              <a:rPr lang="en-US" dirty="0"/>
              <a:t>Describe percentage distribution and migration trends from two charts below</a:t>
            </a:r>
          </a:p>
        </p:txBody>
      </p:sp>
      <p:sp>
        <p:nvSpPr>
          <p:cNvPr id="4" name="Slide Number Placeholder 3"/>
          <p:cNvSpPr>
            <a:spLocks noGrp="1"/>
          </p:cNvSpPr>
          <p:nvPr>
            <p:ph type="sldNum" sz="quarter" idx="10"/>
          </p:nvPr>
        </p:nvSpPr>
        <p:spPr/>
        <p:txBody>
          <a:bodyPr/>
          <a:lstStyle/>
          <a:p>
            <a:fld id="{58CC9574-A819-4FE4-99A7-1E27AD09ADC2}" type="slidenum">
              <a:rPr lang="en-US" smtClean="0"/>
              <a:pPr/>
              <a:t>5</a:t>
            </a:fld>
            <a:endParaRPr lang="en-US" dirty="0"/>
          </a:p>
        </p:txBody>
      </p:sp>
    </p:spTree>
    <p:extLst>
      <p:ext uri="{BB962C8B-B14F-4D97-AF65-F5344CB8AC3E}">
        <p14:creationId xmlns:p14="http://schemas.microsoft.com/office/powerpoint/2010/main" val="18191037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Dry-weather flows: WWTPs generally treat all wastewater generated daily</a:t>
            </a:r>
          </a:p>
          <a:p>
            <a:pPr marL="171450" indent="-171450">
              <a:buFontTx/>
              <a:buChar char="-"/>
            </a:pPr>
            <a:r>
              <a:rPr lang="en-US" dirty="0"/>
              <a:t>Wet-weather flows: WWTs often overwhelmed, require relief points along network</a:t>
            </a:r>
          </a:p>
          <a:p>
            <a:pPr marL="628650" lvl="1" indent="-171450">
              <a:buFontTx/>
              <a:buChar char="-"/>
            </a:pPr>
            <a:r>
              <a:rPr lang="en-US" dirty="0"/>
              <a:t>Raw sewage directly discharged into surface waters (SSOs or CSOs).</a:t>
            </a:r>
          </a:p>
          <a:p>
            <a:pPr marL="628650" lvl="1" indent="-171450">
              <a:buFontTx/>
              <a:buChar char="-"/>
            </a:pPr>
            <a:r>
              <a:rPr lang="en-US" dirty="0"/>
              <a:t>US EPA: 1.26 trillion gallons each year</a:t>
            </a:r>
          </a:p>
        </p:txBody>
      </p:sp>
      <p:sp>
        <p:nvSpPr>
          <p:cNvPr id="4" name="Slide Number Placeholder 3"/>
          <p:cNvSpPr>
            <a:spLocks noGrp="1"/>
          </p:cNvSpPr>
          <p:nvPr>
            <p:ph type="sldNum" sz="quarter" idx="10"/>
          </p:nvPr>
        </p:nvSpPr>
        <p:spPr/>
        <p:txBody>
          <a:bodyPr/>
          <a:lstStyle/>
          <a:p>
            <a:fld id="{58CC9574-A819-4FE4-99A7-1E27AD09ADC2}" type="slidenum">
              <a:rPr lang="en-US" smtClean="0"/>
              <a:pPr/>
              <a:t>7</a:t>
            </a:fld>
            <a:endParaRPr lang="en-US" dirty="0"/>
          </a:p>
        </p:txBody>
      </p:sp>
    </p:spTree>
    <p:extLst>
      <p:ext uri="{BB962C8B-B14F-4D97-AF65-F5344CB8AC3E}">
        <p14:creationId xmlns:p14="http://schemas.microsoft.com/office/powerpoint/2010/main" val="5464134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Describe picture below</a:t>
            </a:r>
          </a:p>
          <a:p>
            <a:pPr marL="171450" indent="-171450">
              <a:buFontTx/>
              <a:buChar char="-"/>
            </a:pPr>
            <a:r>
              <a:rPr lang="en-US" dirty="0"/>
              <a:t>Why low O&amp;M requirements? 90% of FTE treatment occurs in soil for properly installed systems</a:t>
            </a:r>
          </a:p>
          <a:p>
            <a:pPr marL="171450" indent="-171450">
              <a:buFontTx/>
              <a:buChar char="-"/>
            </a:pPr>
            <a:r>
              <a:rPr lang="en-US" dirty="0"/>
              <a:t>Wastewater dispersed using gravity-flow or pressurized methods (small electric pump)</a:t>
            </a:r>
          </a:p>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8</a:t>
            </a:fld>
            <a:endParaRPr lang="en-US" dirty="0"/>
          </a:p>
        </p:txBody>
      </p:sp>
    </p:spTree>
    <p:extLst>
      <p:ext uri="{BB962C8B-B14F-4D97-AF65-F5344CB8AC3E}">
        <p14:creationId xmlns:p14="http://schemas.microsoft.com/office/powerpoint/2010/main" val="31484272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9</a:t>
            </a:fld>
            <a:endParaRPr lang="en-US" dirty="0"/>
          </a:p>
        </p:txBody>
      </p:sp>
    </p:spTree>
    <p:extLst>
      <p:ext uri="{BB962C8B-B14F-4D97-AF65-F5344CB8AC3E}">
        <p14:creationId xmlns:p14="http://schemas.microsoft.com/office/powerpoint/2010/main" val="24104307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FontTx/>
              <a:buNone/>
            </a:pPr>
            <a:r>
              <a:rPr lang="en-US" dirty="0"/>
              <a:t>CWA (1972):</a:t>
            </a:r>
          </a:p>
          <a:p>
            <a:pPr marL="171450" lvl="0" indent="-171450" eaLnBrk="1" hangingPunct="1">
              <a:buFontTx/>
              <a:buChar char="-"/>
            </a:pPr>
            <a:r>
              <a:rPr lang="en-US" dirty="0"/>
              <a:t>Establishes basic structure for regulating discharge of pollutants and water quality standards for surface waters </a:t>
            </a:r>
          </a:p>
          <a:p>
            <a:pPr marL="171450" lvl="0" indent="-171450" eaLnBrk="1" hangingPunct="1">
              <a:buFontTx/>
              <a:buChar char="-"/>
            </a:pPr>
            <a:r>
              <a:rPr lang="en-US" dirty="0"/>
              <a:t>EPA implemented pollution control programs</a:t>
            </a:r>
          </a:p>
          <a:p>
            <a:pPr marL="171450" lvl="0" indent="-171450" eaLnBrk="1" hangingPunct="1">
              <a:buFontTx/>
              <a:buChar char="-"/>
            </a:pPr>
            <a:r>
              <a:rPr lang="en-US" dirty="0"/>
              <a:t>Made it unlawful to discharge any pollutant from a point source into navigable waters, unless a permit was obtained</a:t>
            </a:r>
          </a:p>
          <a:p>
            <a:pPr marL="0" lvl="0" indent="0" eaLnBrk="1" hangingPunct="1">
              <a:buFontTx/>
              <a:buNone/>
            </a:pPr>
            <a:r>
              <a:rPr lang="en-US" dirty="0"/>
              <a:t>Clean Water State Revolving Fund (1987): federal-state partnership that provides communities a permanent, independent source of low cost financing for water quality infrastructure projects.</a:t>
            </a:r>
          </a:p>
        </p:txBody>
      </p:sp>
      <p:sp>
        <p:nvSpPr>
          <p:cNvPr id="61444" name="Slide Number Placeholder 3"/>
          <p:cNvSpPr txBox="1">
            <a:spLocks noGrp="1"/>
          </p:cNvSpPr>
          <p:nvPr/>
        </p:nvSpPr>
        <p:spPr bwMode="auto">
          <a:xfrm>
            <a:off x="3976129" y="8839707"/>
            <a:ext cx="3042273" cy="464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79" tIns="46639" rIns="93279" bIns="46639" anchor="b"/>
          <a:lstStyle>
            <a:lvl1pPr defTabSz="966788" eaLnBrk="0" hangingPunct="0">
              <a:defRPr sz="3200">
                <a:solidFill>
                  <a:schemeClr val="tx1"/>
                </a:solidFill>
                <a:latin typeface="Times New Roman" pitchFamily="18" charset="0"/>
                <a:cs typeface="Arial" charset="0"/>
              </a:defRPr>
            </a:lvl1pPr>
            <a:lvl2pPr marL="742950" indent="-285750" defTabSz="966788" eaLnBrk="0" hangingPunct="0">
              <a:defRPr sz="3200">
                <a:solidFill>
                  <a:schemeClr val="tx1"/>
                </a:solidFill>
                <a:latin typeface="Times New Roman" pitchFamily="18" charset="0"/>
                <a:cs typeface="Arial" charset="0"/>
              </a:defRPr>
            </a:lvl2pPr>
            <a:lvl3pPr marL="1143000" indent="-228600" defTabSz="966788" eaLnBrk="0" hangingPunct="0">
              <a:defRPr sz="3200">
                <a:solidFill>
                  <a:schemeClr val="tx1"/>
                </a:solidFill>
                <a:latin typeface="Times New Roman" pitchFamily="18" charset="0"/>
                <a:cs typeface="Arial" charset="0"/>
              </a:defRPr>
            </a:lvl3pPr>
            <a:lvl4pPr marL="1600200" indent="-228600" defTabSz="966788" eaLnBrk="0" hangingPunct="0">
              <a:defRPr sz="3200">
                <a:solidFill>
                  <a:schemeClr val="tx1"/>
                </a:solidFill>
                <a:latin typeface="Times New Roman" pitchFamily="18" charset="0"/>
                <a:cs typeface="Arial" charset="0"/>
              </a:defRPr>
            </a:lvl4pPr>
            <a:lvl5pPr marL="2057400" indent="-228600" defTabSz="966788" eaLnBrk="0" hangingPunct="0">
              <a:defRPr sz="3200">
                <a:solidFill>
                  <a:schemeClr val="tx1"/>
                </a:solidFill>
                <a:latin typeface="Times New Roman" pitchFamily="18" charset="0"/>
                <a:cs typeface="Arial" charset="0"/>
              </a:defRPr>
            </a:lvl5pPr>
            <a:lvl6pPr marL="2514600" indent="-228600" defTabSz="966788" eaLnBrk="0" fontAlgn="base" hangingPunct="0">
              <a:spcBef>
                <a:spcPct val="0"/>
              </a:spcBef>
              <a:spcAft>
                <a:spcPct val="0"/>
              </a:spcAft>
              <a:defRPr sz="3200">
                <a:solidFill>
                  <a:schemeClr val="tx1"/>
                </a:solidFill>
                <a:latin typeface="Times New Roman" pitchFamily="18" charset="0"/>
                <a:cs typeface="Arial" charset="0"/>
              </a:defRPr>
            </a:lvl6pPr>
            <a:lvl7pPr marL="2971800" indent="-228600" defTabSz="966788" eaLnBrk="0" fontAlgn="base" hangingPunct="0">
              <a:spcBef>
                <a:spcPct val="0"/>
              </a:spcBef>
              <a:spcAft>
                <a:spcPct val="0"/>
              </a:spcAft>
              <a:defRPr sz="3200">
                <a:solidFill>
                  <a:schemeClr val="tx1"/>
                </a:solidFill>
                <a:latin typeface="Times New Roman" pitchFamily="18" charset="0"/>
                <a:cs typeface="Arial" charset="0"/>
              </a:defRPr>
            </a:lvl7pPr>
            <a:lvl8pPr marL="3429000" indent="-228600" defTabSz="966788" eaLnBrk="0" fontAlgn="base" hangingPunct="0">
              <a:spcBef>
                <a:spcPct val="0"/>
              </a:spcBef>
              <a:spcAft>
                <a:spcPct val="0"/>
              </a:spcAft>
              <a:defRPr sz="3200">
                <a:solidFill>
                  <a:schemeClr val="tx1"/>
                </a:solidFill>
                <a:latin typeface="Times New Roman" pitchFamily="18" charset="0"/>
                <a:cs typeface="Arial" charset="0"/>
              </a:defRPr>
            </a:lvl8pPr>
            <a:lvl9pPr marL="3886200" indent="-228600" defTabSz="966788" eaLnBrk="0" fontAlgn="base" hangingPunct="0">
              <a:spcBef>
                <a:spcPct val="0"/>
              </a:spcBef>
              <a:spcAft>
                <a:spcPct val="0"/>
              </a:spcAft>
              <a:defRPr sz="3200">
                <a:solidFill>
                  <a:schemeClr val="tx1"/>
                </a:solidFill>
                <a:latin typeface="Times New Roman" pitchFamily="18" charset="0"/>
                <a:cs typeface="Arial" charset="0"/>
              </a:defRPr>
            </a:lvl9pPr>
          </a:lstStyle>
          <a:p>
            <a:pPr algn="r" eaLnBrk="1" hangingPunct="1"/>
            <a:fld id="{174E065F-2607-4472-9675-AFF2E6B3CDF3}" type="slidenum">
              <a:rPr lang="en-US" sz="1200">
                <a:solidFill>
                  <a:prstClr val="black"/>
                </a:solidFill>
                <a:latin typeface="Arial" charset="0"/>
              </a:rPr>
              <a:pPr algn="r" eaLnBrk="1" hangingPunct="1"/>
              <a:t>10</a:t>
            </a:fld>
            <a:endParaRPr lang="en-US" sz="1200">
              <a:solidFill>
                <a:prstClr val="black"/>
              </a:solidFill>
              <a:latin typeface="Arial" charset="0"/>
            </a:endParaRPr>
          </a:p>
        </p:txBody>
      </p:sp>
    </p:spTree>
    <p:extLst>
      <p:ext uri="{BB962C8B-B14F-4D97-AF65-F5344CB8AC3E}">
        <p14:creationId xmlns:p14="http://schemas.microsoft.com/office/powerpoint/2010/main" val="30635589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stretch>
            <a:fillRect/>
          </a:stretch>
        </p:blipFill>
        <p:spPr>
          <a:xfrm>
            <a:off x="20548" y="20547"/>
            <a:ext cx="3498527" cy="2825393"/>
          </a:xfrm>
          <a:prstGeom prst="rect">
            <a:avLst/>
          </a:prstGeom>
        </p:spPr>
      </p:pic>
      <p:pic>
        <p:nvPicPr>
          <p:cNvPr id="8" name="Picture 7"/>
          <p:cNvPicPr>
            <a:picLocks noChangeAspect="1"/>
          </p:cNvPicPr>
          <p:nvPr userDrawn="1"/>
        </p:nvPicPr>
        <p:blipFill>
          <a:blip r:embed="rId3" cstate="print"/>
          <a:stretch>
            <a:fillRect/>
          </a:stretch>
        </p:blipFill>
        <p:spPr>
          <a:xfrm>
            <a:off x="3503486" y="20548"/>
            <a:ext cx="5624418" cy="2825496"/>
          </a:xfrm>
          <a:prstGeom prst="rect">
            <a:avLst/>
          </a:prstGeom>
        </p:spPr>
      </p:pic>
      <p:pic>
        <p:nvPicPr>
          <p:cNvPr id="9" name="Picture 8"/>
          <p:cNvPicPr>
            <a:picLocks noChangeAspect="1"/>
          </p:cNvPicPr>
          <p:nvPr userDrawn="1"/>
        </p:nvPicPr>
        <p:blipFill>
          <a:blip r:embed="rId4" cstate="print"/>
          <a:stretch>
            <a:fillRect/>
          </a:stretch>
        </p:blipFill>
        <p:spPr>
          <a:xfrm>
            <a:off x="20923" y="2818500"/>
            <a:ext cx="7668994" cy="2296266"/>
          </a:xfrm>
          <a:prstGeom prst="rect">
            <a:avLst/>
          </a:prstGeom>
        </p:spPr>
      </p:pic>
      <p:pic>
        <p:nvPicPr>
          <p:cNvPr id="10" name="Picture 9"/>
          <p:cNvPicPr>
            <a:picLocks noChangeAspect="1"/>
          </p:cNvPicPr>
          <p:nvPr userDrawn="1"/>
        </p:nvPicPr>
        <p:blipFill>
          <a:blip r:embed="rId5" cstate="print"/>
          <a:stretch>
            <a:fillRect/>
          </a:stretch>
        </p:blipFill>
        <p:spPr>
          <a:xfrm>
            <a:off x="7662119" y="2819400"/>
            <a:ext cx="1461333" cy="2293850"/>
          </a:xfrm>
          <a:prstGeom prst="rect">
            <a:avLst/>
          </a:prstGeom>
        </p:spPr>
      </p:pic>
      <p:pic>
        <p:nvPicPr>
          <p:cNvPr id="11" name="Picture 10"/>
          <p:cNvPicPr>
            <a:picLocks/>
          </p:cNvPicPr>
          <p:nvPr userDrawn="1"/>
        </p:nvPicPr>
        <p:blipFill>
          <a:blip r:embed="rId6" cstate="print"/>
          <a:stretch>
            <a:fillRect/>
          </a:stretch>
        </p:blipFill>
        <p:spPr>
          <a:xfrm>
            <a:off x="20548" y="5089818"/>
            <a:ext cx="9098280" cy="1737360"/>
          </a:xfrm>
          <a:prstGeom prst="rect">
            <a:avLst/>
          </a:prstGeom>
        </p:spPr>
      </p:pic>
      <p:sp>
        <p:nvSpPr>
          <p:cNvPr id="14" name="Rectangle 13"/>
          <p:cNvSpPr/>
          <p:nvPr userDrawn="1"/>
        </p:nvSpPr>
        <p:spPr>
          <a:xfrm>
            <a:off x="8755230" y="2469776"/>
            <a:ext cx="304800" cy="152400"/>
          </a:xfrm>
          <a:prstGeom prst="rect">
            <a:avLst/>
          </a:prstGeom>
          <a:solidFill>
            <a:srgbClr val="F27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47F28"/>
              </a:solidFill>
            </a:endParaRPr>
          </a:p>
        </p:txBody>
      </p:sp>
      <p:sp>
        <p:nvSpPr>
          <p:cNvPr id="4" name="Date Placeholder 3"/>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3/6/2018</a:t>
            </a:fld>
            <a:endParaRPr lang="en-US" dirty="0"/>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
        <p:nvSpPr>
          <p:cNvPr id="15" name="Text Placeholder 15"/>
          <p:cNvSpPr>
            <a:spLocks noGrp="1"/>
          </p:cNvSpPr>
          <p:nvPr>
            <p:ph type="body" sz="quarter" idx="14" hasCustomPrompt="1"/>
          </p:nvPr>
        </p:nvSpPr>
        <p:spPr>
          <a:xfrm>
            <a:off x="3581400" y="1295400"/>
            <a:ext cx="5105400" cy="1416269"/>
          </a:xfrm>
        </p:spPr>
        <p:txBody>
          <a:bodyPr anchor="b">
            <a:normAutofit/>
          </a:bodyPr>
          <a:lstStyle>
            <a:lvl1pPr algn="r">
              <a:buNone/>
              <a:defRPr lang="en-US" sz="2200" kern="1200" dirty="0" smtClean="0">
                <a:solidFill>
                  <a:schemeClr val="tx1">
                    <a:lumMod val="75000"/>
                    <a:lumOff val="25000"/>
                  </a:schemeClr>
                </a:solidFill>
                <a:latin typeface="Calibri" pitchFamily="34" charset="0"/>
                <a:ea typeface="+mn-ea"/>
                <a:cs typeface="+mn-cs"/>
              </a:defRPr>
            </a:lvl1pPr>
          </a:lstStyle>
          <a:p>
            <a:pPr lvl="0"/>
            <a:r>
              <a:rPr lang="en-US" dirty="0"/>
              <a:t>Click to edit Master subtitle style</a:t>
            </a:r>
          </a:p>
        </p:txBody>
      </p:sp>
      <p:sp>
        <p:nvSpPr>
          <p:cNvPr id="2" name="Title 1"/>
          <p:cNvSpPr>
            <a:spLocks noGrp="1"/>
          </p:cNvSpPr>
          <p:nvPr>
            <p:ph type="title"/>
          </p:nvPr>
        </p:nvSpPr>
        <p:spPr>
          <a:xfrm>
            <a:off x="106344" y="4114800"/>
            <a:ext cx="7315200" cy="914400"/>
          </a:xfrm>
        </p:spPr>
        <p:txBody>
          <a:bodyPr anchor="b" anchorCtr="0">
            <a:normAutofit/>
          </a:bodyPr>
          <a:lstStyle>
            <a:lvl1pPr marL="0" indent="0">
              <a:defRPr lang="en-US" sz="3600" b="1" kern="1200" baseline="0">
                <a:solidFill>
                  <a:schemeClr val="bg1"/>
                </a:solidFill>
                <a:latin typeface="Arial" pitchFamily="34" charset="0"/>
                <a:ea typeface="+mn-ea"/>
                <a:cs typeface="Arial" pitchFamily="34" charset="0"/>
              </a:defRPr>
            </a:lvl1pPr>
          </a:lstStyle>
          <a:p>
            <a:pPr marL="342900" lvl="0" indent="-342900" algn="l" defTabSz="914400" rtl="0" eaLnBrk="1" latinLnBrk="0" hangingPunct="1">
              <a:spcBef>
                <a:spcPct val="20000"/>
              </a:spcBef>
              <a:buFont typeface="Arial" pitchFamily="34" charset="0"/>
              <a:buNone/>
            </a:pPr>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Media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3/6/2018</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
        <p:nvSpPr>
          <p:cNvPr id="6" name="Rectangle 5"/>
          <p:cNvSpPr/>
          <p:nvPr userDrawn="1"/>
        </p:nvSpPr>
        <p:spPr>
          <a:xfrm>
            <a:off x="595263" y="4800600"/>
            <a:ext cx="4873752"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Georgia" pitchFamily="18" charset="0"/>
            </a:endParaRPr>
          </a:p>
        </p:txBody>
      </p:sp>
      <p:sp>
        <p:nvSpPr>
          <p:cNvPr id="7" name="Title 1"/>
          <p:cNvSpPr>
            <a:spLocks noGrp="1"/>
          </p:cNvSpPr>
          <p:nvPr>
            <p:ph type="title"/>
          </p:nvPr>
        </p:nvSpPr>
        <p:spPr>
          <a:xfrm>
            <a:off x="606552" y="4800600"/>
            <a:ext cx="4809244" cy="566738"/>
          </a:xfrm>
        </p:spPr>
        <p:txBody>
          <a:bodyPr anchor="b">
            <a:normAutofit/>
          </a:bodyPr>
          <a:lstStyle>
            <a:lvl1pPr algn="ctr">
              <a:defRPr sz="1800" b="0" i="1">
                <a:solidFill>
                  <a:schemeClr val="bg1">
                    <a:lumMod val="85000"/>
                  </a:schemeClr>
                </a:solidFill>
                <a:latin typeface="Georgia" pitchFamily="18" charset="0"/>
              </a:defRPr>
            </a:lvl1pPr>
          </a:lstStyle>
          <a:p>
            <a:r>
              <a:rPr lang="en-US"/>
              <a:t>Click to edit Master title style</a:t>
            </a:r>
            <a:endParaRPr lang="en-US" dirty="0"/>
          </a:p>
        </p:txBody>
      </p:sp>
      <p:sp>
        <p:nvSpPr>
          <p:cNvPr id="9" name="Media Placeholder 8"/>
          <p:cNvSpPr>
            <a:spLocks noGrp="1"/>
          </p:cNvSpPr>
          <p:nvPr>
            <p:ph type="media" sz="quarter" idx="13"/>
          </p:nvPr>
        </p:nvSpPr>
        <p:spPr>
          <a:xfrm>
            <a:off x="587022" y="838200"/>
            <a:ext cx="4873752" cy="3812822"/>
          </a:xfrm>
        </p:spPr>
        <p:txBody>
          <a:bodyPr/>
          <a:lstStyle>
            <a:lvl1pPr>
              <a:buNone/>
              <a:defRPr/>
            </a:lvl1pPr>
          </a:lstStyle>
          <a:p>
            <a:r>
              <a:rPr lang="en-US"/>
              <a:t>Click icon to add media</a:t>
            </a:r>
            <a:endParaRPr lang="en-US" dirty="0"/>
          </a:p>
        </p:txBody>
      </p:sp>
      <p:sp>
        <p:nvSpPr>
          <p:cNvPr id="11" name="Text Placeholder 10"/>
          <p:cNvSpPr>
            <a:spLocks noGrp="1"/>
          </p:cNvSpPr>
          <p:nvPr>
            <p:ph type="body" sz="quarter" idx="14"/>
          </p:nvPr>
        </p:nvSpPr>
        <p:spPr>
          <a:xfrm>
            <a:off x="5776863" y="838200"/>
            <a:ext cx="2819400" cy="4636911"/>
          </a:xfrm>
        </p:spPr>
        <p:txBody>
          <a:bodyPr>
            <a:normAutofit/>
          </a:bodyPr>
          <a:lstStyle>
            <a:lvl1pPr marL="0" indent="0" algn="l">
              <a:buNone/>
              <a:defRPr sz="2400">
                <a:solidFill>
                  <a:schemeClr val="bg1"/>
                </a:solidFill>
              </a:defRPr>
            </a:lvl1pPr>
          </a:lstStyle>
          <a:p>
            <a:pPr lvl="0"/>
            <a:r>
              <a:rPr lang="en-US"/>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8" name="Rectangle 7"/>
          <p:cNvSpPr/>
          <p:nvPr userDrawn="1"/>
        </p:nvSpPr>
        <p:spPr>
          <a:xfrm>
            <a:off x="1792800" y="4800600"/>
            <a:ext cx="5500800"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Georgia" pitchFamily="18" charset="0"/>
            </a:endParaRPr>
          </a:p>
        </p:txBody>
      </p:sp>
      <p:sp>
        <p:nvSpPr>
          <p:cNvPr id="2" name="Title 1"/>
          <p:cNvSpPr>
            <a:spLocks noGrp="1"/>
          </p:cNvSpPr>
          <p:nvPr>
            <p:ph type="title"/>
          </p:nvPr>
        </p:nvSpPr>
        <p:spPr>
          <a:xfrm>
            <a:off x="1792288" y="4800600"/>
            <a:ext cx="5486400" cy="566738"/>
          </a:xfrm>
        </p:spPr>
        <p:txBody>
          <a:bodyPr anchor="b">
            <a:normAutofit/>
          </a:bodyPr>
          <a:lstStyle>
            <a:lvl1pPr algn="ctr">
              <a:defRPr sz="1800" b="0" i="1">
                <a:solidFill>
                  <a:schemeClr val="bg1">
                    <a:lumMod val="85000"/>
                  </a:schemeClr>
                </a:solidFill>
                <a:latin typeface="Georgia" pitchFamily="18" charset="0"/>
              </a:defRPr>
            </a:lvl1pPr>
          </a:lstStyle>
          <a:p>
            <a:r>
              <a:rPr lang="en-US"/>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792288" y="5562600"/>
            <a:ext cx="5486400" cy="609600"/>
          </a:xfrm>
        </p:spPr>
        <p:txBody>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3/6/2018</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1_Picture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8" name="Rectangle 7"/>
          <p:cNvSpPr/>
          <p:nvPr userDrawn="1"/>
        </p:nvSpPr>
        <p:spPr>
          <a:xfrm>
            <a:off x="1821600" y="609600"/>
            <a:ext cx="5500800"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b="1" dirty="0">
              <a:latin typeface="Georgia" pitchFamily="18" charset="0"/>
            </a:endParaRPr>
          </a:p>
        </p:txBody>
      </p:sp>
      <p:sp>
        <p:nvSpPr>
          <p:cNvPr id="2" name="Title 1"/>
          <p:cNvSpPr>
            <a:spLocks noGrp="1"/>
          </p:cNvSpPr>
          <p:nvPr>
            <p:ph type="title"/>
          </p:nvPr>
        </p:nvSpPr>
        <p:spPr>
          <a:xfrm>
            <a:off x="1828800" y="669131"/>
            <a:ext cx="5486400" cy="566738"/>
          </a:xfrm>
        </p:spPr>
        <p:txBody>
          <a:bodyPr anchor="b">
            <a:normAutofit/>
          </a:bodyPr>
          <a:lstStyle>
            <a:lvl1pPr algn="ctr">
              <a:defRPr sz="2800" b="0" i="1">
                <a:solidFill>
                  <a:schemeClr val="bg1">
                    <a:lumMod val="85000"/>
                  </a:schemeClr>
                </a:solidFill>
                <a:latin typeface="Georgia" pitchFamily="18" charset="0"/>
              </a:defRPr>
            </a:lvl1pPr>
          </a:lstStyle>
          <a:p>
            <a:r>
              <a:rPr lang="en-US"/>
              <a:t>Click to edit Master title style</a:t>
            </a:r>
            <a:endParaRPr lang="en-US" dirty="0"/>
          </a:p>
        </p:txBody>
      </p:sp>
      <p:sp>
        <p:nvSpPr>
          <p:cNvPr id="3" name="Picture Placeholder 2"/>
          <p:cNvSpPr>
            <a:spLocks noGrp="1"/>
          </p:cNvSpPr>
          <p:nvPr>
            <p:ph type="pic" idx="1"/>
          </p:nvPr>
        </p:nvSpPr>
        <p:spPr>
          <a:xfrm>
            <a:off x="1828800" y="1371600"/>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828800" y="5562600"/>
            <a:ext cx="5486400" cy="1143000"/>
          </a:xfrm>
        </p:spPr>
        <p:txBody>
          <a:bodyPr>
            <a:normAutofit/>
          </a:bodyPr>
          <a:lstStyle>
            <a:lvl1pPr marL="0" indent="0" algn="ctr">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3/6/2018</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
        <p:nvSpPr>
          <p:cNvPr id="9" name="Rectangle 8"/>
          <p:cNvSpPr/>
          <p:nvPr userDrawn="1"/>
        </p:nvSpPr>
        <p:spPr>
          <a:xfrm>
            <a:off x="1821600" y="5562600"/>
            <a:ext cx="5500800" cy="11430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b="1" dirty="0">
              <a:latin typeface="Georgia" pitchFamily="18" charset="0"/>
            </a:endParaRPr>
          </a:p>
        </p:txBody>
      </p:sp>
    </p:spTree>
    <p:extLst>
      <p:ext uri="{BB962C8B-B14F-4D97-AF65-F5344CB8AC3E}">
        <p14:creationId xmlns:p14="http://schemas.microsoft.com/office/powerpoint/2010/main" val="8169447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and Vertical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258050E-B668-4FA7-85AD-C750C80A6E9B}" type="datetimeFigureOut">
              <a:rPr lang="en-US" smtClean="0"/>
              <a:pPr/>
              <a:t>3/6/2018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0D5ECE-8B49-45CD-BE81-EF81920D1969}" type="slidenum">
              <a:rPr lang="en-US" smtClean="0"/>
              <a:pPr/>
              <a:t>‹#›</a:t>
            </a:fld>
            <a:endParaRPr lang="en-US" dirty="0"/>
          </a:p>
        </p:txBody>
      </p:sp>
      <p:sp>
        <p:nvSpPr>
          <p:cNvPr id="14" name="Title 1"/>
          <p:cNvSpPr>
            <a:spLocks noGrp="1"/>
          </p:cNvSpPr>
          <p:nvPr>
            <p:ph type="title" hasCustomPrompt="1"/>
          </p:nvPr>
        </p:nvSpPr>
        <p:spPr>
          <a:xfrm>
            <a:off x="0" y="414867"/>
            <a:ext cx="5029200" cy="457200"/>
          </a:xfrm>
          <a:solidFill>
            <a:schemeClr val="tx1">
              <a:lumMod val="50000"/>
              <a:lumOff val="50000"/>
            </a:schemeClr>
          </a:solidFill>
        </p:spPr>
        <p:txBody>
          <a:bodyPr>
            <a:normAutofit/>
          </a:bodyPr>
          <a:lstStyle>
            <a:lvl1pPr algn="l">
              <a:defRPr lang="en-US" sz="2800" b="1" kern="1200" baseline="0" dirty="0">
                <a:solidFill>
                  <a:schemeClr val="bg1"/>
                </a:solidFill>
                <a:latin typeface="+mn-lt"/>
                <a:ea typeface="+mn-ea"/>
                <a:cs typeface="+mn-cs"/>
              </a:defRPr>
            </a:lvl1pPr>
          </a:lstStyle>
          <a:p>
            <a:r>
              <a:rPr lang="en-US" dirty="0"/>
              <a:t>    Click to edit Master title style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7150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5105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solidFill>
                  <a:schemeClr val="tx1">
                    <a:lumMod val="85000"/>
                    <a:lumOff val="15000"/>
                  </a:schemeClr>
                </a:solidFill>
              </a:defRPr>
            </a:lvl1pPr>
          </a:lstStyle>
          <a:p>
            <a:fld id="{A258050E-B668-4FA7-85AD-C750C80A6E9B}" type="datetimeFigureOut">
              <a:rPr lang="en-US" smtClean="0"/>
              <a:pPr/>
              <a:t>3/6/2018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Blank">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2599" r="5874" b="5262"/>
          <a:stretch/>
        </p:blipFill>
        <p:spPr>
          <a:xfrm>
            <a:off x="3530" y="5867400"/>
            <a:ext cx="9144000" cy="1053694"/>
          </a:xfrm>
          <a:prstGeom prst="rect">
            <a:avLst/>
          </a:prstGeom>
        </p:spPr>
      </p:pic>
      <p:sp>
        <p:nvSpPr>
          <p:cNvPr id="2" name="Date Placeholder 1"/>
          <p:cNvSpPr>
            <a:spLocks noGrp="1"/>
          </p:cNvSpPr>
          <p:nvPr>
            <p:ph type="dt" sz="half" idx="10"/>
          </p:nvPr>
        </p:nvSpPr>
        <p:spPr/>
        <p:txBody>
          <a:bodyPr/>
          <a:lstStyle/>
          <a:p>
            <a:fld id="{2FF934E2-BBB6-4D34-BB01-078E9AA25260}" type="datetimeFigureOut">
              <a:rPr lang="en-US" smtClean="0"/>
              <a:pPr/>
              <a:t>3/6/2018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3820FCD-5F4C-4989-BE05-0A8208BCBC21}"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258050E-B668-4FA7-85AD-C750C80A6E9B}" type="datetimeFigureOut">
              <a:rPr lang="en-US" smtClean="0"/>
              <a:pPr/>
              <a:t>3/6/2018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40D5ECE-8B49-45CD-BE81-EF81920D1969}" type="slidenum">
              <a:rPr lang="en-US" smtClean="0"/>
              <a:pPr/>
              <a:t>‹#›</a:t>
            </a:fld>
            <a:endParaRPr lang="en-US" dirty="0"/>
          </a:p>
        </p:txBody>
      </p:sp>
    </p:spTree>
    <p:extLst>
      <p:ext uri="{BB962C8B-B14F-4D97-AF65-F5344CB8AC3E}">
        <p14:creationId xmlns:p14="http://schemas.microsoft.com/office/powerpoint/2010/main" val="1789657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971800" y="1992354"/>
            <a:ext cx="5867400" cy="1970046"/>
          </a:xfrm>
        </p:spPr>
        <p:txBody>
          <a:bodyPr anchor="ctr">
            <a:normAutofit/>
          </a:bodyPr>
          <a:lstStyle>
            <a:lvl1pPr algn="l">
              <a:defRPr sz="3000" b="1" cap="all"/>
            </a:lvl1pPr>
          </a:lstStyle>
          <a:p>
            <a:r>
              <a:rPr lang="en-US"/>
              <a:t>Click to edit Master title style</a:t>
            </a:r>
            <a:endParaRPr lang="en-US" dirty="0"/>
          </a:p>
        </p:txBody>
      </p:sp>
      <p:sp>
        <p:nvSpPr>
          <p:cNvPr id="3" name="Text Placeholder 2"/>
          <p:cNvSpPr>
            <a:spLocks noGrp="1"/>
          </p:cNvSpPr>
          <p:nvPr>
            <p:ph type="body" idx="1"/>
          </p:nvPr>
        </p:nvSpPr>
        <p:spPr>
          <a:xfrm>
            <a:off x="381000" y="5105400"/>
            <a:ext cx="8229601" cy="375787"/>
          </a:xfrm>
        </p:spPr>
        <p:txBody>
          <a:bodyPr anchor="b">
            <a:normAutofit/>
          </a:bodyPr>
          <a:lstStyle>
            <a:lvl1pPr marL="0" indent="0" algn="r">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lvl1pPr>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
        <p:nvSpPr>
          <p:cNvPr id="7" name="Oval 6"/>
          <p:cNvSpPr/>
          <p:nvPr userDrawn="1"/>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8" name="Rectangle 7"/>
          <p:cNvSpPr/>
          <p:nvPr userDrawn="1"/>
        </p:nvSpPr>
        <p:spPr>
          <a:xfrm>
            <a:off x="8686800" y="526537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6600"/>
                </a:solidFill>
              </a:rPr>
              <a:t>           </a:t>
            </a:r>
          </a:p>
        </p:txBody>
      </p:sp>
      <p:sp>
        <p:nvSpPr>
          <p:cNvPr id="9" name="Oval 8"/>
          <p:cNvSpPr/>
          <p:nvPr userDrawn="1"/>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3" cstate="print"/>
          <a:srcRect l="2599" r="5874" b="5262"/>
          <a:stretch/>
        </p:blipFill>
        <p:spPr>
          <a:xfrm>
            <a:off x="3530" y="5867400"/>
            <a:ext cx="9144000" cy="1053694"/>
          </a:xfrm>
          <a:prstGeom prst="rect">
            <a:avLst/>
          </a:prstGeom>
        </p:spPr>
      </p:pic>
      <p:sp>
        <p:nvSpPr>
          <p:cNvPr id="2" name="Title 1"/>
          <p:cNvSpPr>
            <a:spLocks noGrp="1"/>
          </p:cNvSpPr>
          <p:nvPr>
            <p:ph type="title"/>
          </p:nvPr>
        </p:nvSpPr>
        <p:spPr>
          <a:xfrm>
            <a:off x="436180" y="76200"/>
            <a:ext cx="8403020" cy="685800"/>
          </a:xfrm>
        </p:spPr>
        <p:txBody>
          <a:bodyPr anchor="ctr" anchorCtr="0">
            <a:normAutofit/>
          </a:bodyPr>
          <a:lstStyle>
            <a:lvl1pPr algn="l">
              <a:defRPr sz="3000" b="0">
                <a:solidFill>
                  <a:schemeClr val="tx1">
                    <a:lumMod val="85000"/>
                    <a:lumOff val="15000"/>
                  </a:schemeClr>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solidFill>
                  <a:schemeClr val="tx1">
                    <a:lumMod val="85000"/>
                    <a:lumOff val="15000"/>
                  </a:schemeClr>
                </a:solidFill>
              </a:defRPr>
            </a:lvl1pPr>
          </a:lstStyle>
          <a:p>
            <a:fld id="{A258050E-B668-4FA7-85AD-C750C80A6E9B}" type="datetimeFigureOut">
              <a:rPr lang="en-US" smtClean="0"/>
              <a:pPr/>
              <a:t>3/6/2018</a:t>
            </a:fld>
            <a:endParaRPr lang="en-US" dirty="0"/>
          </a:p>
        </p:txBody>
      </p:sp>
      <p:sp>
        <p:nvSpPr>
          <p:cNvPr id="5" name="Footer Placeholder 4"/>
          <p:cNvSpPr>
            <a:spLocks noGrp="1"/>
          </p:cNvSpPr>
          <p:nvPr>
            <p:ph type="ftr" sz="quarter" idx="11"/>
          </p:nvPr>
        </p:nvSpPr>
        <p:spPr/>
        <p:txBody>
          <a:bodyPr/>
          <a:lstStyle>
            <a:lvl1pPr>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Emphasi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solidFill>
                  <a:schemeClr val="tx1">
                    <a:lumMod val="85000"/>
                    <a:lumOff val="15000"/>
                  </a:schemeClr>
                </a:solidFill>
              </a:defRPr>
            </a:lvl1pPr>
          </a:lstStyle>
          <a:p>
            <a:fld id="{A258050E-B668-4FA7-85AD-C750C80A6E9B}" type="datetimeFigureOut">
              <a:rPr lang="en-US" smtClean="0"/>
              <a:pPr/>
              <a:t>3/6/2018</a:t>
            </a:fld>
            <a:endParaRPr lang="en-US" dirty="0"/>
          </a:p>
        </p:txBody>
      </p:sp>
      <p:sp>
        <p:nvSpPr>
          <p:cNvPr id="4" name="Footer Placeholder 3"/>
          <p:cNvSpPr>
            <a:spLocks noGrp="1"/>
          </p:cNvSpPr>
          <p:nvPr>
            <p:ph type="ftr" sz="quarter" idx="11"/>
          </p:nvPr>
        </p:nvSpPr>
        <p:spPr/>
        <p:txBody>
          <a:bodyPr/>
          <a:lstStyle>
            <a:lvl1pPr>
              <a:defRPr>
                <a:solidFill>
                  <a:schemeClr val="tx1">
                    <a:lumMod val="85000"/>
                    <a:lumOff val="15000"/>
                  </a:schemeClr>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
        <p:nvSpPr>
          <p:cNvPr id="6" name="Content Placeholder 2"/>
          <p:cNvSpPr>
            <a:spLocks noGrp="1"/>
          </p:cNvSpPr>
          <p:nvPr>
            <p:ph idx="1"/>
          </p:nvPr>
        </p:nvSpPr>
        <p:spPr>
          <a:xfrm>
            <a:off x="457200" y="1600200"/>
            <a:ext cx="8229600" cy="4525963"/>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userDrawn="1"/>
        </p:nvSpPr>
        <p:spPr>
          <a:xfrm>
            <a:off x="6019800" y="5562600"/>
            <a:ext cx="533400" cy="38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wo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0999" y="1"/>
            <a:ext cx="7068015" cy="838200"/>
          </a:xfrm>
        </p:spPr>
        <p:txBody>
          <a:bodyPr anchor="b">
            <a:normAutofit/>
          </a:bodyPr>
          <a:lstStyle>
            <a:lvl1pPr algn="l">
              <a:defRPr sz="2800">
                <a:solidFill>
                  <a:schemeClr val="bg1"/>
                </a:solidFill>
              </a:defRPr>
            </a:lvl1pPr>
          </a:lstStyle>
          <a:p>
            <a:r>
              <a:rPr lang="en-US" dirty="0"/>
              <a:t>Click to edit Master title style</a:t>
            </a:r>
          </a:p>
        </p:txBody>
      </p:sp>
      <p:sp>
        <p:nvSpPr>
          <p:cNvPr id="3" name="Content Placeholder 2"/>
          <p:cNvSpPr>
            <a:spLocks noGrp="1"/>
          </p:cNvSpPr>
          <p:nvPr>
            <p:ph sz="half" idx="1"/>
          </p:nvPr>
        </p:nvSpPr>
        <p:spPr>
          <a:xfrm>
            <a:off x="457200" y="2209800"/>
            <a:ext cx="4038600" cy="3971455"/>
          </a:xfrm>
        </p:spPr>
        <p:txBody>
          <a:bodyPr/>
          <a:lstStyle>
            <a:lvl1pPr>
              <a:defRPr sz="2800">
                <a:solidFill>
                  <a:schemeClr val="tx1">
                    <a:lumMod val="85000"/>
                    <a:lumOff val="15000"/>
                  </a:schemeClr>
                </a:solidFill>
              </a:defRPr>
            </a:lvl1pPr>
            <a:lvl2pPr>
              <a:defRPr sz="2400">
                <a:solidFill>
                  <a:schemeClr val="tx1">
                    <a:lumMod val="85000"/>
                    <a:lumOff val="15000"/>
                  </a:schemeClr>
                </a:solidFill>
              </a:defRPr>
            </a:lvl2pPr>
            <a:lvl3pPr>
              <a:defRPr sz="2000">
                <a:solidFill>
                  <a:schemeClr val="tx1">
                    <a:lumMod val="85000"/>
                    <a:lumOff val="15000"/>
                  </a:schemeClr>
                </a:solidFill>
              </a:defRPr>
            </a:lvl3pPr>
            <a:lvl4pPr>
              <a:defRPr sz="1800">
                <a:solidFill>
                  <a:schemeClr val="tx1">
                    <a:lumMod val="85000"/>
                    <a:lumOff val="15000"/>
                  </a:schemeClr>
                </a:solidFill>
              </a:defRPr>
            </a:lvl4pPr>
            <a:lvl5pPr>
              <a:defRPr sz="1800">
                <a:solidFill>
                  <a:schemeClr val="tx1">
                    <a:lumMod val="85000"/>
                    <a:lumOff val="15000"/>
                  </a:schemeClr>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2209800"/>
            <a:ext cx="4038600" cy="3971454"/>
          </a:xfrm>
        </p:spPr>
        <p:txBody>
          <a:bodyPr/>
          <a:lstStyle>
            <a:lvl1pPr>
              <a:defRPr sz="2800">
                <a:solidFill>
                  <a:schemeClr val="tx1">
                    <a:lumMod val="85000"/>
                    <a:lumOff val="15000"/>
                  </a:schemeClr>
                </a:solidFill>
              </a:defRPr>
            </a:lvl1pPr>
            <a:lvl2pPr>
              <a:defRPr sz="2400">
                <a:solidFill>
                  <a:schemeClr val="tx1">
                    <a:lumMod val="85000"/>
                    <a:lumOff val="15000"/>
                  </a:schemeClr>
                </a:solidFill>
              </a:defRPr>
            </a:lvl2pPr>
            <a:lvl3pPr>
              <a:defRPr sz="2000">
                <a:solidFill>
                  <a:schemeClr val="tx1">
                    <a:lumMod val="85000"/>
                    <a:lumOff val="15000"/>
                  </a:schemeClr>
                </a:solidFill>
              </a:defRPr>
            </a:lvl3pPr>
            <a:lvl4pPr>
              <a:defRPr sz="1800">
                <a:solidFill>
                  <a:schemeClr val="tx1">
                    <a:lumMod val="85000"/>
                    <a:lumOff val="15000"/>
                  </a:schemeClr>
                </a:solidFill>
              </a:defRPr>
            </a:lvl4pPr>
            <a:lvl5pPr>
              <a:defRPr sz="1800">
                <a:solidFill>
                  <a:schemeClr val="tx1">
                    <a:lumMod val="85000"/>
                    <a:lumOff val="15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58050E-B668-4FA7-85AD-C750C80A6E9B}" type="datetimeFigureOut">
              <a:rPr lang="en-US" smtClean="0"/>
              <a:pPr/>
              <a:t>3/6/2018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40D5ECE-8B49-45CD-BE81-EF81920D1969}" type="slidenum">
              <a:rPr lang="en-US" smtClean="0"/>
              <a:pPr/>
              <a:t>‹#›</a:t>
            </a:fld>
            <a:endParaRPr lang="en-US" dirty="0"/>
          </a:p>
        </p:txBody>
      </p:sp>
      <p:sp>
        <p:nvSpPr>
          <p:cNvPr id="14" name="Text Placeholder 13"/>
          <p:cNvSpPr>
            <a:spLocks noGrp="1"/>
          </p:cNvSpPr>
          <p:nvPr>
            <p:ph type="body" sz="quarter" idx="13" hasCustomPrompt="1"/>
          </p:nvPr>
        </p:nvSpPr>
        <p:spPr>
          <a:xfrm>
            <a:off x="457200" y="1371600"/>
            <a:ext cx="4038600" cy="762000"/>
          </a:xfrm>
        </p:spPr>
        <p:txBody>
          <a:bodyPr>
            <a:noAutofit/>
          </a:bodyPr>
          <a:lstStyle>
            <a:lvl1pPr marL="0" indent="0" algn="ctr">
              <a:buNone/>
              <a:defRPr sz="24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heading styles</a:t>
            </a:r>
          </a:p>
        </p:txBody>
      </p:sp>
      <p:sp>
        <p:nvSpPr>
          <p:cNvPr id="15" name="Text Placeholder 13"/>
          <p:cNvSpPr>
            <a:spLocks noGrp="1"/>
          </p:cNvSpPr>
          <p:nvPr>
            <p:ph type="body" sz="quarter" idx="14" hasCustomPrompt="1"/>
          </p:nvPr>
        </p:nvSpPr>
        <p:spPr>
          <a:xfrm>
            <a:off x="4648200" y="1371600"/>
            <a:ext cx="4038600" cy="762000"/>
          </a:xfrm>
        </p:spPr>
        <p:txBody>
          <a:bodyPr>
            <a:noAutofit/>
          </a:bodyPr>
          <a:lstStyle>
            <a:lvl1pPr marL="0" indent="0" algn="ctr">
              <a:buNone/>
              <a:defRPr sz="24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heading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3/6/2018</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pic>
        <p:nvPicPr>
          <p:cNvPr id="6" name="Picture 5"/>
          <p:cNvPicPr>
            <a:picLocks noChangeAspect="1"/>
          </p:cNvPicPr>
          <p:nvPr userDrawn="1"/>
        </p:nvPicPr>
        <p:blipFill>
          <a:blip r:embed="rId3" cstate="print"/>
          <a:stretch>
            <a:fillRect/>
          </a:stretch>
        </p:blipFill>
        <p:spPr>
          <a:xfrm>
            <a:off x="0" y="762000"/>
            <a:ext cx="2445488" cy="2286000"/>
          </a:xfrm>
          <a:prstGeom prst="rect">
            <a:avLst/>
          </a:prstGeom>
        </p:spPr>
      </p:pic>
      <p:sp>
        <p:nvSpPr>
          <p:cNvPr id="2" name="Title 1"/>
          <p:cNvSpPr>
            <a:spLocks noGrp="1"/>
          </p:cNvSpPr>
          <p:nvPr>
            <p:ph type="title"/>
          </p:nvPr>
        </p:nvSpPr>
        <p:spPr>
          <a:xfrm>
            <a:off x="1124400" y="2077200"/>
            <a:ext cx="7010400" cy="1143000"/>
          </a:xfrm>
        </p:spPr>
        <p:txBody>
          <a:bodyPr/>
          <a:lstStyle>
            <a:lvl1pPr algn="l">
              <a:defRPr/>
            </a:lvl1pPr>
          </a:lstStyle>
          <a:p>
            <a:r>
              <a:rPr lang="en-US"/>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Only: Emphasi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58050E-B668-4FA7-85AD-C750C80A6E9B}" type="datetimeFigureOut">
              <a:rPr lang="en-US" smtClean="0"/>
              <a:pPr/>
              <a:t>3/6/2018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40D5ECE-8B49-45CD-BE81-EF81920D1969}" type="slidenum">
              <a:rPr lang="en-US" smtClean="0"/>
              <a:pPr/>
              <a:t>‹#›</a:t>
            </a:fld>
            <a:endParaRPr lang="en-US" dirty="0"/>
          </a:p>
        </p:txBody>
      </p:sp>
      <p:sp>
        <p:nvSpPr>
          <p:cNvPr id="6" name="Title 1"/>
          <p:cNvSpPr>
            <a:spLocks noGrp="1"/>
          </p:cNvSpPr>
          <p:nvPr>
            <p:ph type="title" hasCustomPrompt="1"/>
          </p:nvPr>
        </p:nvSpPr>
        <p:spPr>
          <a:xfrm>
            <a:off x="290400" y="3081000"/>
            <a:ext cx="8686800" cy="1095600"/>
          </a:xfrm>
        </p:spPr>
        <p:txBody>
          <a:bodyPr>
            <a:normAutofit/>
          </a:bodyPr>
          <a:lstStyle>
            <a:lvl1pPr algn="ctr">
              <a:defRPr lang="en-US" sz="4600" b="1" kern="1200" spc="-150" baseline="0" dirty="0" smtClean="0">
                <a:ln>
                  <a:gradFill>
                    <a:gsLst>
                      <a:gs pos="0">
                        <a:schemeClr val="bg1"/>
                      </a:gs>
                      <a:gs pos="50000">
                        <a:schemeClr val="bg1">
                          <a:lumMod val="75000"/>
                        </a:schemeClr>
                      </a:gs>
                    </a:gsLst>
                    <a:lin ang="5400000" scaled="0"/>
                  </a:gradFill>
                </a:ln>
                <a:gradFill>
                  <a:gsLst>
                    <a:gs pos="11000">
                      <a:schemeClr val="bg1">
                        <a:lumMod val="75000"/>
                      </a:schemeClr>
                    </a:gs>
                    <a:gs pos="91000">
                      <a:schemeClr val="bg1"/>
                    </a:gs>
                  </a:gsLst>
                  <a:lin ang="16200000" scaled="1"/>
                </a:gradFill>
                <a:effectLst>
                  <a:outerShdw blurRad="38100" algn="ctr" rotWithShape="0">
                    <a:prstClr val="black">
                      <a:alpha val="25000"/>
                    </a:prstClr>
                  </a:outerShdw>
                  <a:reflection blurRad="6350" stA="60000" endA="900" endPos="58000" dir="5400000" sy="-100000" algn="bl" rotWithShape="0"/>
                </a:effectLst>
                <a:latin typeface="+mn-lt"/>
                <a:ea typeface="+mn-ea"/>
                <a:cs typeface="+mn-cs"/>
              </a:defRPr>
            </a:lvl1pPr>
          </a:lstStyle>
          <a:p>
            <a:r>
              <a:rPr lang="en-US" dirty="0"/>
              <a:t>Click to edit Master Title Style</a:t>
            </a:r>
          </a:p>
        </p:txBody>
      </p:sp>
      <p:sp>
        <p:nvSpPr>
          <p:cNvPr id="7" name="Text Placeholder 2"/>
          <p:cNvSpPr>
            <a:spLocks noGrp="1"/>
          </p:cNvSpPr>
          <p:nvPr>
            <p:ph type="body" idx="1"/>
          </p:nvPr>
        </p:nvSpPr>
        <p:spPr>
          <a:xfrm>
            <a:off x="283952" y="2424752"/>
            <a:ext cx="8694000" cy="639762"/>
          </a:xfrm>
        </p:spPr>
        <p:txBody>
          <a:bodyPr anchor="b">
            <a:normAutofit/>
          </a:bodyPr>
          <a:lstStyle>
            <a:lvl1pPr marL="0" indent="0" algn="ctr">
              <a:buNone/>
              <a:defRPr lang="en-US" sz="2800" kern="1200" dirty="0" smtClean="0">
                <a:solidFill>
                  <a:srgbClr val="2E507A">
                    <a:alpha val="81000"/>
                  </a:srgb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with Text ">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3/6/2018</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
        <p:nvSpPr>
          <p:cNvPr id="7" name="Rectangle 6"/>
          <p:cNvSpPr/>
          <p:nvPr userDrawn="1"/>
        </p:nvSpPr>
        <p:spPr>
          <a:xfrm>
            <a:off x="0" y="2895600"/>
            <a:ext cx="7543800" cy="2133600"/>
          </a:xfrm>
          <a:prstGeom prst="rect">
            <a:avLst/>
          </a:prstGeom>
          <a:gradFill flip="none" rotWithShape="1">
            <a:gsLst>
              <a:gs pos="63000">
                <a:schemeClr val="tx1">
                  <a:lumMod val="85000"/>
                  <a:lumOff val="15000"/>
                  <a:alpha val="49000"/>
                </a:schemeClr>
              </a:gs>
              <a:gs pos="100000">
                <a:schemeClr val="tx1">
                  <a:lumMod val="95000"/>
                  <a:lumOff val="5000"/>
                  <a:alpha val="56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414867" y="3200400"/>
            <a:ext cx="7010400" cy="1676400"/>
          </a:xfrm>
        </p:spPr>
        <p:txBody>
          <a:bodyPr>
            <a:normAutofit/>
          </a:bodyPr>
          <a:lstStyle>
            <a:lvl1pPr marL="0" algn="l" defTabSz="914400" rtl="0" eaLnBrk="1" latinLnBrk="0" hangingPunct="1">
              <a:defRPr lang="en-US" sz="4000" kern="1200" dirty="0">
                <a:solidFill>
                  <a:schemeClr val="bg1"/>
                </a:solidFill>
                <a:latin typeface="+mn-lt"/>
                <a:ea typeface="+mn-ea"/>
                <a:cs typeface="+mn-cs"/>
              </a:defRPr>
            </a:lvl1pPr>
          </a:lstStyle>
          <a:p>
            <a:r>
              <a:rPr lang="en-US"/>
              <a:t>Click to edit Master title style</a:t>
            </a:r>
            <a:endParaRPr lang="en-US" dirty="0"/>
          </a:p>
        </p:txBody>
      </p:sp>
      <p:pic>
        <p:nvPicPr>
          <p:cNvPr id="16" name="Picture 15"/>
          <p:cNvPicPr>
            <a:picLocks noChangeAspect="1"/>
          </p:cNvPicPr>
          <p:nvPr userDrawn="1"/>
        </p:nvPicPr>
        <p:blipFill rotWithShape="1">
          <a:blip r:embed="rId3" cstate="print"/>
          <a:srcRect l="1355" t="2697" r="1099" b="58175"/>
          <a:stretch/>
        </p:blipFill>
        <p:spPr>
          <a:xfrm>
            <a:off x="0" y="0"/>
            <a:ext cx="5486400" cy="1105593"/>
          </a:xfrm>
          <a:prstGeom prst="rect">
            <a:avLst/>
          </a:prstGeom>
        </p:spPr>
      </p:pic>
      <p:pic>
        <p:nvPicPr>
          <p:cNvPr id="17" name="Picture 16"/>
          <p:cNvPicPr>
            <a:picLocks noChangeAspect="1"/>
          </p:cNvPicPr>
          <p:nvPr userDrawn="1"/>
        </p:nvPicPr>
        <p:blipFill rotWithShape="1">
          <a:blip r:embed="rId3" cstate="print"/>
          <a:srcRect l="1355" t="2697" r="25486" b="58175"/>
          <a:stretch/>
        </p:blipFill>
        <p:spPr>
          <a:xfrm>
            <a:off x="5029200" y="-3"/>
            <a:ext cx="4114800" cy="110559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utoUpdateAnimBg="0"/>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3008313" cy="825500"/>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803650" y="609600"/>
            <a:ext cx="5111750" cy="5334000"/>
          </a:xfrm>
        </p:spPr>
        <p:txBody>
          <a:bodyPr/>
          <a:lstStyle>
            <a:lvl1pPr>
              <a:defRPr sz="28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8600" y="1435101"/>
            <a:ext cx="3008313" cy="3822699"/>
          </a:xfrm>
        </p:spPr>
        <p:txBody>
          <a:bodyPr/>
          <a:lstStyle>
            <a:lvl1pPr marL="0" indent="0">
              <a:buNone/>
              <a:defRPr sz="1400">
                <a:solidFill>
                  <a:schemeClr val="tx1">
                    <a:lumMod val="75000"/>
                    <a:lumOff val="2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3/6/2018</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8" cstate="print"/>
          <a:srcRect l="2599" r="5874" b="5262"/>
          <a:stretch/>
        </p:blipFill>
        <p:spPr>
          <a:xfrm>
            <a:off x="3530" y="5867400"/>
            <a:ext cx="9144000" cy="1053694"/>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58050E-B668-4FA7-85AD-C750C80A6E9B}" type="datetimeFigureOut">
              <a:rPr lang="en-US" smtClean="0"/>
              <a:pPr/>
              <a:t>3/6/2018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0D5ECE-8B49-45CD-BE81-EF81920D1969}" type="slidenum">
              <a:rPr lang="en-US" smtClean="0"/>
              <a:pPr/>
              <a:t>‹#›</a:t>
            </a:fld>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61" r:id="rId4"/>
    <p:sldLayoutId id="2147483652" r:id="rId5"/>
    <p:sldLayoutId id="2147483654" r:id="rId6"/>
    <p:sldLayoutId id="2147483655" r:id="rId7"/>
    <p:sldLayoutId id="2147483660" r:id="rId8"/>
    <p:sldLayoutId id="2147483656" r:id="rId9"/>
    <p:sldLayoutId id="2147483676" r:id="rId10"/>
    <p:sldLayoutId id="2147483657" r:id="rId11"/>
    <p:sldLayoutId id="2147483708" r:id="rId12"/>
    <p:sldLayoutId id="2147483658" r:id="rId13"/>
    <p:sldLayoutId id="2147483659" r:id="rId14"/>
    <p:sldLayoutId id="2147483663" r:id="rId15"/>
    <p:sldLayoutId id="2147483709"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15.xml"/><Relationship Id="rId4" Type="http://schemas.openxmlformats.org/officeDocument/2006/relationships/chart" Target="../charts/chart2.xml"/></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notesSlide" Target="../notesSlides/notesSlide13.xml"/><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5.xml"/><Relationship Id="rId1" Type="http://schemas.openxmlformats.org/officeDocument/2006/relationships/tags" Target="../tags/tag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5.xml"/><Relationship Id="rId1" Type="http://schemas.openxmlformats.org/officeDocument/2006/relationships/slideLayout" Target="../slideLayouts/slideLayout16.xml"/><Relationship Id="rId5" Type="http://schemas.openxmlformats.org/officeDocument/2006/relationships/image" Target="../media/image21.png"/><Relationship Id="rId4" Type="http://schemas.openxmlformats.org/officeDocument/2006/relationships/image" Target="../media/image20.png"/></Relationships>
</file>

<file path=ppt/slides/_rels/slide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a:xfrm>
            <a:off x="3581400" y="914400"/>
            <a:ext cx="5181600" cy="1676400"/>
          </a:xfrm>
        </p:spPr>
        <p:txBody>
          <a:bodyPr>
            <a:noAutofit/>
          </a:bodyPr>
          <a:lstStyle/>
          <a:p>
            <a:r>
              <a:rPr lang="en-US" sz="1600" dirty="0"/>
              <a:t>Massachusetts Environmental Health Association (MEHA)</a:t>
            </a:r>
          </a:p>
          <a:p>
            <a:r>
              <a:rPr lang="en-US" sz="1600" dirty="0"/>
              <a:t>2018 Educational Seminar </a:t>
            </a:r>
            <a:r>
              <a:rPr lang="en-US" sz="1400" dirty="0">
                <a:sym typeface="Symbol"/>
              </a:rPr>
              <a:t></a:t>
            </a:r>
            <a:r>
              <a:rPr lang="en-US" sz="1600" dirty="0">
                <a:sym typeface="Symbol"/>
              </a:rPr>
              <a:t> </a:t>
            </a:r>
            <a:r>
              <a:rPr lang="en-US" sz="1600" dirty="0"/>
              <a:t>Taunton, MA</a:t>
            </a:r>
          </a:p>
          <a:p>
            <a:r>
              <a:rPr lang="en-US" sz="1600" dirty="0"/>
              <a:t>March 7, 2018</a:t>
            </a:r>
          </a:p>
        </p:txBody>
      </p:sp>
      <p:sp>
        <p:nvSpPr>
          <p:cNvPr id="5" name="Title 4"/>
          <p:cNvSpPr>
            <a:spLocks noGrp="1"/>
          </p:cNvSpPr>
          <p:nvPr>
            <p:ph type="title"/>
          </p:nvPr>
        </p:nvSpPr>
        <p:spPr>
          <a:xfrm>
            <a:off x="228600" y="3048000"/>
            <a:ext cx="7620000" cy="2057400"/>
          </a:xfrm>
        </p:spPr>
        <p:txBody>
          <a:bodyPr>
            <a:normAutofit fontScale="90000"/>
          </a:bodyPr>
          <a:lstStyle/>
          <a:p>
            <a:pPr algn="l"/>
            <a:br>
              <a:rPr lang="en-US" b="0" dirty="0">
                <a:solidFill>
                  <a:prstClr val="white"/>
                </a:solidFill>
              </a:rPr>
            </a:br>
            <a:r>
              <a:rPr lang="en-US" sz="3100" b="0" dirty="0">
                <a:solidFill>
                  <a:schemeClr val="accent2"/>
                </a:solidFill>
              </a:rPr>
              <a:t>Green</a:t>
            </a:r>
            <a:r>
              <a:rPr lang="en-US" sz="3100" b="0" dirty="0">
                <a:solidFill>
                  <a:prstClr val="white"/>
                </a:solidFill>
              </a:rPr>
              <a:t> Building with Onsite Wastewater Treatment Systems:</a:t>
            </a:r>
            <a:br>
              <a:rPr lang="en-US" sz="4400" b="0" dirty="0">
                <a:solidFill>
                  <a:prstClr val="white"/>
                </a:solidFill>
              </a:rPr>
            </a:br>
            <a:r>
              <a:rPr lang="en-US" sz="2000" b="0" dirty="0">
                <a:solidFill>
                  <a:prstClr val="white"/>
                </a:solidFill>
              </a:rPr>
              <a:t>A Comparison of O&amp;M Energy Use and Carbon Generation</a:t>
            </a:r>
            <a:br>
              <a:rPr lang="en-US" sz="2200" b="0" dirty="0">
                <a:solidFill>
                  <a:prstClr val="white"/>
                </a:solidFill>
              </a:rPr>
            </a:br>
            <a:br>
              <a:rPr lang="en-US" sz="2400" b="0" dirty="0">
                <a:solidFill>
                  <a:srgbClr val="7BCF27"/>
                </a:solidFill>
                <a:latin typeface="Calibri" pitchFamily="34" charset="0"/>
              </a:rPr>
            </a:br>
            <a:r>
              <a:rPr lang="en-US" sz="2400" b="0" dirty="0">
                <a:solidFill>
                  <a:srgbClr val="7BCF27"/>
                </a:solidFill>
                <a:latin typeface="Calibri" pitchFamily="34" charset="0"/>
              </a:rPr>
              <a:t>Jonathan Kaiser</a:t>
            </a:r>
            <a:br>
              <a:rPr lang="en-US" sz="2400" b="0" dirty="0">
                <a:solidFill>
                  <a:srgbClr val="7BCF27"/>
                </a:solidFill>
                <a:latin typeface="Calibri" pitchFamily="34" charset="0"/>
              </a:rPr>
            </a:br>
            <a:r>
              <a:rPr lang="en-US" sz="2400" b="0" dirty="0">
                <a:solidFill>
                  <a:srgbClr val="7BCF27"/>
                </a:solidFill>
                <a:latin typeface="Calibri" pitchFamily="34" charset="0"/>
              </a:rPr>
              <a:t>Project Engineer</a:t>
            </a:r>
            <a:r>
              <a:rPr lang="en-US" sz="2400" dirty="0">
                <a:sym typeface="Symbol"/>
              </a:rPr>
              <a:t> </a:t>
            </a:r>
            <a:r>
              <a:rPr lang="en-US" sz="1800" b="0" dirty="0">
                <a:solidFill>
                  <a:srgbClr val="7BCF27"/>
                </a:solidFill>
                <a:latin typeface="Calibri" pitchFamily="34" charset="0"/>
                <a:sym typeface="Symbol"/>
              </a:rPr>
              <a:t></a:t>
            </a:r>
            <a:r>
              <a:rPr lang="en-US" sz="2400" b="0" dirty="0">
                <a:solidFill>
                  <a:srgbClr val="7BCF27"/>
                </a:solidFill>
                <a:latin typeface="Calibri" pitchFamily="34" charset="0"/>
                <a:sym typeface="Symbol"/>
              </a:rPr>
              <a:t> </a:t>
            </a:r>
            <a:r>
              <a:rPr lang="en-US" sz="2400" b="0" dirty="0">
                <a:solidFill>
                  <a:srgbClr val="7BCF27"/>
                </a:solidFill>
                <a:latin typeface="Calibri" pitchFamily="34" charset="0"/>
              </a:rPr>
              <a:t>Infiltrator Water Technologies</a:t>
            </a:r>
            <a:endParaRPr lang="en-US" sz="5000" b="0" dirty="0"/>
          </a:p>
        </p:txBody>
      </p:sp>
    </p:spTree>
    <p:extLst>
      <p:ext uri="{BB962C8B-B14F-4D97-AF65-F5344CB8AC3E}">
        <p14:creationId xmlns:p14="http://schemas.microsoft.com/office/powerpoint/2010/main" val="1060344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idx="4294967295"/>
          </p:nvPr>
        </p:nvSpPr>
        <p:spPr>
          <a:xfrm>
            <a:off x="0" y="152400"/>
            <a:ext cx="9144000" cy="762000"/>
          </a:xfrm>
        </p:spPr>
        <p:txBody>
          <a:bodyPr>
            <a:normAutofit/>
          </a:bodyPr>
          <a:lstStyle/>
          <a:p>
            <a:pPr eaLnBrk="1" hangingPunct="1"/>
            <a:r>
              <a:rPr lang="en-US" dirty="0"/>
              <a:t>Common Goal</a:t>
            </a:r>
          </a:p>
        </p:txBody>
      </p:sp>
      <p:sp>
        <p:nvSpPr>
          <p:cNvPr id="2" name="TextBox 1">
            <a:extLst>
              <a:ext uri="{FF2B5EF4-FFF2-40B4-BE49-F238E27FC236}">
                <a16:creationId xmlns:a16="http://schemas.microsoft.com/office/drawing/2014/main" id="{763AEC9B-4832-4040-962A-68F707BCD09D}"/>
              </a:ext>
            </a:extLst>
          </p:cNvPr>
          <p:cNvSpPr txBox="1"/>
          <p:nvPr/>
        </p:nvSpPr>
        <p:spPr>
          <a:xfrm>
            <a:off x="762000" y="1298501"/>
            <a:ext cx="3733800" cy="4401205"/>
          </a:xfrm>
          <a:prstGeom prst="rect">
            <a:avLst/>
          </a:prstGeom>
          <a:noFill/>
          <a:ln>
            <a:solidFill>
              <a:schemeClr val="tx1"/>
            </a:solidFill>
          </a:ln>
        </p:spPr>
        <p:txBody>
          <a:bodyPr wrap="square" rtlCol="0">
            <a:spAutoFit/>
          </a:bodyPr>
          <a:lstStyle/>
          <a:p>
            <a:r>
              <a:rPr lang="en-US" sz="2800" dirty="0"/>
              <a:t>Both centralized WWTPs and onsite wastewater treatment systems aim to meet the goal of the Clean Water Act of 1972:</a:t>
            </a:r>
          </a:p>
          <a:p>
            <a:endParaRPr lang="en-US" sz="2800" dirty="0"/>
          </a:p>
          <a:p>
            <a:r>
              <a:rPr lang="en-US" sz="2800" dirty="0"/>
              <a:t>Regulate the release of contaminants into the water system.</a:t>
            </a:r>
          </a:p>
        </p:txBody>
      </p:sp>
      <p:pic>
        <p:nvPicPr>
          <p:cNvPr id="7" name="Picture 6">
            <a:extLst>
              <a:ext uri="{FF2B5EF4-FFF2-40B4-BE49-F238E27FC236}">
                <a16:creationId xmlns:a16="http://schemas.microsoft.com/office/drawing/2014/main" id="{A135A209-AFB6-4123-9E4A-375F520A0BEA}"/>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105400" y="2314574"/>
            <a:ext cx="3530638" cy="2369058"/>
          </a:xfrm>
          <a:prstGeom prst="rect">
            <a:avLst/>
          </a:prstGeom>
        </p:spPr>
      </p:pic>
    </p:spTree>
    <p:extLst>
      <p:ext uri="{BB962C8B-B14F-4D97-AF65-F5344CB8AC3E}">
        <p14:creationId xmlns:p14="http://schemas.microsoft.com/office/powerpoint/2010/main" val="417140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FA40F8-F62C-4F5C-BE60-E454497FC873}"/>
              </a:ext>
            </a:extLst>
          </p:cNvPr>
          <p:cNvSpPr/>
          <p:nvPr/>
        </p:nvSpPr>
        <p:spPr>
          <a:xfrm>
            <a:off x="304800" y="1524000"/>
            <a:ext cx="4114800" cy="44196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57200" indent="-457200">
              <a:buFontTx/>
              <a:buChar char="-"/>
            </a:pPr>
            <a:r>
              <a:rPr lang="en-US" sz="2800" dirty="0">
                <a:solidFill>
                  <a:schemeClr val="tx1"/>
                </a:solidFill>
              </a:rPr>
              <a:t>Over 25% of existing homes in the U.S. currently utilize decentralized wastewater treatment</a:t>
            </a:r>
          </a:p>
          <a:p>
            <a:pPr marL="457200" indent="-457200">
              <a:buFontTx/>
              <a:buChar char="-"/>
            </a:pPr>
            <a:r>
              <a:rPr lang="en-US" sz="2800" dirty="0">
                <a:solidFill>
                  <a:schemeClr val="tx1"/>
                </a:solidFill>
              </a:rPr>
              <a:t>0.4% of Clean Water State Revolving Funds for decentralized wastewater treatment systems</a:t>
            </a:r>
          </a:p>
          <a:p>
            <a:pPr marL="457200" indent="-457200">
              <a:buFontTx/>
              <a:buChar char="-"/>
            </a:pPr>
            <a:endParaRPr lang="en-US" sz="2800" dirty="0">
              <a:solidFill>
                <a:schemeClr val="tx1"/>
              </a:solidFill>
            </a:endParaRPr>
          </a:p>
          <a:p>
            <a:pPr marL="285750" indent="-285750">
              <a:buFont typeface="Arial" panose="020B0604020202020204" pitchFamily="34" charset="0"/>
              <a:buChar char="•"/>
            </a:pPr>
            <a:endParaRPr lang="en-US" dirty="0">
              <a:solidFill>
                <a:schemeClr val="tx1"/>
              </a:solidFill>
            </a:endParaRPr>
          </a:p>
        </p:txBody>
      </p:sp>
      <p:graphicFrame>
        <p:nvGraphicFramePr>
          <p:cNvPr id="3" name="Content Placeholder 3">
            <a:extLst>
              <a:ext uri="{FF2B5EF4-FFF2-40B4-BE49-F238E27FC236}">
                <a16:creationId xmlns:a16="http://schemas.microsoft.com/office/drawing/2014/main" id="{E0EC60A1-E424-4409-8D46-06F7E2F1120C}"/>
              </a:ext>
            </a:extLst>
          </p:cNvPr>
          <p:cNvGraphicFramePr>
            <a:graphicFrameLocks/>
          </p:cNvGraphicFramePr>
          <p:nvPr>
            <p:extLst>
              <p:ext uri="{D42A27DB-BD31-4B8C-83A1-F6EECF244321}">
                <p14:modId xmlns:p14="http://schemas.microsoft.com/office/powerpoint/2010/main" val="68853869"/>
              </p:ext>
            </p:extLst>
          </p:nvPr>
        </p:nvGraphicFramePr>
        <p:xfrm>
          <a:off x="4238625" y="762000"/>
          <a:ext cx="4800600" cy="3230563"/>
        </p:xfrm>
        <a:graphic>
          <a:graphicData uri="http://schemas.openxmlformats.org/drawingml/2006/chart">
            <c:chart xmlns:c="http://schemas.openxmlformats.org/drawingml/2006/chart" xmlns:r="http://schemas.openxmlformats.org/officeDocument/2006/relationships" r:id="rId3"/>
          </a:graphicData>
        </a:graphic>
      </p:graphicFrame>
      <p:sp>
        <p:nvSpPr>
          <p:cNvPr id="4" name="Rectangle 2">
            <a:extLst>
              <a:ext uri="{FF2B5EF4-FFF2-40B4-BE49-F238E27FC236}">
                <a16:creationId xmlns:a16="http://schemas.microsoft.com/office/drawing/2014/main" id="{12128B99-BDAD-40EC-A706-BC4F3207BD1A}"/>
              </a:ext>
            </a:extLst>
          </p:cNvPr>
          <p:cNvSpPr txBox="1">
            <a:spLocks noChangeArrowheads="1"/>
          </p:cNvSpPr>
          <p:nvPr/>
        </p:nvSpPr>
        <p:spPr>
          <a:xfrm>
            <a:off x="0" y="152400"/>
            <a:ext cx="9144000" cy="762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The Flow of Sewage and Funding</a:t>
            </a:r>
          </a:p>
        </p:txBody>
      </p:sp>
      <p:sp>
        <p:nvSpPr>
          <p:cNvPr id="5" name="TextBox 1">
            <a:extLst>
              <a:ext uri="{FF2B5EF4-FFF2-40B4-BE49-F238E27FC236}">
                <a16:creationId xmlns:a16="http://schemas.microsoft.com/office/drawing/2014/main" id="{4249F6E5-990D-4510-B53B-45E72336FAFA}"/>
              </a:ext>
            </a:extLst>
          </p:cNvPr>
          <p:cNvSpPr txBox="1"/>
          <p:nvPr/>
        </p:nvSpPr>
        <p:spPr>
          <a:xfrm>
            <a:off x="6477000" y="2438400"/>
            <a:ext cx="1809750" cy="48577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800" dirty="0"/>
              <a:t>75% Centralized</a:t>
            </a:r>
          </a:p>
        </p:txBody>
      </p:sp>
      <p:graphicFrame>
        <p:nvGraphicFramePr>
          <p:cNvPr id="6" name="Content Placeholder 3">
            <a:extLst>
              <a:ext uri="{FF2B5EF4-FFF2-40B4-BE49-F238E27FC236}">
                <a16:creationId xmlns:a16="http://schemas.microsoft.com/office/drawing/2014/main" id="{6F6AF264-0FA5-42B8-9D93-B3B964BD21D0}"/>
              </a:ext>
            </a:extLst>
          </p:cNvPr>
          <p:cNvGraphicFramePr>
            <a:graphicFrameLocks/>
          </p:cNvGraphicFramePr>
          <p:nvPr>
            <p:extLst>
              <p:ext uri="{D42A27DB-BD31-4B8C-83A1-F6EECF244321}">
                <p14:modId xmlns:p14="http://schemas.microsoft.com/office/powerpoint/2010/main" val="2637329629"/>
              </p:ext>
            </p:extLst>
          </p:nvPr>
        </p:nvGraphicFramePr>
        <p:xfrm>
          <a:off x="4648200" y="3551237"/>
          <a:ext cx="4343400" cy="3078163"/>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Box 1">
            <a:extLst>
              <a:ext uri="{FF2B5EF4-FFF2-40B4-BE49-F238E27FC236}">
                <a16:creationId xmlns:a16="http://schemas.microsoft.com/office/drawing/2014/main" id="{87F51A6F-9F9E-4BAB-932B-C2FC59F5331A}"/>
              </a:ext>
            </a:extLst>
          </p:cNvPr>
          <p:cNvSpPr txBox="1"/>
          <p:nvPr/>
        </p:nvSpPr>
        <p:spPr>
          <a:xfrm>
            <a:off x="6477000" y="4848225"/>
            <a:ext cx="1905000" cy="48577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800" dirty="0"/>
              <a:t>99.6% Centralized</a:t>
            </a:r>
          </a:p>
        </p:txBody>
      </p:sp>
      <p:sp>
        <p:nvSpPr>
          <p:cNvPr id="8" name="TextBox 1">
            <a:extLst>
              <a:ext uri="{FF2B5EF4-FFF2-40B4-BE49-F238E27FC236}">
                <a16:creationId xmlns:a16="http://schemas.microsoft.com/office/drawing/2014/main" id="{99697E00-7E1C-4B10-BA2F-965C41E0F611}"/>
              </a:ext>
            </a:extLst>
          </p:cNvPr>
          <p:cNvSpPr txBox="1"/>
          <p:nvPr/>
        </p:nvSpPr>
        <p:spPr>
          <a:xfrm>
            <a:off x="4616245" y="3556435"/>
            <a:ext cx="1973826" cy="48577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800" dirty="0"/>
              <a:t>0.4% Decentralized</a:t>
            </a:r>
          </a:p>
        </p:txBody>
      </p:sp>
    </p:spTree>
    <p:extLst>
      <p:ext uri="{BB962C8B-B14F-4D97-AF65-F5344CB8AC3E}">
        <p14:creationId xmlns:p14="http://schemas.microsoft.com/office/powerpoint/2010/main" val="2052345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3">
            <a:extLst>
              <a:ext uri="{FF2B5EF4-FFF2-40B4-BE49-F238E27FC236}">
                <a16:creationId xmlns:a16="http://schemas.microsoft.com/office/drawing/2014/main" id="{E0EC60A1-E424-4409-8D46-06F7E2F1120C}"/>
              </a:ext>
            </a:extLst>
          </p:cNvPr>
          <p:cNvGraphicFramePr>
            <a:graphicFrameLocks/>
          </p:cNvGraphicFramePr>
          <p:nvPr>
            <p:extLst>
              <p:ext uri="{D42A27DB-BD31-4B8C-83A1-F6EECF244321}">
                <p14:modId xmlns:p14="http://schemas.microsoft.com/office/powerpoint/2010/main" val="4163878212"/>
              </p:ext>
            </p:extLst>
          </p:nvPr>
        </p:nvGraphicFramePr>
        <p:xfrm>
          <a:off x="2209800" y="1752600"/>
          <a:ext cx="4800600" cy="3230563"/>
        </p:xfrm>
        <a:graphic>
          <a:graphicData uri="http://schemas.openxmlformats.org/drawingml/2006/chart">
            <c:chart xmlns:c="http://schemas.openxmlformats.org/drawingml/2006/chart" xmlns:r="http://schemas.openxmlformats.org/officeDocument/2006/relationships" r:id="rId3"/>
          </a:graphicData>
        </a:graphic>
      </p:graphicFrame>
      <p:sp>
        <p:nvSpPr>
          <p:cNvPr id="4" name="Rectangle 2">
            <a:extLst>
              <a:ext uri="{FF2B5EF4-FFF2-40B4-BE49-F238E27FC236}">
                <a16:creationId xmlns:a16="http://schemas.microsoft.com/office/drawing/2014/main" id="{12128B99-BDAD-40EC-A706-BC4F3207BD1A}"/>
              </a:ext>
            </a:extLst>
          </p:cNvPr>
          <p:cNvSpPr txBox="1">
            <a:spLocks noChangeArrowheads="1"/>
          </p:cNvSpPr>
          <p:nvPr/>
        </p:nvSpPr>
        <p:spPr>
          <a:xfrm>
            <a:off x="0" y="152400"/>
            <a:ext cx="9144000" cy="762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The Flow of Sewage and Funding</a:t>
            </a:r>
          </a:p>
        </p:txBody>
      </p:sp>
      <p:sp>
        <p:nvSpPr>
          <p:cNvPr id="6" name="Content Placeholder 2">
            <a:extLst>
              <a:ext uri="{FF2B5EF4-FFF2-40B4-BE49-F238E27FC236}">
                <a16:creationId xmlns:a16="http://schemas.microsoft.com/office/drawing/2014/main" id="{F28C8411-ED9F-4CBF-8668-F4BFA229CB18}"/>
              </a:ext>
            </a:extLst>
          </p:cNvPr>
          <p:cNvSpPr txBox="1">
            <a:spLocks/>
          </p:cNvSpPr>
          <p:nvPr/>
        </p:nvSpPr>
        <p:spPr>
          <a:xfrm>
            <a:off x="495300" y="1189037"/>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In 2014, NOWRA began lobbying Congress for additional support of onsite wastewater</a:t>
            </a:r>
          </a:p>
          <a:p>
            <a:r>
              <a:rPr lang="en-US" dirty="0"/>
              <a:t>NOWRA’s goal is to bring onsite funding more in line with the balance of onsite and centralized wastewater treatment nationally</a:t>
            </a:r>
          </a:p>
        </p:txBody>
      </p:sp>
      <p:sp>
        <p:nvSpPr>
          <p:cNvPr id="9" name="Content Placeholder 2">
            <a:extLst>
              <a:ext uri="{FF2B5EF4-FFF2-40B4-BE49-F238E27FC236}">
                <a16:creationId xmlns:a16="http://schemas.microsoft.com/office/drawing/2014/main" id="{BE3F93E9-EB3B-4926-B854-0B0F1DAA39CF}"/>
              </a:ext>
            </a:extLst>
          </p:cNvPr>
          <p:cNvSpPr txBox="1">
            <a:spLocks/>
          </p:cNvSpPr>
          <p:nvPr/>
        </p:nvSpPr>
        <p:spPr>
          <a:xfrm>
            <a:off x="141629" y="4116665"/>
            <a:ext cx="8860741" cy="1857097"/>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b="1" i="1" dirty="0">
                <a:solidFill>
                  <a:schemeClr val="accent4">
                    <a:lumMod val="50000"/>
                  </a:schemeClr>
                </a:solidFill>
              </a:rPr>
              <a:t>Study intended as a tool for quantifying the economic and environmental advantages of passive onsite wastewater treatment systems</a:t>
            </a:r>
          </a:p>
        </p:txBody>
      </p:sp>
    </p:spTree>
    <p:extLst>
      <p:ext uri="{BB962C8B-B14F-4D97-AF65-F5344CB8AC3E}">
        <p14:creationId xmlns:p14="http://schemas.microsoft.com/office/powerpoint/2010/main" val="3027760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cap="small" dirty="0"/>
              <a:t>Study Overview</a:t>
            </a:r>
          </a:p>
        </p:txBody>
      </p:sp>
    </p:spTree>
    <p:extLst>
      <p:ext uri="{BB962C8B-B14F-4D97-AF65-F5344CB8AC3E}">
        <p14:creationId xmlns:p14="http://schemas.microsoft.com/office/powerpoint/2010/main" val="15581883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t>GOALS</a:t>
            </a:r>
          </a:p>
        </p:txBody>
      </p:sp>
      <p:sp>
        <p:nvSpPr>
          <p:cNvPr id="10" name="Content Placeholder 9"/>
          <p:cNvSpPr>
            <a:spLocks noGrp="1"/>
          </p:cNvSpPr>
          <p:nvPr>
            <p:ph idx="1"/>
          </p:nvPr>
        </p:nvSpPr>
        <p:spPr>
          <a:xfrm>
            <a:off x="455230" y="1066800"/>
            <a:ext cx="8229600" cy="5029200"/>
          </a:xfrm>
        </p:spPr>
        <p:txBody>
          <a:bodyPr>
            <a:normAutofit fontScale="92500" lnSpcReduction="10000"/>
          </a:bodyPr>
          <a:lstStyle/>
          <a:p>
            <a:r>
              <a:rPr lang="en-US" dirty="0"/>
              <a:t>Quantify</a:t>
            </a:r>
            <a:r>
              <a:rPr lang="en-US" b="1" dirty="0"/>
              <a:t> </a:t>
            </a:r>
            <a:r>
              <a:rPr lang="en-US" dirty="0"/>
              <a:t>O&amp;M </a:t>
            </a:r>
          </a:p>
          <a:p>
            <a:pPr lvl="1"/>
            <a:r>
              <a:rPr lang="en-US" dirty="0"/>
              <a:t>Treatment cost</a:t>
            </a:r>
          </a:p>
          <a:p>
            <a:pPr lvl="1"/>
            <a:r>
              <a:rPr lang="en-US" dirty="0"/>
              <a:t>Embodied carbon (EC)</a:t>
            </a:r>
          </a:p>
          <a:p>
            <a:pPr lvl="1"/>
            <a:r>
              <a:rPr lang="en-US" dirty="0"/>
              <a:t>Embodied energy (EE)</a:t>
            </a:r>
          </a:p>
          <a:p>
            <a:r>
              <a:rPr lang="en-US" dirty="0"/>
              <a:t>Types of systems examined</a:t>
            </a:r>
          </a:p>
          <a:p>
            <a:pPr lvl="1"/>
            <a:r>
              <a:rPr lang="en-US" dirty="0"/>
              <a:t>Small centralized WWTPs (&lt;2 </a:t>
            </a:r>
            <a:r>
              <a:rPr lang="en-US" dirty="0" err="1"/>
              <a:t>mgd</a:t>
            </a:r>
            <a:r>
              <a:rPr lang="en-US" dirty="0"/>
              <a:t>)</a:t>
            </a:r>
          </a:p>
          <a:p>
            <a:pPr lvl="1"/>
            <a:r>
              <a:rPr lang="en-US" dirty="0"/>
              <a:t>Medium centralized WWTPs (2 - 22 </a:t>
            </a:r>
            <a:r>
              <a:rPr lang="en-US" dirty="0" err="1"/>
              <a:t>mgd</a:t>
            </a:r>
            <a:r>
              <a:rPr lang="en-US" dirty="0"/>
              <a:t>)</a:t>
            </a:r>
          </a:p>
          <a:p>
            <a:pPr lvl="1"/>
            <a:r>
              <a:rPr lang="en-US" dirty="0"/>
              <a:t>Gravity onsite wastewater treatment systems</a:t>
            </a:r>
          </a:p>
          <a:p>
            <a:pPr lvl="1"/>
            <a:r>
              <a:rPr lang="en-US" dirty="0"/>
              <a:t>Pump onsite wastewater treatment systems</a:t>
            </a:r>
          </a:p>
          <a:p>
            <a:pPr lvl="2"/>
            <a:r>
              <a:rPr lang="en-US" dirty="0"/>
              <a:t>Pump-to-gravity</a:t>
            </a:r>
          </a:p>
          <a:p>
            <a:pPr lvl="2"/>
            <a:r>
              <a:rPr lang="en-US" dirty="0"/>
              <a:t>Low-pressure pipe</a:t>
            </a:r>
          </a:p>
        </p:txBody>
      </p:sp>
    </p:spTree>
    <p:extLst>
      <p:ext uri="{BB962C8B-B14F-4D97-AF65-F5344CB8AC3E}">
        <p14:creationId xmlns:p14="http://schemas.microsoft.com/office/powerpoint/2010/main" val="14312132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4843ED2-CC53-4132-837A-10EEFDAE1868}"/>
              </a:ext>
            </a:extLst>
          </p:cNvPr>
          <p:cNvSpPr txBox="1"/>
          <p:nvPr/>
        </p:nvSpPr>
        <p:spPr>
          <a:xfrm>
            <a:off x="495300" y="304800"/>
            <a:ext cx="8153400" cy="1077218"/>
          </a:xfrm>
          <a:prstGeom prst="rect">
            <a:avLst/>
          </a:prstGeom>
          <a:noFill/>
          <a:ln>
            <a:solidFill>
              <a:schemeClr val="tx1"/>
            </a:solidFill>
          </a:ln>
        </p:spPr>
        <p:txBody>
          <a:bodyPr wrap="square" rtlCol="0">
            <a:spAutoFit/>
          </a:bodyPr>
          <a:lstStyle/>
          <a:p>
            <a:pPr algn="ctr"/>
            <a:r>
              <a:rPr lang="en-US" sz="3200" dirty="0"/>
              <a:t>What is embodied carbon and embodied energy and how is it obtained? </a:t>
            </a:r>
          </a:p>
        </p:txBody>
      </p:sp>
      <p:sp>
        <p:nvSpPr>
          <p:cNvPr id="3" name="TextBox 2">
            <a:extLst>
              <a:ext uri="{FF2B5EF4-FFF2-40B4-BE49-F238E27FC236}">
                <a16:creationId xmlns:a16="http://schemas.microsoft.com/office/drawing/2014/main" id="{D63C399A-F9C1-451D-A75E-66BB202948FA}"/>
              </a:ext>
            </a:extLst>
          </p:cNvPr>
          <p:cNvSpPr txBox="1"/>
          <p:nvPr/>
        </p:nvSpPr>
        <p:spPr>
          <a:xfrm>
            <a:off x="493528" y="1905000"/>
            <a:ext cx="8155172" cy="954107"/>
          </a:xfrm>
          <a:prstGeom prst="rect">
            <a:avLst/>
          </a:prstGeom>
          <a:noFill/>
        </p:spPr>
        <p:txBody>
          <a:bodyPr wrap="square" rtlCol="0">
            <a:spAutoFit/>
          </a:bodyPr>
          <a:lstStyle/>
          <a:p>
            <a:r>
              <a:rPr lang="en-US" sz="2800" dirty="0"/>
              <a:t>The total primary energy consumed and carbon released over a life cycle</a:t>
            </a:r>
          </a:p>
        </p:txBody>
      </p:sp>
      <p:sp>
        <p:nvSpPr>
          <p:cNvPr id="4" name="TextBox 3">
            <a:extLst>
              <a:ext uri="{FF2B5EF4-FFF2-40B4-BE49-F238E27FC236}">
                <a16:creationId xmlns:a16="http://schemas.microsoft.com/office/drawing/2014/main" id="{700303D0-8869-4AB2-97A4-FCE311A9A35A}"/>
              </a:ext>
            </a:extLst>
          </p:cNvPr>
          <p:cNvSpPr txBox="1"/>
          <p:nvPr/>
        </p:nvSpPr>
        <p:spPr>
          <a:xfrm>
            <a:off x="493528" y="3200400"/>
            <a:ext cx="8155172" cy="954107"/>
          </a:xfrm>
          <a:prstGeom prst="rect">
            <a:avLst/>
          </a:prstGeom>
          <a:noFill/>
        </p:spPr>
        <p:txBody>
          <a:bodyPr wrap="square" rtlCol="0">
            <a:spAutoFit/>
          </a:bodyPr>
          <a:lstStyle/>
          <a:p>
            <a:r>
              <a:rPr lang="en-US" sz="2800" dirty="0"/>
              <a:t>Unit conversion factors for energy sources and chemicals obtained through LCA tools</a:t>
            </a:r>
          </a:p>
        </p:txBody>
      </p:sp>
      <p:pic>
        <p:nvPicPr>
          <p:cNvPr id="5" name="Picture 4">
            <a:extLst>
              <a:ext uri="{FF2B5EF4-FFF2-40B4-BE49-F238E27FC236}">
                <a16:creationId xmlns:a16="http://schemas.microsoft.com/office/drawing/2014/main" id="{CEFE771C-8874-4EEC-9254-3B5F7830E856}"/>
              </a:ext>
            </a:extLst>
          </p:cNvPr>
          <p:cNvPicPr>
            <a:picLocks noChangeAspect="1"/>
          </p:cNvPicPr>
          <p:nvPr/>
        </p:nvPicPr>
        <p:blipFill>
          <a:blip r:embed="rId2"/>
          <a:stretch>
            <a:fillRect/>
          </a:stretch>
        </p:blipFill>
        <p:spPr>
          <a:xfrm>
            <a:off x="1371600" y="4495800"/>
            <a:ext cx="3324225" cy="1314450"/>
          </a:xfrm>
          <a:prstGeom prst="rect">
            <a:avLst/>
          </a:prstGeom>
        </p:spPr>
      </p:pic>
      <p:pic>
        <p:nvPicPr>
          <p:cNvPr id="6" name="Picture 5">
            <a:extLst>
              <a:ext uri="{FF2B5EF4-FFF2-40B4-BE49-F238E27FC236}">
                <a16:creationId xmlns:a16="http://schemas.microsoft.com/office/drawing/2014/main" id="{283BCA4E-DA1C-4DB6-82A4-A58DB0074103}"/>
              </a:ext>
            </a:extLst>
          </p:cNvPr>
          <p:cNvPicPr>
            <a:picLocks noChangeAspect="1"/>
          </p:cNvPicPr>
          <p:nvPr/>
        </p:nvPicPr>
        <p:blipFill>
          <a:blip r:embed="rId3"/>
          <a:stretch>
            <a:fillRect/>
          </a:stretch>
        </p:blipFill>
        <p:spPr>
          <a:xfrm>
            <a:off x="5410200" y="4051610"/>
            <a:ext cx="2514600" cy="2202830"/>
          </a:xfrm>
          <a:prstGeom prst="rect">
            <a:avLst/>
          </a:prstGeom>
        </p:spPr>
      </p:pic>
    </p:spTree>
    <p:extLst>
      <p:ext uri="{BB962C8B-B14F-4D97-AF65-F5344CB8AC3E}">
        <p14:creationId xmlns:p14="http://schemas.microsoft.com/office/powerpoint/2010/main" val="22873187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A31A61B-DF32-4141-A0FF-48CFAC539F6C}"/>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51558" y="1295400"/>
            <a:ext cx="8840884" cy="5334000"/>
          </a:xfrm>
          <a:prstGeom prst="rect">
            <a:avLst/>
          </a:prstGeom>
        </p:spPr>
      </p:pic>
      <p:sp>
        <p:nvSpPr>
          <p:cNvPr id="5" name="Rectangle 2">
            <a:extLst>
              <a:ext uri="{FF2B5EF4-FFF2-40B4-BE49-F238E27FC236}">
                <a16:creationId xmlns:a16="http://schemas.microsoft.com/office/drawing/2014/main" id="{3E64599E-9564-4F6E-82C4-05ECA51A6A9D}"/>
              </a:ext>
            </a:extLst>
          </p:cNvPr>
          <p:cNvSpPr txBox="1">
            <a:spLocks noChangeArrowheads="1"/>
          </p:cNvSpPr>
          <p:nvPr/>
        </p:nvSpPr>
        <p:spPr>
          <a:xfrm>
            <a:off x="0" y="152400"/>
            <a:ext cx="9144000" cy="762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Location of 17 Centralized WWTPs</a:t>
            </a:r>
          </a:p>
        </p:txBody>
      </p:sp>
      <p:sp>
        <p:nvSpPr>
          <p:cNvPr id="4" name="Oval 3">
            <a:extLst>
              <a:ext uri="{FF2B5EF4-FFF2-40B4-BE49-F238E27FC236}">
                <a16:creationId xmlns:a16="http://schemas.microsoft.com/office/drawing/2014/main" id="{A008C7D0-D231-4E16-A6E7-E3A4E9E4043D}"/>
              </a:ext>
            </a:extLst>
          </p:cNvPr>
          <p:cNvSpPr/>
          <p:nvPr/>
        </p:nvSpPr>
        <p:spPr>
          <a:xfrm>
            <a:off x="1371600" y="1600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90CF9113-1420-40B6-96E7-70A3976B8456}"/>
              </a:ext>
            </a:extLst>
          </p:cNvPr>
          <p:cNvSpPr/>
          <p:nvPr/>
        </p:nvSpPr>
        <p:spPr>
          <a:xfrm>
            <a:off x="1066800" y="1828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E079C356-CF44-4B87-96FE-68A6C910ECE8}"/>
              </a:ext>
            </a:extLst>
          </p:cNvPr>
          <p:cNvSpPr/>
          <p:nvPr/>
        </p:nvSpPr>
        <p:spPr>
          <a:xfrm>
            <a:off x="1752600" y="183388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5799AD51-EC51-4C85-AC74-814D47474DAA}"/>
              </a:ext>
            </a:extLst>
          </p:cNvPr>
          <p:cNvSpPr/>
          <p:nvPr/>
        </p:nvSpPr>
        <p:spPr>
          <a:xfrm>
            <a:off x="1905000" y="2743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F4FEA791-217E-4978-8CA9-EE4F070CB91B}"/>
              </a:ext>
            </a:extLst>
          </p:cNvPr>
          <p:cNvSpPr/>
          <p:nvPr/>
        </p:nvSpPr>
        <p:spPr>
          <a:xfrm>
            <a:off x="2057400" y="2590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999E137D-D053-4B6A-AE6C-677CD5E4F567}"/>
              </a:ext>
            </a:extLst>
          </p:cNvPr>
          <p:cNvSpPr/>
          <p:nvPr/>
        </p:nvSpPr>
        <p:spPr>
          <a:xfrm>
            <a:off x="2286000" y="28194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61BE8795-3EA3-4001-9140-7549E3DF24F8}"/>
              </a:ext>
            </a:extLst>
          </p:cNvPr>
          <p:cNvSpPr/>
          <p:nvPr/>
        </p:nvSpPr>
        <p:spPr>
          <a:xfrm>
            <a:off x="2286000" y="4876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D95ED420-BDAF-42F6-AEA1-A96B171A77E9}"/>
              </a:ext>
            </a:extLst>
          </p:cNvPr>
          <p:cNvSpPr/>
          <p:nvPr/>
        </p:nvSpPr>
        <p:spPr>
          <a:xfrm>
            <a:off x="3352800" y="4495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F4D8600F-E9EE-48EC-97D4-2276813B75B3}"/>
              </a:ext>
            </a:extLst>
          </p:cNvPr>
          <p:cNvSpPr/>
          <p:nvPr/>
        </p:nvSpPr>
        <p:spPr>
          <a:xfrm>
            <a:off x="7391400" y="5638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57D80F91-1DF1-4507-8E86-64572C8F2989}"/>
              </a:ext>
            </a:extLst>
          </p:cNvPr>
          <p:cNvSpPr/>
          <p:nvPr/>
        </p:nvSpPr>
        <p:spPr>
          <a:xfrm>
            <a:off x="7620000" y="578612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0EF2789F-77F0-42BD-B1D4-BEC72A751169}"/>
              </a:ext>
            </a:extLst>
          </p:cNvPr>
          <p:cNvSpPr/>
          <p:nvPr/>
        </p:nvSpPr>
        <p:spPr>
          <a:xfrm>
            <a:off x="7467600" y="586232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1F3FC4DB-DB84-4879-82BD-6B7520757DCC}"/>
              </a:ext>
            </a:extLst>
          </p:cNvPr>
          <p:cNvSpPr/>
          <p:nvPr/>
        </p:nvSpPr>
        <p:spPr>
          <a:xfrm>
            <a:off x="7772400" y="613156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C26306B9-53A1-451C-AA2A-F5E5698781EF}"/>
              </a:ext>
            </a:extLst>
          </p:cNvPr>
          <p:cNvSpPr/>
          <p:nvPr/>
        </p:nvSpPr>
        <p:spPr>
          <a:xfrm>
            <a:off x="7472680" y="41910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FFAB2D41-F9E4-4843-A1BC-E633BA5A4180}"/>
              </a:ext>
            </a:extLst>
          </p:cNvPr>
          <p:cNvSpPr/>
          <p:nvPr/>
        </p:nvSpPr>
        <p:spPr>
          <a:xfrm>
            <a:off x="7919720" y="22860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5E545B3C-7CC8-47B6-B580-EBAE5897F2A9}"/>
              </a:ext>
            </a:extLst>
          </p:cNvPr>
          <p:cNvSpPr/>
          <p:nvPr/>
        </p:nvSpPr>
        <p:spPr>
          <a:xfrm>
            <a:off x="7995920" y="253746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B94748C5-27F1-4594-A8CB-D280D58CF946}"/>
              </a:ext>
            </a:extLst>
          </p:cNvPr>
          <p:cNvSpPr/>
          <p:nvPr/>
        </p:nvSpPr>
        <p:spPr>
          <a:xfrm>
            <a:off x="7767320" y="245872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9BB576F8-AB3F-4273-A066-93BDD81E5323}"/>
              </a:ext>
            </a:extLst>
          </p:cNvPr>
          <p:cNvSpPr/>
          <p:nvPr/>
        </p:nvSpPr>
        <p:spPr>
          <a:xfrm>
            <a:off x="7805420" y="265176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916814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2895600" cy="825500"/>
          </a:xfrm>
        </p:spPr>
        <p:txBody>
          <a:bodyPr>
            <a:noAutofit/>
          </a:bodyPr>
          <a:lstStyle/>
          <a:p>
            <a:r>
              <a:rPr lang="en-US" sz="2200" dirty="0"/>
              <a:t>Gravity Onsite Wastewater Treatment</a:t>
            </a:r>
          </a:p>
        </p:txBody>
      </p:sp>
      <p:sp>
        <p:nvSpPr>
          <p:cNvPr id="4" name="Text Placeholder 3"/>
          <p:cNvSpPr>
            <a:spLocks noGrp="1"/>
          </p:cNvSpPr>
          <p:nvPr>
            <p:ph type="body" sz="half" idx="2"/>
          </p:nvPr>
        </p:nvSpPr>
        <p:spPr>
          <a:xfrm>
            <a:off x="228600" y="1206500"/>
            <a:ext cx="3008313" cy="3975099"/>
          </a:xfrm>
        </p:spPr>
        <p:txBody>
          <a:bodyPr>
            <a:normAutofit/>
          </a:bodyPr>
          <a:lstStyle/>
          <a:p>
            <a:pPr marL="342900" indent="-342900">
              <a:buFont typeface="Arial" panose="020B0604020202020204" pitchFamily="34" charset="0"/>
              <a:buChar char="•"/>
            </a:pPr>
            <a:r>
              <a:rPr lang="en-US" sz="2000" dirty="0"/>
              <a:t>3-bedroom daily household flow rate of 640 liters per day (</a:t>
            </a:r>
            <a:r>
              <a:rPr lang="en-US" sz="2000" dirty="0">
                <a:solidFill>
                  <a:schemeClr val="tx1">
                    <a:lumMod val="75000"/>
                    <a:lumOff val="25000"/>
                  </a:schemeClr>
                </a:solidFill>
              </a:rPr>
              <a:t>WERF 2007)</a:t>
            </a:r>
          </a:p>
          <a:p>
            <a:pPr marL="342900" indent="-342900">
              <a:buFont typeface="Arial" panose="020B0604020202020204" pitchFamily="34" charset="0"/>
              <a:buChar char="•"/>
            </a:pPr>
            <a:r>
              <a:rPr lang="en-US" sz="2000" dirty="0"/>
              <a:t>Non-electric system</a:t>
            </a:r>
          </a:p>
          <a:p>
            <a:pPr marL="342900" indent="-342900">
              <a:buFont typeface="Arial" panose="020B0604020202020204" pitchFamily="34" charset="0"/>
              <a:buChar char="•"/>
            </a:pPr>
            <a:r>
              <a:rPr lang="en-US" sz="2000" dirty="0"/>
              <a:t>Septic tank pump-outs every four years</a:t>
            </a:r>
          </a:p>
          <a:p>
            <a:endParaRPr lang="en-US" sz="2000" dirty="0"/>
          </a:p>
          <a:p>
            <a:endParaRPr lang="en-US" sz="2000" dirty="0"/>
          </a:p>
          <a:p>
            <a:pPr marL="342900" indent="-342900">
              <a:buFont typeface="Arial" panose="020B0604020202020204" pitchFamily="34" charset="0"/>
              <a:buChar char="•"/>
            </a:pPr>
            <a:endParaRPr lang="en-US" sz="2000" dirty="0"/>
          </a:p>
        </p:txBody>
      </p:sp>
      <p:sp>
        <p:nvSpPr>
          <p:cNvPr id="3" name="Content Placeholder 2"/>
          <p:cNvSpPr>
            <a:spLocks noGrp="1"/>
          </p:cNvSpPr>
          <p:nvPr>
            <p:ph idx="1"/>
          </p:nvPr>
        </p:nvSpPr>
        <p:spPr>
          <a:xfrm>
            <a:off x="3803650" y="609600"/>
            <a:ext cx="5111750" cy="6248400"/>
          </a:xfrm>
        </p:spPr>
        <p:txBody>
          <a:bodyPr>
            <a:normAutofit/>
          </a:bodyPr>
          <a:lstStyle/>
          <a:p>
            <a:r>
              <a:rPr lang="en-US" dirty="0"/>
              <a:t>Water quality:</a:t>
            </a:r>
          </a:p>
          <a:p>
            <a:pPr lvl="1"/>
            <a:r>
              <a:rPr lang="en-US" dirty="0"/>
              <a:t>Sewage and septic tank effluent BOD and TSS concentrations based on University of Arkansas study (Gross, 2004)</a:t>
            </a:r>
          </a:p>
          <a:p>
            <a:pPr lvl="1"/>
            <a:r>
              <a:rPr lang="en-US" dirty="0"/>
              <a:t>Soil-based treatment system achieves 90% BOD and TSS removal (Siegrist, 2014)</a:t>
            </a:r>
          </a:p>
        </p:txBody>
      </p:sp>
    </p:spTree>
    <p:extLst>
      <p:ext uri="{BB962C8B-B14F-4D97-AF65-F5344CB8AC3E}">
        <p14:creationId xmlns:p14="http://schemas.microsoft.com/office/powerpoint/2010/main" val="23266865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2895600" cy="825500"/>
          </a:xfrm>
        </p:spPr>
        <p:txBody>
          <a:bodyPr>
            <a:noAutofit/>
          </a:bodyPr>
          <a:lstStyle/>
          <a:p>
            <a:r>
              <a:rPr lang="en-US" sz="2200" dirty="0"/>
              <a:t>Pumped Onsite Wastewater Treatment</a:t>
            </a:r>
          </a:p>
        </p:txBody>
      </p:sp>
      <p:sp>
        <p:nvSpPr>
          <p:cNvPr id="4" name="Text Placeholder 3"/>
          <p:cNvSpPr>
            <a:spLocks noGrp="1"/>
          </p:cNvSpPr>
          <p:nvPr>
            <p:ph type="body" sz="half" idx="2"/>
          </p:nvPr>
        </p:nvSpPr>
        <p:spPr>
          <a:xfrm>
            <a:off x="228600" y="1206500"/>
            <a:ext cx="3008313" cy="4203700"/>
          </a:xfrm>
        </p:spPr>
        <p:txBody>
          <a:bodyPr>
            <a:normAutofit/>
          </a:bodyPr>
          <a:lstStyle/>
          <a:p>
            <a:pPr marL="342900" indent="-342900">
              <a:buFont typeface="Arial" panose="020B0604020202020204" pitchFamily="34" charset="0"/>
              <a:buChar char="•"/>
            </a:pPr>
            <a:r>
              <a:rPr lang="en-US" sz="2000" dirty="0"/>
              <a:t>3-bedroom daily household flow rate of 640 liters per day (WERF, 2007)</a:t>
            </a:r>
          </a:p>
          <a:p>
            <a:pPr marL="342900" indent="-342900">
              <a:buFont typeface="Arial" panose="020B0604020202020204" pitchFamily="34" charset="0"/>
              <a:buChar char="•"/>
            </a:pPr>
            <a:r>
              <a:rPr lang="en-US" sz="2000" dirty="0"/>
              <a:t>Septic tank pump outs every four years</a:t>
            </a:r>
          </a:p>
          <a:p>
            <a:pPr marL="342900" indent="-342900">
              <a:buFont typeface="Arial" panose="020B0604020202020204" pitchFamily="34" charset="0"/>
              <a:buChar char="•"/>
            </a:pPr>
            <a:r>
              <a:rPr lang="en-US" sz="2000" dirty="0"/>
              <a:t>Pump replaced every 11 years</a:t>
            </a:r>
          </a:p>
          <a:p>
            <a:pPr marL="342900" indent="-342900">
              <a:buFont typeface="Arial" panose="020B0604020202020204" pitchFamily="34" charset="0"/>
              <a:buChar char="•"/>
            </a:pPr>
            <a:r>
              <a:rPr lang="en-US" sz="2000" dirty="0"/>
              <a:t>U.S. average electricity cost of $0.13/kWh</a:t>
            </a:r>
          </a:p>
        </p:txBody>
      </p:sp>
      <p:sp>
        <p:nvSpPr>
          <p:cNvPr id="3" name="Content Placeholder 2"/>
          <p:cNvSpPr>
            <a:spLocks noGrp="1"/>
          </p:cNvSpPr>
          <p:nvPr>
            <p:ph idx="1"/>
          </p:nvPr>
        </p:nvSpPr>
        <p:spPr>
          <a:xfrm>
            <a:off x="3803650" y="609600"/>
            <a:ext cx="5111750" cy="6248400"/>
          </a:xfrm>
        </p:spPr>
        <p:txBody>
          <a:bodyPr>
            <a:normAutofit/>
          </a:bodyPr>
          <a:lstStyle/>
          <a:p>
            <a:r>
              <a:rPr lang="en-US" dirty="0"/>
              <a:t>Water quality:</a:t>
            </a:r>
          </a:p>
          <a:p>
            <a:pPr lvl="1"/>
            <a:r>
              <a:rPr lang="en-US" dirty="0"/>
              <a:t>Same sewage, septic tank effluent, and soil treatment assumptions as gravity system</a:t>
            </a:r>
          </a:p>
          <a:p>
            <a:r>
              <a:rPr lang="en-US" dirty="0"/>
              <a:t>Pump run-time data based on 12 homes monitored during a 2014 North Carolina Department of Health and Human Services (DHHS) field demonstration program</a:t>
            </a:r>
          </a:p>
        </p:txBody>
      </p:sp>
    </p:spTree>
    <p:extLst>
      <p:ext uri="{BB962C8B-B14F-4D97-AF65-F5344CB8AC3E}">
        <p14:creationId xmlns:p14="http://schemas.microsoft.com/office/powerpoint/2010/main" val="32231131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cap="small" dirty="0"/>
              <a:t>Results</a:t>
            </a:r>
          </a:p>
        </p:txBody>
      </p:sp>
    </p:spTree>
    <p:extLst>
      <p:ext uri="{BB962C8B-B14F-4D97-AF65-F5344CB8AC3E}">
        <p14:creationId xmlns:p14="http://schemas.microsoft.com/office/powerpoint/2010/main" val="3578795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EEE63-3C8E-426A-8198-D30D1CC0B55B}"/>
              </a:ext>
            </a:extLst>
          </p:cNvPr>
          <p:cNvSpPr>
            <a:spLocks noGrp="1"/>
          </p:cNvSpPr>
          <p:nvPr>
            <p:ph type="title"/>
          </p:nvPr>
        </p:nvSpPr>
        <p:spPr/>
        <p:txBody>
          <a:bodyPr>
            <a:normAutofit/>
          </a:bodyPr>
          <a:lstStyle/>
          <a:p>
            <a:r>
              <a:rPr lang="en-US" dirty="0"/>
              <a:t>Key Take-Aways</a:t>
            </a:r>
          </a:p>
        </p:txBody>
      </p:sp>
      <p:sp>
        <p:nvSpPr>
          <p:cNvPr id="3" name="Content Placeholder 2">
            <a:extLst>
              <a:ext uri="{FF2B5EF4-FFF2-40B4-BE49-F238E27FC236}">
                <a16:creationId xmlns:a16="http://schemas.microsoft.com/office/drawing/2014/main" id="{92A5C677-D5A1-46DE-807B-B996D48C0357}"/>
              </a:ext>
            </a:extLst>
          </p:cNvPr>
          <p:cNvSpPr>
            <a:spLocks noGrp="1"/>
          </p:cNvSpPr>
          <p:nvPr>
            <p:ph idx="1"/>
          </p:nvPr>
        </p:nvSpPr>
        <p:spPr>
          <a:xfrm>
            <a:off x="457200" y="1600200"/>
            <a:ext cx="8229600" cy="4525963"/>
          </a:xfrm>
        </p:spPr>
        <p:txBody>
          <a:bodyPr>
            <a:normAutofit/>
          </a:bodyPr>
          <a:lstStyle/>
          <a:p>
            <a:r>
              <a:rPr lang="en-US" sz="4000" dirty="0">
                <a:solidFill>
                  <a:schemeClr val="tx1"/>
                </a:solidFill>
              </a:rPr>
              <a:t>Onsite vs. centralized treatment</a:t>
            </a:r>
          </a:p>
          <a:p>
            <a:pPr lvl="1"/>
            <a:r>
              <a:rPr lang="en-US" sz="3600" dirty="0">
                <a:solidFill>
                  <a:schemeClr val="tx1"/>
                </a:solidFill>
              </a:rPr>
              <a:t>Reduced carbon emissions</a:t>
            </a:r>
          </a:p>
          <a:p>
            <a:pPr lvl="1"/>
            <a:r>
              <a:rPr lang="en-US" sz="3600" dirty="0">
                <a:solidFill>
                  <a:schemeClr val="tx1"/>
                </a:solidFill>
              </a:rPr>
              <a:t>Reduced energy use</a:t>
            </a:r>
          </a:p>
          <a:p>
            <a:pPr lvl="1"/>
            <a:r>
              <a:rPr lang="en-US" sz="3600" dirty="0">
                <a:solidFill>
                  <a:schemeClr val="tx1"/>
                </a:solidFill>
              </a:rPr>
              <a:t>Reduced cost</a:t>
            </a:r>
          </a:p>
          <a:p>
            <a:r>
              <a:rPr lang="en-US" sz="4000" dirty="0">
                <a:solidFill>
                  <a:schemeClr val="tx1"/>
                </a:solidFill>
              </a:rPr>
              <a:t>Onsite is a viable and sustainable alternative to a centralized WWTP</a:t>
            </a:r>
          </a:p>
        </p:txBody>
      </p:sp>
    </p:spTree>
    <p:extLst>
      <p:ext uri="{BB962C8B-B14F-4D97-AF65-F5344CB8AC3E}">
        <p14:creationId xmlns:p14="http://schemas.microsoft.com/office/powerpoint/2010/main" val="29642499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cap="small" dirty="0"/>
              <a:t>Treatment Cost</a:t>
            </a:r>
          </a:p>
        </p:txBody>
      </p:sp>
    </p:spTree>
    <p:extLst>
      <p:ext uri="{BB962C8B-B14F-4D97-AF65-F5344CB8AC3E}">
        <p14:creationId xmlns:p14="http://schemas.microsoft.com/office/powerpoint/2010/main" val="39792663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cap="small" dirty="0"/>
              <a:t>Average Treatment Cost</a:t>
            </a:r>
          </a:p>
        </p:txBody>
      </p:sp>
      <p:grpSp>
        <p:nvGrpSpPr>
          <p:cNvPr id="3" name="Group 2">
            <a:extLst>
              <a:ext uri="{FF2B5EF4-FFF2-40B4-BE49-F238E27FC236}">
                <a16:creationId xmlns:a16="http://schemas.microsoft.com/office/drawing/2014/main" id="{EF47B3D2-C2F7-4463-96F5-715AC523D8AD}"/>
              </a:ext>
            </a:extLst>
          </p:cNvPr>
          <p:cNvGrpSpPr/>
          <p:nvPr/>
        </p:nvGrpSpPr>
        <p:grpSpPr>
          <a:xfrm>
            <a:off x="34413" y="1143000"/>
            <a:ext cx="8996322" cy="5184648"/>
            <a:chOff x="34413" y="1143000"/>
            <a:chExt cx="8996322" cy="5184648"/>
          </a:xfrm>
        </p:grpSpPr>
        <p:graphicFrame>
          <p:nvGraphicFramePr>
            <p:cNvPr id="4" name="Chart 3">
              <a:extLst>
                <a:ext uri="{FF2B5EF4-FFF2-40B4-BE49-F238E27FC236}">
                  <a16:creationId xmlns:a16="http://schemas.microsoft.com/office/drawing/2014/main" id="{7086AE01-79AF-47D9-B04C-018C449325A7}"/>
                </a:ext>
              </a:extLst>
            </p:cNvPr>
            <p:cNvGraphicFramePr>
              <a:graphicFrameLocks/>
            </p:cNvGraphicFramePr>
            <p:nvPr>
              <p:extLst>
                <p:ext uri="{D42A27DB-BD31-4B8C-83A1-F6EECF244321}">
                  <p14:modId xmlns:p14="http://schemas.microsoft.com/office/powerpoint/2010/main" val="232029765"/>
                </p:ext>
              </p:extLst>
            </p:nvPr>
          </p:nvGraphicFramePr>
          <p:xfrm>
            <a:off x="34413" y="1143000"/>
            <a:ext cx="4497474" cy="5181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a:extLst>
                <a:ext uri="{FF2B5EF4-FFF2-40B4-BE49-F238E27FC236}">
                  <a16:creationId xmlns:a16="http://schemas.microsoft.com/office/drawing/2014/main" id="{31762364-5C7B-4DEF-A8BE-0603C0FB7592}"/>
                </a:ext>
              </a:extLst>
            </p:cNvPr>
            <p:cNvGraphicFramePr>
              <a:graphicFrameLocks/>
            </p:cNvGraphicFramePr>
            <p:nvPr>
              <p:extLst>
                <p:ext uri="{D42A27DB-BD31-4B8C-83A1-F6EECF244321}">
                  <p14:modId xmlns:p14="http://schemas.microsoft.com/office/powerpoint/2010/main" val="3301537854"/>
                </p:ext>
              </p:extLst>
            </p:nvPr>
          </p:nvGraphicFramePr>
          <p:xfrm>
            <a:off x="4531887" y="1143000"/>
            <a:ext cx="4498848" cy="5184648"/>
          </p:xfrm>
          <a:graphic>
            <a:graphicData uri="http://schemas.openxmlformats.org/drawingml/2006/chart">
              <c:chart xmlns:c="http://schemas.openxmlformats.org/drawingml/2006/chart" xmlns:r="http://schemas.openxmlformats.org/officeDocument/2006/relationships" r:id="rId3"/>
            </a:graphicData>
          </a:graphic>
        </p:graphicFrame>
      </p:grpSp>
    </p:spTree>
    <p:extLst>
      <p:ext uri="{BB962C8B-B14F-4D97-AF65-F5344CB8AC3E}">
        <p14:creationId xmlns:p14="http://schemas.microsoft.com/office/powerpoint/2010/main" val="22934569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cap="small" dirty="0"/>
              <a:t>Embodied Carbon Footprint</a:t>
            </a:r>
          </a:p>
        </p:txBody>
      </p:sp>
    </p:spTree>
    <p:extLst>
      <p:ext uri="{BB962C8B-B14F-4D97-AF65-F5344CB8AC3E}">
        <p14:creationId xmlns:p14="http://schemas.microsoft.com/office/powerpoint/2010/main" val="25911367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cap="small" dirty="0"/>
              <a:t>Average Embodied Carbon Footprint</a:t>
            </a:r>
          </a:p>
        </p:txBody>
      </p:sp>
      <p:grpSp>
        <p:nvGrpSpPr>
          <p:cNvPr id="3" name="Group 2">
            <a:extLst>
              <a:ext uri="{FF2B5EF4-FFF2-40B4-BE49-F238E27FC236}">
                <a16:creationId xmlns:a16="http://schemas.microsoft.com/office/drawing/2014/main" id="{84805839-308B-4E37-81CE-7847515D4265}"/>
              </a:ext>
            </a:extLst>
          </p:cNvPr>
          <p:cNvGrpSpPr/>
          <p:nvPr/>
        </p:nvGrpSpPr>
        <p:grpSpPr>
          <a:xfrm>
            <a:off x="76200" y="1217676"/>
            <a:ext cx="9067800" cy="5184648"/>
            <a:chOff x="76200" y="1217676"/>
            <a:chExt cx="9067800" cy="5184648"/>
          </a:xfrm>
        </p:grpSpPr>
        <p:graphicFrame>
          <p:nvGraphicFramePr>
            <p:cNvPr id="4" name="Chart 3">
              <a:extLst>
                <a:ext uri="{FF2B5EF4-FFF2-40B4-BE49-F238E27FC236}">
                  <a16:creationId xmlns:a16="http://schemas.microsoft.com/office/drawing/2014/main" id="{B39A588C-9899-44DF-A569-BF2C6A5F8495}"/>
                </a:ext>
              </a:extLst>
            </p:cNvPr>
            <p:cNvGraphicFramePr>
              <a:graphicFrameLocks/>
            </p:cNvGraphicFramePr>
            <p:nvPr>
              <p:extLst>
                <p:ext uri="{D42A27DB-BD31-4B8C-83A1-F6EECF244321}">
                  <p14:modId xmlns:p14="http://schemas.microsoft.com/office/powerpoint/2010/main" val="2267878923"/>
                </p:ext>
              </p:extLst>
            </p:nvPr>
          </p:nvGraphicFramePr>
          <p:xfrm>
            <a:off x="76200" y="1217676"/>
            <a:ext cx="4498848" cy="518464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a:extLst>
                <a:ext uri="{FF2B5EF4-FFF2-40B4-BE49-F238E27FC236}">
                  <a16:creationId xmlns:a16="http://schemas.microsoft.com/office/drawing/2014/main" id="{BDAC0021-AFF8-4385-98F9-44AEBD4B74DF}"/>
                </a:ext>
              </a:extLst>
            </p:cNvPr>
            <p:cNvGraphicFramePr>
              <a:graphicFrameLocks/>
            </p:cNvGraphicFramePr>
            <p:nvPr>
              <p:extLst>
                <p:ext uri="{D42A27DB-BD31-4B8C-83A1-F6EECF244321}">
                  <p14:modId xmlns:p14="http://schemas.microsoft.com/office/powerpoint/2010/main" val="2112706319"/>
                </p:ext>
              </p:extLst>
            </p:nvPr>
          </p:nvGraphicFramePr>
          <p:xfrm>
            <a:off x="4645152" y="1217676"/>
            <a:ext cx="4498848" cy="5184648"/>
          </p:xfrm>
          <a:graphic>
            <a:graphicData uri="http://schemas.openxmlformats.org/drawingml/2006/chart">
              <c:chart xmlns:c="http://schemas.openxmlformats.org/drawingml/2006/chart" xmlns:r="http://schemas.openxmlformats.org/officeDocument/2006/relationships" r:id="rId3"/>
            </a:graphicData>
          </a:graphic>
        </p:graphicFrame>
      </p:grpSp>
    </p:spTree>
    <p:extLst>
      <p:ext uri="{BB962C8B-B14F-4D97-AF65-F5344CB8AC3E}">
        <p14:creationId xmlns:p14="http://schemas.microsoft.com/office/powerpoint/2010/main" val="40773019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81DB4-21F0-4FD6-827C-A90C5AAEB30B}"/>
              </a:ext>
            </a:extLst>
          </p:cNvPr>
          <p:cNvSpPr>
            <a:spLocks noGrp="1"/>
          </p:cNvSpPr>
          <p:nvPr>
            <p:ph type="title"/>
          </p:nvPr>
        </p:nvSpPr>
        <p:spPr/>
        <p:txBody>
          <a:bodyPr/>
          <a:lstStyle/>
          <a:p>
            <a:r>
              <a:rPr lang="en-US" cap="small" dirty="0"/>
              <a:t>Average Embodied Carbon Footprint</a:t>
            </a:r>
            <a:endParaRPr lang="en-US" dirty="0"/>
          </a:p>
        </p:txBody>
      </p:sp>
      <p:graphicFrame>
        <p:nvGraphicFramePr>
          <p:cNvPr id="4" name="Chart 3">
            <a:extLst>
              <a:ext uri="{FF2B5EF4-FFF2-40B4-BE49-F238E27FC236}">
                <a16:creationId xmlns:a16="http://schemas.microsoft.com/office/drawing/2014/main" id="{4DB70164-748D-4E5C-92DC-BD3AFBD89582}"/>
              </a:ext>
            </a:extLst>
          </p:cNvPr>
          <p:cNvGraphicFramePr>
            <a:graphicFrameLocks/>
          </p:cNvGraphicFramePr>
          <p:nvPr>
            <p:extLst>
              <p:ext uri="{D42A27DB-BD31-4B8C-83A1-F6EECF244321}">
                <p14:modId xmlns:p14="http://schemas.microsoft.com/office/powerpoint/2010/main" val="2242494368"/>
              </p:ext>
            </p:extLst>
          </p:nvPr>
        </p:nvGraphicFramePr>
        <p:xfrm>
          <a:off x="1562100" y="990600"/>
          <a:ext cx="6019800" cy="5638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573645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7AE2F-1B1A-47D6-86A9-F3E47A7A92E1}"/>
              </a:ext>
            </a:extLst>
          </p:cNvPr>
          <p:cNvSpPr>
            <a:spLocks noGrp="1"/>
          </p:cNvSpPr>
          <p:nvPr>
            <p:ph type="title"/>
          </p:nvPr>
        </p:nvSpPr>
        <p:spPr/>
        <p:txBody>
          <a:bodyPr/>
          <a:lstStyle/>
          <a:p>
            <a:pPr algn="ctr"/>
            <a:r>
              <a:rPr lang="en-US" cap="small" dirty="0"/>
              <a:t>Embodied Energy Footprint</a:t>
            </a:r>
            <a:endParaRPr lang="en-US" dirty="0"/>
          </a:p>
        </p:txBody>
      </p:sp>
    </p:spTree>
    <p:extLst>
      <p:ext uri="{BB962C8B-B14F-4D97-AF65-F5344CB8AC3E}">
        <p14:creationId xmlns:p14="http://schemas.microsoft.com/office/powerpoint/2010/main" val="35035974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81DB4-21F0-4FD6-827C-A90C5AAEB30B}"/>
              </a:ext>
            </a:extLst>
          </p:cNvPr>
          <p:cNvSpPr>
            <a:spLocks noGrp="1"/>
          </p:cNvSpPr>
          <p:nvPr>
            <p:ph type="title"/>
          </p:nvPr>
        </p:nvSpPr>
        <p:spPr/>
        <p:txBody>
          <a:bodyPr/>
          <a:lstStyle/>
          <a:p>
            <a:r>
              <a:rPr lang="en-US" cap="small" dirty="0"/>
              <a:t>Average Embodied Energy Footprint</a:t>
            </a:r>
            <a:endParaRPr lang="en-US" dirty="0"/>
          </a:p>
        </p:txBody>
      </p:sp>
      <p:grpSp>
        <p:nvGrpSpPr>
          <p:cNvPr id="3" name="Group 2">
            <a:extLst>
              <a:ext uri="{FF2B5EF4-FFF2-40B4-BE49-F238E27FC236}">
                <a16:creationId xmlns:a16="http://schemas.microsoft.com/office/drawing/2014/main" id="{CE12DA60-F201-4628-8E3A-9FCC0FC65AFE}"/>
              </a:ext>
            </a:extLst>
          </p:cNvPr>
          <p:cNvGrpSpPr/>
          <p:nvPr/>
        </p:nvGrpSpPr>
        <p:grpSpPr>
          <a:xfrm>
            <a:off x="73152" y="1295400"/>
            <a:ext cx="8997696" cy="5184648"/>
            <a:chOff x="73152" y="1295400"/>
            <a:chExt cx="8997696" cy="5184648"/>
          </a:xfrm>
        </p:grpSpPr>
        <p:graphicFrame>
          <p:nvGraphicFramePr>
            <p:cNvPr id="5" name="Chart 4">
              <a:extLst>
                <a:ext uri="{FF2B5EF4-FFF2-40B4-BE49-F238E27FC236}">
                  <a16:creationId xmlns:a16="http://schemas.microsoft.com/office/drawing/2014/main" id="{E02D4B2C-2433-4498-ABA6-E9E169D753C9}"/>
                </a:ext>
              </a:extLst>
            </p:cNvPr>
            <p:cNvGraphicFramePr>
              <a:graphicFrameLocks/>
            </p:cNvGraphicFramePr>
            <p:nvPr>
              <p:extLst>
                <p:ext uri="{D42A27DB-BD31-4B8C-83A1-F6EECF244321}">
                  <p14:modId xmlns:p14="http://schemas.microsoft.com/office/powerpoint/2010/main" val="998107013"/>
                </p:ext>
              </p:extLst>
            </p:nvPr>
          </p:nvGraphicFramePr>
          <p:xfrm>
            <a:off x="73152" y="1295400"/>
            <a:ext cx="4498848" cy="518464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37441F3F-89D8-4A34-9FE9-980B62D8F6BE}"/>
                </a:ext>
              </a:extLst>
            </p:cNvPr>
            <p:cNvGraphicFramePr>
              <a:graphicFrameLocks/>
            </p:cNvGraphicFramePr>
            <p:nvPr>
              <p:extLst>
                <p:ext uri="{D42A27DB-BD31-4B8C-83A1-F6EECF244321}">
                  <p14:modId xmlns:p14="http://schemas.microsoft.com/office/powerpoint/2010/main" val="2755288480"/>
                </p:ext>
              </p:extLst>
            </p:nvPr>
          </p:nvGraphicFramePr>
          <p:xfrm>
            <a:off x="4572000" y="1295400"/>
            <a:ext cx="4498848" cy="5184648"/>
          </p:xfrm>
          <a:graphic>
            <a:graphicData uri="http://schemas.openxmlformats.org/drawingml/2006/chart">
              <c:chart xmlns:c="http://schemas.openxmlformats.org/drawingml/2006/chart" xmlns:r="http://schemas.openxmlformats.org/officeDocument/2006/relationships" r:id="rId3"/>
            </a:graphicData>
          </a:graphic>
        </p:graphicFrame>
      </p:grpSp>
    </p:spTree>
    <p:extLst>
      <p:ext uri="{BB962C8B-B14F-4D97-AF65-F5344CB8AC3E}">
        <p14:creationId xmlns:p14="http://schemas.microsoft.com/office/powerpoint/2010/main" val="37308652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81DB4-21F0-4FD6-827C-A90C5AAEB30B}"/>
              </a:ext>
            </a:extLst>
          </p:cNvPr>
          <p:cNvSpPr>
            <a:spLocks noGrp="1"/>
          </p:cNvSpPr>
          <p:nvPr>
            <p:ph type="title"/>
          </p:nvPr>
        </p:nvSpPr>
        <p:spPr/>
        <p:txBody>
          <a:bodyPr/>
          <a:lstStyle/>
          <a:p>
            <a:r>
              <a:rPr lang="en-US" cap="small" dirty="0"/>
              <a:t>Average Embodied Energy Footprint</a:t>
            </a:r>
            <a:endParaRPr lang="en-US" dirty="0"/>
          </a:p>
        </p:txBody>
      </p:sp>
      <p:graphicFrame>
        <p:nvGraphicFramePr>
          <p:cNvPr id="4" name="Chart 3">
            <a:extLst>
              <a:ext uri="{FF2B5EF4-FFF2-40B4-BE49-F238E27FC236}">
                <a16:creationId xmlns:a16="http://schemas.microsoft.com/office/drawing/2014/main" id="{ADCC9050-CF23-47B9-94F8-75B9A3367817}"/>
              </a:ext>
            </a:extLst>
          </p:cNvPr>
          <p:cNvGraphicFramePr>
            <a:graphicFrameLocks/>
          </p:cNvGraphicFramePr>
          <p:nvPr>
            <p:extLst>
              <p:ext uri="{D42A27DB-BD31-4B8C-83A1-F6EECF244321}">
                <p14:modId xmlns:p14="http://schemas.microsoft.com/office/powerpoint/2010/main" val="1366586009"/>
              </p:ext>
            </p:extLst>
          </p:nvPr>
        </p:nvGraphicFramePr>
        <p:xfrm>
          <a:off x="1563624" y="1066800"/>
          <a:ext cx="6016752" cy="56418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513575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381000"/>
            <a:ext cx="7924800" cy="707886"/>
          </a:xfrm>
          <a:prstGeom prst="rect">
            <a:avLst/>
          </a:prstGeom>
          <a:noFill/>
        </p:spPr>
        <p:txBody>
          <a:bodyPr wrap="square" rtlCol="0">
            <a:normAutofit/>
          </a:bodyPr>
          <a:lstStyle/>
          <a:p>
            <a:r>
              <a:rPr lang="en-US" sz="4000" b="1" dirty="0">
                <a:solidFill>
                  <a:schemeClr val="tx1">
                    <a:lumMod val="85000"/>
                    <a:lumOff val="15000"/>
                  </a:schemeClr>
                </a:solidFill>
                <a:latin typeface="+mj-lt"/>
              </a:rPr>
              <a:t>Total Annual Savings</a:t>
            </a:r>
            <a:endParaRPr lang="en-US" sz="4000" dirty="0">
              <a:solidFill>
                <a:schemeClr val="tx1">
                  <a:lumMod val="50000"/>
                  <a:lumOff val="50000"/>
                </a:schemeClr>
              </a:solidFill>
              <a:latin typeface="+mj-lt"/>
              <a:cs typeface="Arial" pitchFamily="34" charset="0"/>
            </a:endParaRPr>
          </a:p>
        </p:txBody>
      </p:sp>
      <p:cxnSp>
        <p:nvCxnSpPr>
          <p:cNvPr id="10" name="Straight Connector 9"/>
          <p:cNvCxnSpPr/>
          <p:nvPr/>
        </p:nvCxnSpPr>
        <p:spPr>
          <a:xfrm>
            <a:off x="1905000" y="2936809"/>
            <a:ext cx="5257800" cy="1588"/>
          </a:xfrm>
          <a:prstGeom prst="line">
            <a:avLst/>
          </a:prstGeom>
          <a:ln w="47625">
            <a:solidFill>
              <a:srgbClr val="E4E4E4"/>
            </a:solidFill>
          </a:ln>
          <a:effectLst/>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750711" y="5127978"/>
            <a:ext cx="7973935" cy="739422"/>
          </a:xfrm>
          <a:prstGeom prst="rect">
            <a:avLst/>
          </a:prstGeom>
          <a:noFill/>
        </p:spPr>
        <p:txBody>
          <a:bodyPr wrap="none" rtlCol="0">
            <a:normAutofit/>
          </a:bodyPr>
          <a:lstStyle/>
          <a:p>
            <a:pPr algn="r"/>
            <a:r>
              <a:rPr lang="en-US" sz="2000" b="1" dirty="0">
                <a:solidFill>
                  <a:schemeClr val="tx1">
                    <a:lumMod val="75000"/>
                    <a:lumOff val="25000"/>
                  </a:schemeClr>
                </a:solidFill>
              </a:rPr>
              <a:t>Cost savings using onsite gravity and pump systems</a:t>
            </a:r>
          </a:p>
          <a:p>
            <a:pPr algn="r"/>
            <a:r>
              <a:rPr lang="en-US" sz="2000" b="1" dirty="0">
                <a:solidFill>
                  <a:schemeClr val="tx1">
                    <a:lumMod val="75000"/>
                    <a:lumOff val="25000"/>
                  </a:schemeClr>
                </a:solidFill>
              </a:rPr>
              <a:t>compared to centralized WWTPs</a:t>
            </a:r>
          </a:p>
        </p:txBody>
      </p:sp>
      <p:sp>
        <p:nvSpPr>
          <p:cNvPr id="12" name="Rectangle 11"/>
          <p:cNvSpPr/>
          <p:nvPr/>
        </p:nvSpPr>
        <p:spPr>
          <a:xfrm>
            <a:off x="8686800" y="528448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6600"/>
                </a:solidFill>
              </a:rPr>
              <a:t>           </a:t>
            </a:r>
          </a:p>
        </p:txBody>
      </p:sp>
      <p:grpSp>
        <p:nvGrpSpPr>
          <p:cNvPr id="26" name="Group 25"/>
          <p:cNvGrpSpPr/>
          <p:nvPr/>
        </p:nvGrpSpPr>
        <p:grpSpPr>
          <a:xfrm>
            <a:off x="6369524" y="1561628"/>
            <a:ext cx="2057400" cy="2708434"/>
            <a:chOff x="740392" y="1557456"/>
            <a:chExt cx="2057400" cy="2708434"/>
          </a:xfrm>
        </p:grpSpPr>
        <p:sp>
          <p:nvSpPr>
            <p:cNvPr id="6" name="Oval 5"/>
            <p:cNvSpPr/>
            <p:nvPr/>
          </p:nvSpPr>
          <p:spPr>
            <a:xfrm>
              <a:off x="740392" y="1948743"/>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4" name="TextBox 13"/>
            <p:cNvSpPr txBox="1"/>
            <p:nvPr/>
          </p:nvSpPr>
          <p:spPr>
            <a:xfrm>
              <a:off x="1121392" y="1557456"/>
              <a:ext cx="1219200" cy="2708434"/>
            </a:xfrm>
            <a:prstGeom prst="rect">
              <a:avLst/>
            </a:prstGeom>
            <a:noFill/>
          </p:spPr>
          <p:txBody>
            <a:bodyPr wrap="square" rtlCol="0">
              <a:spAutoFit/>
            </a:bodyPr>
            <a:lstStyle/>
            <a:p>
              <a:r>
                <a:rPr lang="en-US" sz="17000" b="1" dirty="0">
                  <a:solidFill>
                    <a:srgbClr val="F26200">
                      <a:alpha val="40000"/>
                    </a:srgbClr>
                  </a:solidFill>
                  <a:latin typeface="+mj-lt"/>
                  <a:cs typeface="Arial" pitchFamily="34" charset="0"/>
                </a:rPr>
                <a:t>3</a:t>
              </a:r>
            </a:p>
          </p:txBody>
        </p:sp>
        <p:sp>
          <p:nvSpPr>
            <p:cNvPr id="13" name="TextBox 12"/>
            <p:cNvSpPr txBox="1"/>
            <p:nvPr/>
          </p:nvSpPr>
          <p:spPr>
            <a:xfrm>
              <a:off x="823416" y="2666898"/>
              <a:ext cx="1931160" cy="683264"/>
            </a:xfrm>
            <a:prstGeom prst="rect">
              <a:avLst/>
            </a:prstGeom>
            <a:noFill/>
          </p:spPr>
          <p:txBody>
            <a:bodyPr wrap="square" rtlCol="0">
              <a:normAutofit/>
            </a:bodyPr>
            <a:lstStyle/>
            <a:p>
              <a:pPr algn="ctr">
                <a:lnSpc>
                  <a:spcPct val="80000"/>
                </a:lnSpc>
              </a:pPr>
              <a:r>
                <a:rPr lang="en-US" sz="2400" b="1" spc="60" dirty="0">
                  <a:solidFill>
                    <a:schemeClr val="bg1"/>
                  </a:solidFill>
                  <a:effectLst>
                    <a:outerShdw blurRad="50800" dist="25400" dir="5400000" algn="t" rotWithShape="0">
                      <a:prstClr val="black">
                        <a:alpha val="15000"/>
                      </a:prstClr>
                    </a:outerShdw>
                  </a:effectLst>
                </a:rPr>
                <a:t>Energy </a:t>
              </a:r>
            </a:p>
            <a:p>
              <a:pPr algn="ctr">
                <a:lnSpc>
                  <a:spcPct val="80000"/>
                </a:lnSpc>
              </a:pPr>
              <a:r>
                <a:rPr lang="en-US" sz="2400" b="1" spc="60" dirty="0">
                  <a:solidFill>
                    <a:schemeClr val="bg1"/>
                  </a:solidFill>
                  <a:effectLst>
                    <a:outerShdw blurRad="50800" dist="25400" dir="5400000" algn="t" rotWithShape="0">
                      <a:prstClr val="black">
                        <a:alpha val="15000"/>
                      </a:prstClr>
                    </a:outerShdw>
                  </a:effectLst>
                </a:rPr>
                <a:t>Savings</a:t>
              </a:r>
              <a:endParaRPr lang="en-US" sz="2400" b="1" dirty="0">
                <a:solidFill>
                  <a:schemeClr val="bg1"/>
                </a:solidFill>
                <a:effectLst>
                  <a:outerShdw blurRad="50800" dist="25400" dir="5400000" algn="t" rotWithShape="0">
                    <a:prstClr val="black">
                      <a:alpha val="15000"/>
                    </a:prstClr>
                  </a:outerShdw>
                </a:effectLst>
              </a:endParaRPr>
            </a:p>
          </p:txBody>
        </p:sp>
      </p:grpSp>
      <p:grpSp>
        <p:nvGrpSpPr>
          <p:cNvPr id="23" name="Group 22"/>
          <p:cNvGrpSpPr/>
          <p:nvPr/>
        </p:nvGrpSpPr>
        <p:grpSpPr>
          <a:xfrm>
            <a:off x="3543300" y="1591943"/>
            <a:ext cx="2057400" cy="2708434"/>
            <a:chOff x="3543300" y="1591943"/>
            <a:chExt cx="2057400" cy="2708434"/>
          </a:xfrm>
        </p:grpSpPr>
        <p:sp>
          <p:nvSpPr>
            <p:cNvPr id="4" name="Oval 3"/>
            <p:cNvSpPr/>
            <p:nvPr/>
          </p:nvSpPr>
          <p:spPr>
            <a:xfrm>
              <a:off x="3543300" y="1946209"/>
              <a:ext cx="2057400" cy="2057400"/>
            </a:xfrm>
            <a:prstGeom prst="ellipse">
              <a:avLst/>
            </a:prstGeom>
            <a:gradFill>
              <a:gsLst>
                <a:gs pos="0">
                  <a:srgbClr val="00B0F0"/>
                </a:gs>
                <a:gs pos="50000">
                  <a:srgbClr val="399ECB"/>
                </a:gs>
                <a:gs pos="100000">
                  <a:srgbClr val="0077D0"/>
                </a:gs>
              </a:gsLst>
              <a:path path="circle">
                <a:fillToRect l="50000" t="50000" r="50000" b="50000"/>
              </a:path>
            </a:gradFill>
            <a:ln w="82550">
              <a:noFill/>
            </a:ln>
            <a:effectLst>
              <a:outerShdw blurRad="1270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5" name="TextBox 14"/>
            <p:cNvSpPr txBox="1"/>
            <p:nvPr/>
          </p:nvSpPr>
          <p:spPr>
            <a:xfrm>
              <a:off x="3933968" y="1591943"/>
              <a:ext cx="1219200" cy="2708434"/>
            </a:xfrm>
            <a:prstGeom prst="rect">
              <a:avLst/>
            </a:prstGeom>
            <a:noFill/>
          </p:spPr>
          <p:txBody>
            <a:bodyPr wrap="square" rtlCol="0">
              <a:spAutoFit/>
            </a:bodyPr>
            <a:lstStyle/>
            <a:p>
              <a:r>
                <a:rPr lang="en-US" sz="17000" b="1" dirty="0">
                  <a:solidFill>
                    <a:srgbClr val="2A7A9E">
                      <a:alpha val="40000"/>
                    </a:srgbClr>
                  </a:solidFill>
                  <a:latin typeface="+mj-lt"/>
                  <a:cs typeface="Arial" pitchFamily="34" charset="0"/>
                </a:rPr>
                <a:t>2</a:t>
              </a:r>
            </a:p>
          </p:txBody>
        </p:sp>
        <p:sp>
          <p:nvSpPr>
            <p:cNvPr id="16" name="TextBox 15"/>
            <p:cNvSpPr txBox="1"/>
            <p:nvPr/>
          </p:nvSpPr>
          <p:spPr>
            <a:xfrm>
              <a:off x="3601872" y="2701385"/>
              <a:ext cx="1931160" cy="665695"/>
            </a:xfrm>
            <a:prstGeom prst="rect">
              <a:avLst/>
            </a:prstGeom>
            <a:noFill/>
          </p:spPr>
          <p:txBody>
            <a:bodyPr wrap="square" rtlCol="0">
              <a:normAutofit/>
            </a:bodyPr>
            <a:lstStyle/>
            <a:p>
              <a:pPr algn="ctr">
                <a:lnSpc>
                  <a:spcPct val="80000"/>
                </a:lnSpc>
              </a:pPr>
              <a:r>
                <a:rPr lang="en-US" sz="2300" b="1" spc="60" dirty="0">
                  <a:solidFill>
                    <a:schemeClr val="bg1"/>
                  </a:solidFill>
                  <a:effectLst>
                    <a:outerShdw blurRad="50800" dist="25400" dir="5400000" algn="t" rotWithShape="0">
                      <a:prstClr val="black">
                        <a:alpha val="15000"/>
                      </a:prstClr>
                    </a:outerShdw>
                  </a:effectLst>
                </a:rPr>
                <a:t>CO</a:t>
              </a:r>
              <a:r>
                <a:rPr lang="en-US" sz="2300" b="1" spc="60" baseline="-25000" dirty="0">
                  <a:solidFill>
                    <a:schemeClr val="bg1"/>
                  </a:solidFill>
                  <a:effectLst>
                    <a:outerShdw blurRad="50800" dist="25400" dir="5400000" algn="t" rotWithShape="0">
                      <a:prstClr val="black">
                        <a:alpha val="15000"/>
                      </a:prstClr>
                    </a:outerShdw>
                  </a:effectLst>
                </a:rPr>
                <a:t>2</a:t>
              </a:r>
              <a:r>
                <a:rPr lang="en-US" sz="2300" b="1" spc="60" dirty="0">
                  <a:solidFill>
                    <a:schemeClr val="bg1"/>
                  </a:solidFill>
                  <a:effectLst>
                    <a:outerShdw blurRad="50800" dist="25400" dir="5400000" algn="t" rotWithShape="0">
                      <a:prstClr val="black">
                        <a:alpha val="15000"/>
                      </a:prstClr>
                    </a:outerShdw>
                  </a:effectLst>
                </a:rPr>
                <a:t> Emission</a:t>
              </a:r>
            </a:p>
            <a:p>
              <a:pPr algn="ctr">
                <a:lnSpc>
                  <a:spcPct val="80000"/>
                </a:lnSpc>
              </a:pPr>
              <a:r>
                <a:rPr lang="en-US" sz="2300" b="1" spc="60" dirty="0">
                  <a:solidFill>
                    <a:schemeClr val="bg1"/>
                  </a:solidFill>
                  <a:effectLst>
                    <a:outerShdw blurRad="50800" dist="25400" dir="5400000" algn="t" rotWithShape="0">
                      <a:prstClr val="black">
                        <a:alpha val="15000"/>
                      </a:prstClr>
                    </a:outerShdw>
                  </a:effectLst>
                </a:rPr>
                <a:t>Savings</a:t>
              </a:r>
              <a:endParaRPr lang="en-US" sz="2300" b="1" dirty="0">
                <a:solidFill>
                  <a:schemeClr val="bg1"/>
                </a:solidFill>
                <a:effectLst>
                  <a:outerShdw blurRad="50800" dist="25400" dir="5400000" algn="t" rotWithShape="0">
                    <a:prstClr val="black">
                      <a:alpha val="15000"/>
                    </a:prstClr>
                  </a:outerShdw>
                </a:effectLst>
              </a:endParaRPr>
            </a:p>
          </p:txBody>
        </p:sp>
      </p:grpSp>
      <p:grpSp>
        <p:nvGrpSpPr>
          <p:cNvPr id="24" name="Group 23"/>
          <p:cNvGrpSpPr/>
          <p:nvPr/>
        </p:nvGrpSpPr>
        <p:grpSpPr>
          <a:xfrm>
            <a:off x="717076" y="1561628"/>
            <a:ext cx="2057400" cy="2708434"/>
            <a:chOff x="6324600" y="1587511"/>
            <a:chExt cx="2057400" cy="2708434"/>
          </a:xfrm>
        </p:grpSpPr>
        <p:sp>
          <p:nvSpPr>
            <p:cNvPr id="5" name="Oval 4"/>
            <p:cNvSpPr/>
            <p:nvPr/>
          </p:nvSpPr>
          <p:spPr>
            <a:xfrm>
              <a:off x="6324600" y="1953643"/>
              <a:ext cx="2057400" cy="2057400"/>
            </a:xfrm>
            <a:prstGeom prst="ellipse">
              <a:avLst/>
            </a:prstGeom>
            <a:gradFill flip="none" rotWithShape="1">
              <a:gsLst>
                <a:gs pos="5000">
                  <a:srgbClr val="84D830"/>
                </a:gs>
                <a:gs pos="48000">
                  <a:srgbClr val="7BCF27"/>
                </a:gs>
                <a:gs pos="100000">
                  <a:srgbClr val="56901C"/>
                </a:gs>
              </a:gsLst>
              <a:path path="circle">
                <a:fillToRect l="50000" t="50000" r="50000" b="50000"/>
              </a:path>
              <a:tileRect/>
            </a:gradFill>
            <a:ln w="5080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7" name="TextBox 16"/>
            <p:cNvSpPr txBox="1"/>
            <p:nvPr/>
          </p:nvSpPr>
          <p:spPr>
            <a:xfrm>
              <a:off x="6721604" y="1587511"/>
              <a:ext cx="1219200" cy="2708434"/>
            </a:xfrm>
            <a:prstGeom prst="rect">
              <a:avLst/>
            </a:prstGeom>
            <a:noFill/>
          </p:spPr>
          <p:txBody>
            <a:bodyPr wrap="square" rtlCol="0">
              <a:spAutoFit/>
            </a:bodyPr>
            <a:lstStyle/>
            <a:p>
              <a:r>
                <a:rPr lang="en-US" sz="17000" b="1" dirty="0">
                  <a:solidFill>
                    <a:srgbClr val="65B131">
                      <a:alpha val="64000"/>
                    </a:srgbClr>
                  </a:solidFill>
                  <a:latin typeface="+mj-lt"/>
                  <a:cs typeface="Arial" pitchFamily="34" charset="0"/>
                </a:rPr>
                <a:t>1</a:t>
              </a:r>
            </a:p>
          </p:txBody>
        </p:sp>
        <p:sp>
          <p:nvSpPr>
            <p:cNvPr id="18" name="TextBox 17"/>
            <p:cNvSpPr txBox="1"/>
            <p:nvPr/>
          </p:nvSpPr>
          <p:spPr>
            <a:xfrm>
              <a:off x="6411810" y="2674651"/>
              <a:ext cx="1931160" cy="665695"/>
            </a:xfrm>
            <a:prstGeom prst="rect">
              <a:avLst/>
            </a:prstGeom>
            <a:noFill/>
          </p:spPr>
          <p:txBody>
            <a:bodyPr wrap="square" rtlCol="0" anchor="ctr">
              <a:normAutofit/>
            </a:bodyPr>
            <a:lstStyle/>
            <a:p>
              <a:pPr algn="ctr">
                <a:lnSpc>
                  <a:spcPct val="80000"/>
                </a:lnSpc>
              </a:pPr>
              <a:r>
                <a:rPr lang="en-US" sz="2300" b="1" spc="60" dirty="0">
                  <a:solidFill>
                    <a:schemeClr val="bg1"/>
                  </a:solidFill>
                  <a:effectLst>
                    <a:outerShdw blurRad="50800" dist="25400" dir="5400000" algn="t" rotWithShape="0">
                      <a:prstClr val="black">
                        <a:alpha val="15000"/>
                      </a:prstClr>
                    </a:outerShdw>
                  </a:effectLst>
                </a:rPr>
                <a:t>Cost Savings</a:t>
              </a:r>
            </a:p>
          </p:txBody>
        </p:sp>
      </p:grpSp>
    </p:spTree>
    <p:custDataLst>
      <p:tags r:id="rId1"/>
    </p:custDataLst>
    <p:extLst>
      <p:ext uri="{BB962C8B-B14F-4D97-AF65-F5344CB8AC3E}">
        <p14:creationId xmlns:p14="http://schemas.microsoft.com/office/powerpoint/2010/main" val="74776827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0BA59C1-3EC8-4463-9256-B7935F053C7D}"/>
              </a:ext>
            </a:extLst>
          </p:cNvPr>
          <p:cNvSpPr>
            <a:spLocks noGrp="1"/>
          </p:cNvSpPr>
          <p:nvPr>
            <p:ph type="title"/>
          </p:nvPr>
        </p:nvSpPr>
        <p:spPr>
          <a:xfrm>
            <a:off x="0" y="414867"/>
            <a:ext cx="5334000" cy="457200"/>
          </a:xfrm>
        </p:spPr>
        <p:txBody>
          <a:bodyPr>
            <a:normAutofit fontScale="90000"/>
          </a:bodyPr>
          <a:lstStyle/>
          <a:p>
            <a:r>
              <a:rPr lang="en-US" dirty="0"/>
              <a:t>Total Annual Savings in North Carolina</a:t>
            </a:r>
          </a:p>
        </p:txBody>
      </p:sp>
      <p:sp>
        <p:nvSpPr>
          <p:cNvPr id="4" name="TextBox 3">
            <a:extLst>
              <a:ext uri="{FF2B5EF4-FFF2-40B4-BE49-F238E27FC236}">
                <a16:creationId xmlns:a16="http://schemas.microsoft.com/office/drawing/2014/main" id="{993D25BD-2441-4B7E-9EA7-512E3C7ADCF6}"/>
              </a:ext>
            </a:extLst>
          </p:cNvPr>
          <p:cNvSpPr txBox="1"/>
          <p:nvPr/>
        </p:nvSpPr>
        <p:spPr>
          <a:xfrm>
            <a:off x="76200" y="1143000"/>
            <a:ext cx="8915400" cy="2246769"/>
          </a:xfrm>
          <a:prstGeom prst="rect">
            <a:avLst/>
          </a:prstGeom>
          <a:noFill/>
        </p:spPr>
        <p:txBody>
          <a:bodyPr wrap="square" rtlCol="0">
            <a:spAutoFit/>
          </a:bodyPr>
          <a:lstStyle/>
          <a:p>
            <a:pPr marL="457200" indent="-457200">
              <a:buFont typeface="Arial" panose="020B0604020202020204" pitchFamily="34" charset="0"/>
              <a:buChar char="•"/>
            </a:pPr>
            <a:r>
              <a:rPr lang="en-US" sz="2800" dirty="0"/>
              <a:t>Over 321,000 onsite gravity and pump systems are installed in North Carolina (DHHS, 2017)</a:t>
            </a:r>
          </a:p>
          <a:p>
            <a:pPr marL="457200" indent="-457200">
              <a:buFont typeface="Arial" panose="020B0604020202020204" pitchFamily="34" charset="0"/>
              <a:buChar char="•"/>
            </a:pPr>
            <a:r>
              <a:rPr lang="en-US" sz="2800" dirty="0"/>
              <a:t>Assuming 60% gravity and 40% pump</a:t>
            </a:r>
          </a:p>
          <a:p>
            <a:pPr marL="457200" indent="-457200">
              <a:buFont typeface="Arial" panose="020B0604020202020204" pitchFamily="34" charset="0"/>
              <a:buChar char="•"/>
            </a:pPr>
            <a:r>
              <a:rPr lang="en-US" sz="2800" dirty="0"/>
              <a:t>Operating onsite systems in lieu of centralized systems reduces the cost of wastewater treatment</a:t>
            </a:r>
          </a:p>
        </p:txBody>
      </p:sp>
      <p:sp>
        <p:nvSpPr>
          <p:cNvPr id="6" name="Content Placeholder 2">
            <a:extLst>
              <a:ext uri="{FF2B5EF4-FFF2-40B4-BE49-F238E27FC236}">
                <a16:creationId xmlns:a16="http://schemas.microsoft.com/office/drawing/2014/main" id="{CEA7FC83-CB3A-4008-AAA5-15CE2DC39569}"/>
              </a:ext>
            </a:extLst>
          </p:cNvPr>
          <p:cNvSpPr txBox="1">
            <a:spLocks/>
          </p:cNvSpPr>
          <p:nvPr/>
        </p:nvSpPr>
        <p:spPr>
          <a:xfrm>
            <a:off x="130859" y="3733800"/>
            <a:ext cx="8860741" cy="1293534"/>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b="1" i="1" dirty="0">
                <a:solidFill>
                  <a:schemeClr val="accent4">
                    <a:lumMod val="50000"/>
                  </a:schemeClr>
                </a:solidFill>
              </a:rPr>
              <a:t>Based on study data, annual savings compared to centralized treatment: </a:t>
            </a:r>
            <a:r>
              <a:rPr lang="en-US" sz="4800" b="1" i="1" dirty="0">
                <a:solidFill>
                  <a:schemeClr val="accent4">
                    <a:lumMod val="50000"/>
                  </a:schemeClr>
                </a:solidFill>
              </a:rPr>
              <a:t>$218 million</a:t>
            </a:r>
          </a:p>
        </p:txBody>
      </p:sp>
    </p:spTree>
    <p:extLst>
      <p:ext uri="{BB962C8B-B14F-4D97-AF65-F5344CB8AC3E}">
        <p14:creationId xmlns:p14="http://schemas.microsoft.com/office/powerpoint/2010/main" val="2724583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cap="small" dirty="0"/>
              <a:t>Introduction</a:t>
            </a:r>
          </a:p>
        </p:txBody>
      </p:sp>
    </p:spTree>
    <p:extLst>
      <p:ext uri="{BB962C8B-B14F-4D97-AF65-F5344CB8AC3E}">
        <p14:creationId xmlns:p14="http://schemas.microsoft.com/office/powerpoint/2010/main" val="3010666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0BA59C1-3EC8-4463-9256-B7935F053C7D}"/>
              </a:ext>
            </a:extLst>
          </p:cNvPr>
          <p:cNvSpPr>
            <a:spLocks noGrp="1"/>
          </p:cNvSpPr>
          <p:nvPr>
            <p:ph type="title"/>
          </p:nvPr>
        </p:nvSpPr>
        <p:spPr>
          <a:xfrm>
            <a:off x="0" y="414867"/>
            <a:ext cx="5334000" cy="457200"/>
          </a:xfrm>
        </p:spPr>
        <p:txBody>
          <a:bodyPr>
            <a:normAutofit fontScale="90000"/>
          </a:bodyPr>
          <a:lstStyle/>
          <a:p>
            <a:r>
              <a:rPr lang="en-US" dirty="0"/>
              <a:t>Total Annual Savings in North Carolina</a:t>
            </a:r>
          </a:p>
        </p:txBody>
      </p:sp>
      <p:sp>
        <p:nvSpPr>
          <p:cNvPr id="7" name="TextBox 6">
            <a:extLst>
              <a:ext uri="{FF2B5EF4-FFF2-40B4-BE49-F238E27FC236}">
                <a16:creationId xmlns:a16="http://schemas.microsoft.com/office/drawing/2014/main" id="{875F3EFC-48D7-4521-BECF-B7479FC1C58D}"/>
              </a:ext>
            </a:extLst>
          </p:cNvPr>
          <p:cNvSpPr txBox="1"/>
          <p:nvPr/>
        </p:nvSpPr>
        <p:spPr>
          <a:xfrm>
            <a:off x="76200" y="1143000"/>
            <a:ext cx="8915400" cy="2677656"/>
          </a:xfrm>
          <a:prstGeom prst="rect">
            <a:avLst/>
          </a:prstGeom>
          <a:noFill/>
        </p:spPr>
        <p:txBody>
          <a:bodyPr wrap="square" rtlCol="0">
            <a:spAutoFit/>
          </a:bodyPr>
          <a:lstStyle/>
          <a:p>
            <a:pPr marL="457200" indent="-457200">
              <a:buFont typeface="Arial" panose="020B0604020202020204" pitchFamily="34" charset="0"/>
              <a:buChar char="•"/>
            </a:pPr>
            <a:r>
              <a:rPr lang="en-US" sz="2800" dirty="0"/>
              <a:t>Over 321,000 onsite gravity and pump systems are installed in North Carolina (DHHS, 2017)</a:t>
            </a:r>
          </a:p>
          <a:p>
            <a:pPr marL="457200" indent="-457200">
              <a:buFont typeface="Arial" panose="020B0604020202020204" pitchFamily="34" charset="0"/>
              <a:buChar char="•"/>
            </a:pPr>
            <a:r>
              <a:rPr lang="en-US" sz="2800" dirty="0"/>
              <a:t>Assuming 60% gravity and 40% pump</a:t>
            </a:r>
          </a:p>
          <a:p>
            <a:pPr marL="457200" indent="-457200">
              <a:buFont typeface="Arial" panose="020B0604020202020204" pitchFamily="34" charset="0"/>
              <a:buChar char="•"/>
            </a:pPr>
            <a:r>
              <a:rPr lang="en-US" sz="2800" dirty="0"/>
              <a:t>Operating onsite systems in lieu of centralized systems reduces carbon emissions</a:t>
            </a:r>
          </a:p>
          <a:p>
            <a:endParaRPr lang="en-US" sz="2800" dirty="0"/>
          </a:p>
        </p:txBody>
      </p:sp>
      <p:sp>
        <p:nvSpPr>
          <p:cNvPr id="8" name="Content Placeholder 2">
            <a:extLst>
              <a:ext uri="{FF2B5EF4-FFF2-40B4-BE49-F238E27FC236}">
                <a16:creationId xmlns:a16="http://schemas.microsoft.com/office/drawing/2014/main" id="{7AB21162-42C5-4D2F-BD92-A081B550B1C3}"/>
              </a:ext>
            </a:extLst>
          </p:cNvPr>
          <p:cNvSpPr txBox="1">
            <a:spLocks/>
          </p:cNvSpPr>
          <p:nvPr/>
        </p:nvSpPr>
        <p:spPr>
          <a:xfrm>
            <a:off x="12700" y="4091589"/>
            <a:ext cx="8860741" cy="1293534"/>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b="1" i="1" dirty="0">
                <a:solidFill>
                  <a:schemeClr val="accent4">
                    <a:lumMod val="50000"/>
                  </a:schemeClr>
                </a:solidFill>
              </a:rPr>
              <a:t>Annual CO</a:t>
            </a:r>
            <a:r>
              <a:rPr lang="en-US" b="1" i="1" baseline="-25000" dirty="0">
                <a:solidFill>
                  <a:schemeClr val="accent4">
                    <a:lumMod val="50000"/>
                  </a:schemeClr>
                </a:solidFill>
              </a:rPr>
              <a:t>2</a:t>
            </a:r>
            <a:r>
              <a:rPr lang="en-US" b="1" i="1" dirty="0">
                <a:solidFill>
                  <a:schemeClr val="accent4">
                    <a:lumMod val="50000"/>
                  </a:schemeClr>
                </a:solidFill>
              </a:rPr>
              <a:t> emission reduction: </a:t>
            </a:r>
          </a:p>
          <a:p>
            <a:pPr marL="0" indent="0" algn="ctr">
              <a:buNone/>
            </a:pPr>
            <a:r>
              <a:rPr lang="en-US" b="1" i="1" dirty="0">
                <a:solidFill>
                  <a:schemeClr val="accent4">
                    <a:lumMod val="50000"/>
                  </a:schemeClr>
                </a:solidFill>
              </a:rPr>
              <a:t>Equivalent to removing over </a:t>
            </a:r>
            <a:r>
              <a:rPr lang="en-US" sz="4800" b="1" i="1" dirty="0">
                <a:solidFill>
                  <a:schemeClr val="accent4">
                    <a:lumMod val="50000"/>
                  </a:schemeClr>
                </a:solidFill>
              </a:rPr>
              <a:t>37,000 cars </a:t>
            </a:r>
          </a:p>
          <a:p>
            <a:pPr marL="0" indent="0" algn="ctr">
              <a:buNone/>
            </a:pPr>
            <a:r>
              <a:rPr lang="en-US" b="1" i="1" dirty="0">
                <a:solidFill>
                  <a:schemeClr val="accent4">
                    <a:lumMod val="50000"/>
                  </a:schemeClr>
                </a:solidFill>
              </a:rPr>
              <a:t>from road for one year</a:t>
            </a:r>
          </a:p>
        </p:txBody>
      </p:sp>
    </p:spTree>
    <p:extLst>
      <p:ext uri="{BB962C8B-B14F-4D97-AF65-F5344CB8AC3E}">
        <p14:creationId xmlns:p14="http://schemas.microsoft.com/office/powerpoint/2010/main" val="3602640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0BA59C1-3EC8-4463-9256-B7935F053C7D}"/>
              </a:ext>
            </a:extLst>
          </p:cNvPr>
          <p:cNvSpPr>
            <a:spLocks noGrp="1"/>
          </p:cNvSpPr>
          <p:nvPr>
            <p:ph type="title"/>
          </p:nvPr>
        </p:nvSpPr>
        <p:spPr>
          <a:xfrm>
            <a:off x="0" y="414867"/>
            <a:ext cx="5334000" cy="457200"/>
          </a:xfrm>
        </p:spPr>
        <p:txBody>
          <a:bodyPr>
            <a:normAutofit fontScale="90000"/>
          </a:bodyPr>
          <a:lstStyle/>
          <a:p>
            <a:r>
              <a:rPr lang="en-US" dirty="0"/>
              <a:t>Total Annual Savings in North Carolina</a:t>
            </a:r>
          </a:p>
        </p:txBody>
      </p:sp>
      <p:sp>
        <p:nvSpPr>
          <p:cNvPr id="6" name="TextBox 5">
            <a:extLst>
              <a:ext uri="{FF2B5EF4-FFF2-40B4-BE49-F238E27FC236}">
                <a16:creationId xmlns:a16="http://schemas.microsoft.com/office/drawing/2014/main" id="{AB09922E-38AF-48FB-B3B2-B63F30767D10}"/>
              </a:ext>
            </a:extLst>
          </p:cNvPr>
          <p:cNvSpPr txBox="1"/>
          <p:nvPr/>
        </p:nvSpPr>
        <p:spPr>
          <a:xfrm>
            <a:off x="76200" y="1143000"/>
            <a:ext cx="8915400" cy="2246769"/>
          </a:xfrm>
          <a:prstGeom prst="rect">
            <a:avLst/>
          </a:prstGeom>
          <a:noFill/>
        </p:spPr>
        <p:txBody>
          <a:bodyPr wrap="square" rtlCol="0">
            <a:spAutoFit/>
          </a:bodyPr>
          <a:lstStyle/>
          <a:p>
            <a:pPr marL="457200" indent="-457200">
              <a:buFont typeface="Arial" panose="020B0604020202020204" pitchFamily="34" charset="0"/>
              <a:buChar char="•"/>
            </a:pPr>
            <a:r>
              <a:rPr lang="en-US" sz="2800" dirty="0"/>
              <a:t>Over 321,000 onsite gravity and pump systems are installed in North Carolina (DHHS, 2017)</a:t>
            </a:r>
          </a:p>
          <a:p>
            <a:pPr marL="457200" indent="-457200">
              <a:buFont typeface="Arial" panose="020B0604020202020204" pitchFamily="34" charset="0"/>
              <a:buChar char="•"/>
            </a:pPr>
            <a:r>
              <a:rPr lang="en-US" sz="2800" dirty="0"/>
              <a:t>Assuming 60% gravity and 40% pump</a:t>
            </a:r>
          </a:p>
          <a:p>
            <a:pPr marL="457200" indent="-457200">
              <a:buFont typeface="Arial" panose="020B0604020202020204" pitchFamily="34" charset="0"/>
              <a:buChar char="•"/>
            </a:pPr>
            <a:r>
              <a:rPr lang="en-US" sz="2800" dirty="0"/>
              <a:t>Operating onsite systems in lieu of centralized systems reduces energy usage</a:t>
            </a:r>
          </a:p>
        </p:txBody>
      </p:sp>
      <p:sp>
        <p:nvSpPr>
          <p:cNvPr id="7" name="Content Placeholder 2">
            <a:extLst>
              <a:ext uri="{FF2B5EF4-FFF2-40B4-BE49-F238E27FC236}">
                <a16:creationId xmlns:a16="http://schemas.microsoft.com/office/drawing/2014/main" id="{A8FB3AB9-28A1-49C4-8AD0-69A2FD6D6828}"/>
              </a:ext>
            </a:extLst>
          </p:cNvPr>
          <p:cNvSpPr txBox="1">
            <a:spLocks/>
          </p:cNvSpPr>
          <p:nvPr/>
        </p:nvSpPr>
        <p:spPr>
          <a:xfrm>
            <a:off x="12700" y="4091589"/>
            <a:ext cx="8860741" cy="1293534"/>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b="1" i="1" dirty="0">
                <a:solidFill>
                  <a:schemeClr val="accent4">
                    <a:lumMod val="50000"/>
                  </a:schemeClr>
                </a:solidFill>
              </a:rPr>
              <a:t>Annual energy savings: </a:t>
            </a:r>
          </a:p>
          <a:p>
            <a:pPr marL="0" indent="0" algn="ctr">
              <a:buNone/>
            </a:pPr>
            <a:r>
              <a:rPr lang="en-US" b="1" i="1" dirty="0">
                <a:solidFill>
                  <a:schemeClr val="accent4">
                    <a:lumMod val="50000"/>
                  </a:schemeClr>
                </a:solidFill>
              </a:rPr>
              <a:t>Equivalent to removing over </a:t>
            </a:r>
            <a:r>
              <a:rPr lang="en-US" sz="4800" b="1" i="1" dirty="0">
                <a:solidFill>
                  <a:schemeClr val="accent4">
                    <a:lumMod val="50000"/>
                  </a:schemeClr>
                </a:solidFill>
              </a:rPr>
              <a:t>2,400 homes </a:t>
            </a:r>
            <a:r>
              <a:rPr lang="en-US" b="1" i="1" dirty="0">
                <a:solidFill>
                  <a:schemeClr val="accent4">
                    <a:lumMod val="50000"/>
                  </a:schemeClr>
                </a:solidFill>
              </a:rPr>
              <a:t>from electrical grid for one year</a:t>
            </a:r>
          </a:p>
        </p:txBody>
      </p:sp>
    </p:spTree>
    <p:extLst>
      <p:ext uri="{BB962C8B-B14F-4D97-AF65-F5344CB8AC3E}">
        <p14:creationId xmlns:p14="http://schemas.microsoft.com/office/powerpoint/2010/main" val="8231766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cap="small" dirty="0"/>
              <a:t>Conclusions</a:t>
            </a:r>
          </a:p>
        </p:txBody>
      </p:sp>
    </p:spTree>
    <p:extLst>
      <p:ext uri="{BB962C8B-B14F-4D97-AF65-F5344CB8AC3E}">
        <p14:creationId xmlns:p14="http://schemas.microsoft.com/office/powerpoint/2010/main" val="6197446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57" y="0"/>
            <a:ext cx="7315201" cy="838200"/>
          </a:xfrm>
        </p:spPr>
        <p:txBody>
          <a:bodyPr>
            <a:normAutofit/>
          </a:bodyPr>
          <a:lstStyle/>
          <a:p>
            <a:r>
              <a:rPr lang="en-US" sz="3000" cap="small" dirty="0"/>
              <a:t>Benefits of Onsite Wastewater Management</a:t>
            </a:r>
          </a:p>
        </p:txBody>
      </p:sp>
      <p:sp>
        <p:nvSpPr>
          <p:cNvPr id="3" name="TextBox 2"/>
          <p:cNvSpPr txBox="1"/>
          <p:nvPr/>
        </p:nvSpPr>
        <p:spPr>
          <a:xfrm>
            <a:off x="228600" y="1219200"/>
            <a:ext cx="8610600" cy="5016758"/>
          </a:xfrm>
          <a:prstGeom prst="rect">
            <a:avLst/>
          </a:prstGeom>
          <a:noFill/>
        </p:spPr>
        <p:txBody>
          <a:bodyPr wrap="square" rtlCol="0">
            <a:spAutoFit/>
          </a:bodyPr>
          <a:lstStyle/>
          <a:p>
            <a:pPr marL="285750" indent="-285750">
              <a:buFont typeface="Arial" panose="020B0604020202020204" pitchFamily="34" charset="0"/>
              <a:buChar char="•"/>
            </a:pPr>
            <a:r>
              <a:rPr lang="en-US" sz="3200" dirty="0"/>
              <a:t>Passive onsite wastewater treatment is highly effective</a:t>
            </a:r>
          </a:p>
          <a:p>
            <a:pPr lvl="1"/>
            <a:r>
              <a:rPr lang="en-US" sz="3200" dirty="0"/>
              <a:t>-  Save money</a:t>
            </a:r>
          </a:p>
          <a:p>
            <a:pPr lvl="1"/>
            <a:r>
              <a:rPr lang="en-US" sz="3200" dirty="0"/>
              <a:t>-  Reduce carbon emissions</a:t>
            </a:r>
          </a:p>
          <a:p>
            <a:pPr lvl="1"/>
            <a:r>
              <a:rPr lang="en-US" sz="3200" dirty="0"/>
              <a:t>-  Reduce energy consumption</a:t>
            </a:r>
          </a:p>
          <a:p>
            <a:pPr marL="285750" indent="-285750">
              <a:buFont typeface="Arial" panose="020B0604020202020204" pitchFamily="34" charset="0"/>
              <a:buChar char="•"/>
            </a:pPr>
            <a:r>
              <a:rPr lang="en-US" sz="3200" dirty="0"/>
              <a:t>Provides distinct advantages as part of the country’s wastewater infrastructure solution</a:t>
            </a:r>
          </a:p>
          <a:p>
            <a:pPr marL="285750" indent="-285750">
              <a:buFont typeface="Arial" panose="020B0604020202020204" pitchFamily="34" charset="0"/>
              <a:buChar char="•"/>
            </a:pPr>
            <a:r>
              <a:rPr lang="en-US" sz="3200" dirty="0"/>
              <a:t>Federal funding for the onsite industry should be adjusted to reflect national usage statistics</a:t>
            </a:r>
          </a:p>
          <a:p>
            <a:pPr marL="285750" indent="-285750">
              <a:buFont typeface="Arial" panose="020B0604020202020204" pitchFamily="34" charset="0"/>
              <a:buChar char="•"/>
            </a:pPr>
            <a:endParaRPr lang="en-US" sz="3200" dirty="0"/>
          </a:p>
        </p:txBody>
      </p:sp>
    </p:spTree>
    <p:extLst>
      <p:ext uri="{BB962C8B-B14F-4D97-AF65-F5344CB8AC3E}">
        <p14:creationId xmlns:p14="http://schemas.microsoft.com/office/powerpoint/2010/main" val="34112610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EEE63-3C8E-426A-8198-D30D1CC0B55B}"/>
              </a:ext>
            </a:extLst>
          </p:cNvPr>
          <p:cNvSpPr>
            <a:spLocks noGrp="1"/>
          </p:cNvSpPr>
          <p:nvPr>
            <p:ph type="title"/>
          </p:nvPr>
        </p:nvSpPr>
        <p:spPr/>
        <p:txBody>
          <a:bodyPr>
            <a:normAutofit/>
          </a:bodyPr>
          <a:lstStyle/>
          <a:p>
            <a:r>
              <a:rPr lang="en-US" dirty="0"/>
              <a:t>Key Take-Aways</a:t>
            </a:r>
          </a:p>
        </p:txBody>
      </p:sp>
      <p:sp>
        <p:nvSpPr>
          <p:cNvPr id="6" name="Content Placeholder 2">
            <a:extLst>
              <a:ext uri="{FF2B5EF4-FFF2-40B4-BE49-F238E27FC236}">
                <a16:creationId xmlns:a16="http://schemas.microsoft.com/office/drawing/2014/main" id="{31A942C5-9CE6-45D9-8155-D724F79A6FE2}"/>
              </a:ext>
            </a:extLst>
          </p:cNvPr>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lumMod val="85000"/>
                    <a:lumOff val="1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lumMod val="85000"/>
                    <a:lumOff val="1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4000">
                <a:solidFill>
                  <a:schemeClr val="tx1"/>
                </a:solidFill>
              </a:rPr>
              <a:t>Onsite vs. centralized treatment</a:t>
            </a:r>
          </a:p>
          <a:p>
            <a:pPr lvl="1"/>
            <a:r>
              <a:rPr lang="en-US" sz="3600">
                <a:solidFill>
                  <a:schemeClr val="tx1"/>
                </a:solidFill>
              </a:rPr>
              <a:t>Reduced carbon emissions</a:t>
            </a:r>
          </a:p>
          <a:p>
            <a:pPr lvl="1"/>
            <a:r>
              <a:rPr lang="en-US" sz="3600">
                <a:solidFill>
                  <a:schemeClr val="tx1"/>
                </a:solidFill>
              </a:rPr>
              <a:t>Reduced energy use</a:t>
            </a:r>
          </a:p>
          <a:p>
            <a:pPr lvl="1"/>
            <a:r>
              <a:rPr lang="en-US" sz="3600">
                <a:solidFill>
                  <a:schemeClr val="tx1"/>
                </a:solidFill>
              </a:rPr>
              <a:t>Reduced cost</a:t>
            </a:r>
          </a:p>
          <a:p>
            <a:r>
              <a:rPr lang="en-US" sz="4000">
                <a:solidFill>
                  <a:schemeClr val="tx1"/>
                </a:solidFill>
              </a:rPr>
              <a:t>Onsite is a viable and sustainable alternative to a centralized WWTP</a:t>
            </a:r>
            <a:endParaRPr lang="en-US" sz="4000" dirty="0">
              <a:solidFill>
                <a:schemeClr val="tx1"/>
              </a:solidFill>
            </a:endParaRPr>
          </a:p>
        </p:txBody>
      </p:sp>
    </p:spTree>
    <p:extLst>
      <p:ext uri="{BB962C8B-B14F-4D97-AF65-F5344CB8AC3E}">
        <p14:creationId xmlns:p14="http://schemas.microsoft.com/office/powerpoint/2010/main" val="8790517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581400" y="-152400"/>
            <a:ext cx="5105400" cy="2178269"/>
          </a:xfrm>
        </p:spPr>
        <p:txBody>
          <a:bodyPr>
            <a:normAutofit/>
          </a:bodyPr>
          <a:lstStyle/>
          <a:p>
            <a:pPr algn="ctr"/>
            <a:r>
              <a:rPr lang="en-US" sz="4400" dirty="0"/>
              <a:t>Thank you!</a:t>
            </a:r>
          </a:p>
        </p:txBody>
      </p:sp>
      <p:sp>
        <p:nvSpPr>
          <p:cNvPr id="3" name="Title 2"/>
          <p:cNvSpPr>
            <a:spLocks noGrp="1"/>
          </p:cNvSpPr>
          <p:nvPr>
            <p:ph type="title"/>
          </p:nvPr>
        </p:nvSpPr>
        <p:spPr>
          <a:xfrm>
            <a:off x="106344" y="2895600"/>
            <a:ext cx="7513656" cy="2133600"/>
          </a:xfrm>
        </p:spPr>
        <p:txBody>
          <a:bodyPr>
            <a:normAutofit/>
          </a:bodyPr>
          <a:lstStyle/>
          <a:p>
            <a:r>
              <a:rPr lang="en-US" sz="5000" dirty="0"/>
              <a:t>Questions?</a:t>
            </a:r>
            <a:br>
              <a:rPr lang="en-US" dirty="0"/>
            </a:br>
            <a:r>
              <a:rPr lang="en-US" sz="2500" dirty="0"/>
              <a:t>Jonathan Kaiser</a:t>
            </a:r>
            <a:br>
              <a:rPr lang="en-US" sz="2500" dirty="0"/>
            </a:br>
            <a:r>
              <a:rPr lang="en-US" sz="2500" dirty="0"/>
              <a:t>jkaiser@infiltratorwater.com</a:t>
            </a:r>
            <a:br>
              <a:rPr lang="en-US" sz="2500" dirty="0"/>
            </a:br>
            <a:r>
              <a:rPr lang="en-US" sz="2500" dirty="0"/>
              <a:t>(860) 577-7081</a:t>
            </a:r>
          </a:p>
        </p:txBody>
      </p:sp>
      <p:sp>
        <p:nvSpPr>
          <p:cNvPr id="4" name="Rectangle 3">
            <a:extLst>
              <a:ext uri="{FF2B5EF4-FFF2-40B4-BE49-F238E27FC236}">
                <a16:creationId xmlns:a16="http://schemas.microsoft.com/office/drawing/2014/main" id="{C91EDD3A-3169-498D-A745-F30FD5F317ED}"/>
              </a:ext>
            </a:extLst>
          </p:cNvPr>
          <p:cNvSpPr/>
          <p:nvPr/>
        </p:nvSpPr>
        <p:spPr>
          <a:xfrm>
            <a:off x="609600" y="5257800"/>
            <a:ext cx="6553200" cy="369332"/>
          </a:xfrm>
          <a:prstGeom prst="rect">
            <a:avLst/>
          </a:prstGeom>
          <a:ln>
            <a:noFill/>
          </a:ln>
        </p:spPr>
        <p:txBody>
          <a:bodyPr wrap="square">
            <a:spAutoFit/>
          </a:bodyPr>
          <a:lstStyle/>
          <a:p>
            <a:r>
              <a:rPr lang="en-US" dirty="0" err="1">
                <a:solidFill>
                  <a:schemeClr val="bg1"/>
                </a:solidFill>
              </a:rPr>
              <a:t>Linkedin</a:t>
            </a:r>
            <a:r>
              <a:rPr lang="en-US" dirty="0">
                <a:solidFill>
                  <a:schemeClr val="bg1"/>
                </a:solidFill>
              </a:rPr>
              <a:t>: https://www.linkedin.com/in/jonathan-kaiser-76248310b/</a:t>
            </a:r>
          </a:p>
        </p:txBody>
      </p:sp>
      <p:pic>
        <p:nvPicPr>
          <p:cNvPr id="5" name="Picture 4">
            <a:extLst>
              <a:ext uri="{FF2B5EF4-FFF2-40B4-BE49-F238E27FC236}">
                <a16:creationId xmlns:a16="http://schemas.microsoft.com/office/drawing/2014/main" id="{D0B3C77B-70C9-478C-8B03-DE87F86CA85C}"/>
              </a:ext>
            </a:extLst>
          </p:cNvPr>
          <p:cNvPicPr>
            <a:picLocks noChangeAspect="1"/>
          </p:cNvPicPr>
          <p:nvPr/>
        </p:nvPicPr>
        <p:blipFill>
          <a:blip r:embed="rId2"/>
          <a:stretch>
            <a:fillRect/>
          </a:stretch>
        </p:blipFill>
        <p:spPr>
          <a:xfrm>
            <a:off x="283368" y="5280416"/>
            <a:ext cx="326232" cy="324100"/>
          </a:xfrm>
          <a:prstGeom prst="rect">
            <a:avLst/>
          </a:prstGeom>
        </p:spPr>
      </p:pic>
    </p:spTree>
    <p:extLst>
      <p:ext uri="{BB962C8B-B14F-4D97-AF65-F5344CB8AC3E}">
        <p14:creationId xmlns:p14="http://schemas.microsoft.com/office/powerpoint/2010/main" val="830707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EEE63-3C8E-426A-8198-D30D1CC0B55B}"/>
              </a:ext>
            </a:extLst>
          </p:cNvPr>
          <p:cNvSpPr>
            <a:spLocks noGrp="1"/>
          </p:cNvSpPr>
          <p:nvPr>
            <p:ph type="title"/>
          </p:nvPr>
        </p:nvSpPr>
        <p:spPr/>
        <p:txBody>
          <a:bodyPr>
            <a:normAutofit fontScale="90000"/>
          </a:bodyPr>
          <a:lstStyle/>
          <a:p>
            <a:r>
              <a:rPr lang="en-US" dirty="0"/>
              <a:t>Population and Wastewater Infrastructure</a:t>
            </a:r>
          </a:p>
        </p:txBody>
      </p:sp>
      <p:sp>
        <p:nvSpPr>
          <p:cNvPr id="3" name="Content Placeholder 2">
            <a:extLst>
              <a:ext uri="{FF2B5EF4-FFF2-40B4-BE49-F238E27FC236}">
                <a16:creationId xmlns:a16="http://schemas.microsoft.com/office/drawing/2014/main" id="{92A5C677-D5A1-46DE-807B-B996D48C0357}"/>
              </a:ext>
            </a:extLst>
          </p:cNvPr>
          <p:cNvSpPr>
            <a:spLocks noGrp="1"/>
          </p:cNvSpPr>
          <p:nvPr>
            <p:ph idx="1"/>
          </p:nvPr>
        </p:nvSpPr>
        <p:spPr/>
        <p:txBody>
          <a:bodyPr/>
          <a:lstStyle/>
          <a:p>
            <a:r>
              <a:rPr lang="en-US" dirty="0"/>
              <a:t>Geographic migration shifts housing demand</a:t>
            </a:r>
          </a:p>
          <a:p>
            <a:r>
              <a:rPr lang="en-US" dirty="0"/>
              <a:t>Increased potable water demand amplifies domestic wastewater production</a:t>
            </a:r>
          </a:p>
          <a:p>
            <a:r>
              <a:rPr lang="en-US" dirty="0"/>
              <a:t>Wastewater infrastructure needs change with population growth and shifts</a:t>
            </a:r>
          </a:p>
        </p:txBody>
      </p:sp>
    </p:spTree>
    <p:extLst>
      <p:ext uri="{BB962C8B-B14F-4D97-AF65-F5344CB8AC3E}">
        <p14:creationId xmlns:p14="http://schemas.microsoft.com/office/powerpoint/2010/main" val="3436338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4B882DA-182D-4C37-9741-BEACD88A660E}"/>
              </a:ext>
            </a:extLst>
          </p:cNvPr>
          <p:cNvPicPr>
            <a:picLocks noChangeAspect="1"/>
          </p:cNvPicPr>
          <p:nvPr/>
        </p:nvPicPr>
        <p:blipFill rotWithShape="1">
          <a:blip r:embed="rId3"/>
          <a:srcRect t="16819" b="9478"/>
          <a:stretch/>
        </p:blipFill>
        <p:spPr>
          <a:xfrm>
            <a:off x="838200" y="609600"/>
            <a:ext cx="6964351" cy="4756739"/>
          </a:xfrm>
          <a:prstGeom prst="rect">
            <a:avLst/>
          </a:prstGeom>
          <a:ln>
            <a:noFill/>
          </a:ln>
        </p:spPr>
      </p:pic>
      <p:pic>
        <p:nvPicPr>
          <p:cNvPr id="3" name="Picture 2">
            <a:extLst>
              <a:ext uri="{FF2B5EF4-FFF2-40B4-BE49-F238E27FC236}">
                <a16:creationId xmlns:a16="http://schemas.microsoft.com/office/drawing/2014/main" id="{9F0F4652-D97E-445C-9B5D-AC51D946B23D}"/>
              </a:ext>
            </a:extLst>
          </p:cNvPr>
          <p:cNvPicPr>
            <a:picLocks noChangeAspect="1"/>
          </p:cNvPicPr>
          <p:nvPr/>
        </p:nvPicPr>
        <p:blipFill rotWithShape="1">
          <a:blip r:embed="rId4"/>
          <a:srcRect t="19300"/>
          <a:stretch/>
        </p:blipFill>
        <p:spPr>
          <a:xfrm>
            <a:off x="121508" y="5805264"/>
            <a:ext cx="4382060" cy="1014636"/>
          </a:xfrm>
          <a:prstGeom prst="rect">
            <a:avLst/>
          </a:prstGeom>
          <a:ln>
            <a:solidFill>
              <a:schemeClr val="tx1"/>
            </a:solidFill>
          </a:ln>
        </p:spPr>
      </p:pic>
      <p:pic>
        <p:nvPicPr>
          <p:cNvPr id="5" name="Picture 4">
            <a:extLst>
              <a:ext uri="{FF2B5EF4-FFF2-40B4-BE49-F238E27FC236}">
                <a16:creationId xmlns:a16="http://schemas.microsoft.com/office/drawing/2014/main" id="{2C915C97-4732-4664-8A4E-C6D6FF7C5BD9}"/>
              </a:ext>
            </a:extLst>
          </p:cNvPr>
          <p:cNvPicPr>
            <a:picLocks noChangeAspect="1"/>
          </p:cNvPicPr>
          <p:nvPr/>
        </p:nvPicPr>
        <p:blipFill rotWithShape="1">
          <a:blip r:embed="rId5"/>
          <a:srcRect t="19386"/>
          <a:stretch/>
        </p:blipFill>
        <p:spPr>
          <a:xfrm>
            <a:off x="4648200" y="5810810"/>
            <a:ext cx="4465210" cy="1009090"/>
          </a:xfrm>
          <a:prstGeom prst="rect">
            <a:avLst/>
          </a:prstGeom>
          <a:ln>
            <a:solidFill>
              <a:schemeClr val="tx1"/>
            </a:solidFill>
          </a:ln>
        </p:spPr>
      </p:pic>
      <p:sp>
        <p:nvSpPr>
          <p:cNvPr id="7" name="Title 1">
            <a:extLst>
              <a:ext uri="{FF2B5EF4-FFF2-40B4-BE49-F238E27FC236}">
                <a16:creationId xmlns:a16="http://schemas.microsoft.com/office/drawing/2014/main" id="{4B05CF41-1EB0-4263-9924-611A8ACD2D9A}"/>
              </a:ext>
            </a:extLst>
          </p:cNvPr>
          <p:cNvSpPr txBox="1">
            <a:spLocks/>
          </p:cNvSpPr>
          <p:nvPr/>
        </p:nvSpPr>
        <p:spPr>
          <a:xfrm>
            <a:off x="152400" y="-76200"/>
            <a:ext cx="8294034" cy="1143000"/>
          </a:xfrm>
          <a:prstGeom prst="rect">
            <a:avLst/>
          </a:prstGeom>
        </p:spPr>
        <p:txBody>
          <a:bodyP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a:t>US Census Bureau Population Data</a:t>
            </a:r>
          </a:p>
        </p:txBody>
      </p:sp>
      <p:sp>
        <p:nvSpPr>
          <p:cNvPr id="11" name="Title 1">
            <a:extLst>
              <a:ext uri="{FF2B5EF4-FFF2-40B4-BE49-F238E27FC236}">
                <a16:creationId xmlns:a16="http://schemas.microsoft.com/office/drawing/2014/main" id="{133F2F0E-EE39-4279-AA70-AB72425B7025}"/>
              </a:ext>
            </a:extLst>
          </p:cNvPr>
          <p:cNvSpPr txBox="1">
            <a:spLocks/>
          </p:cNvSpPr>
          <p:nvPr/>
        </p:nvSpPr>
        <p:spPr>
          <a:xfrm>
            <a:off x="3622442" y="1100238"/>
            <a:ext cx="1696538" cy="457200"/>
          </a:xfrm>
          <a:prstGeom prst="rect">
            <a:avLst/>
          </a:prstGeom>
        </p:spPr>
        <p:txBody>
          <a:bodyP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a:solidFill>
                  <a:schemeClr val="bg1"/>
                </a:solidFill>
              </a:rPr>
              <a:t>Northeast</a:t>
            </a:r>
          </a:p>
        </p:txBody>
      </p:sp>
      <p:sp>
        <p:nvSpPr>
          <p:cNvPr id="12" name="Title 1">
            <a:extLst>
              <a:ext uri="{FF2B5EF4-FFF2-40B4-BE49-F238E27FC236}">
                <a16:creationId xmlns:a16="http://schemas.microsoft.com/office/drawing/2014/main" id="{3D37499A-BA56-419A-95F0-EE8071B2F0FC}"/>
              </a:ext>
            </a:extLst>
          </p:cNvPr>
          <p:cNvSpPr txBox="1">
            <a:spLocks/>
          </p:cNvSpPr>
          <p:nvPr/>
        </p:nvSpPr>
        <p:spPr>
          <a:xfrm>
            <a:off x="3622442" y="1843574"/>
            <a:ext cx="1696538" cy="457200"/>
          </a:xfrm>
          <a:prstGeom prst="rect">
            <a:avLst/>
          </a:prstGeom>
        </p:spPr>
        <p:txBody>
          <a:bodyP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a:solidFill>
                  <a:schemeClr val="bg1"/>
                </a:solidFill>
              </a:rPr>
              <a:t>Midwest</a:t>
            </a:r>
          </a:p>
        </p:txBody>
      </p:sp>
      <p:sp>
        <p:nvSpPr>
          <p:cNvPr id="13" name="Title 1">
            <a:extLst>
              <a:ext uri="{FF2B5EF4-FFF2-40B4-BE49-F238E27FC236}">
                <a16:creationId xmlns:a16="http://schemas.microsoft.com/office/drawing/2014/main" id="{B55AD712-A6A9-48D4-9B7E-0BE4A69E3DA7}"/>
              </a:ext>
            </a:extLst>
          </p:cNvPr>
          <p:cNvSpPr txBox="1">
            <a:spLocks/>
          </p:cNvSpPr>
          <p:nvPr/>
        </p:nvSpPr>
        <p:spPr>
          <a:xfrm>
            <a:off x="3589491" y="2803995"/>
            <a:ext cx="1696538" cy="457200"/>
          </a:xfrm>
          <a:prstGeom prst="rect">
            <a:avLst/>
          </a:prstGeom>
        </p:spPr>
        <p:txBody>
          <a:bodyP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a:solidFill>
                  <a:schemeClr val="bg1"/>
                </a:solidFill>
              </a:rPr>
              <a:t>West</a:t>
            </a:r>
          </a:p>
        </p:txBody>
      </p:sp>
      <p:sp>
        <p:nvSpPr>
          <p:cNvPr id="14" name="Title 1">
            <a:extLst>
              <a:ext uri="{FF2B5EF4-FFF2-40B4-BE49-F238E27FC236}">
                <a16:creationId xmlns:a16="http://schemas.microsoft.com/office/drawing/2014/main" id="{3EF74C16-9D1D-467C-B9EF-40BFB6D9D9B7}"/>
              </a:ext>
            </a:extLst>
          </p:cNvPr>
          <p:cNvSpPr txBox="1">
            <a:spLocks/>
          </p:cNvSpPr>
          <p:nvPr/>
        </p:nvSpPr>
        <p:spPr>
          <a:xfrm>
            <a:off x="3622442" y="4116368"/>
            <a:ext cx="1696538" cy="457200"/>
          </a:xfrm>
          <a:prstGeom prst="rect">
            <a:avLst/>
          </a:prstGeom>
        </p:spPr>
        <p:txBody>
          <a:bodyP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a:solidFill>
                  <a:schemeClr val="bg1"/>
                </a:solidFill>
              </a:rPr>
              <a:t>South</a:t>
            </a:r>
          </a:p>
        </p:txBody>
      </p:sp>
      <p:sp>
        <p:nvSpPr>
          <p:cNvPr id="18" name="TextBox 17">
            <a:extLst>
              <a:ext uri="{FF2B5EF4-FFF2-40B4-BE49-F238E27FC236}">
                <a16:creationId xmlns:a16="http://schemas.microsoft.com/office/drawing/2014/main" id="{0F6F3842-062D-42E8-9723-ED229BB1752C}"/>
              </a:ext>
            </a:extLst>
          </p:cNvPr>
          <p:cNvSpPr txBox="1"/>
          <p:nvPr/>
        </p:nvSpPr>
        <p:spPr>
          <a:xfrm>
            <a:off x="76200" y="4815114"/>
            <a:ext cx="1207434" cy="369332"/>
          </a:xfrm>
          <a:prstGeom prst="rect">
            <a:avLst/>
          </a:prstGeom>
          <a:solidFill>
            <a:schemeClr val="bg1"/>
          </a:solidFill>
        </p:spPr>
        <p:txBody>
          <a:bodyPr wrap="square" rtlCol="0">
            <a:spAutoFit/>
          </a:bodyPr>
          <a:lstStyle/>
          <a:p>
            <a:pPr algn="r"/>
            <a:r>
              <a:rPr lang="en-US" dirty="0"/>
              <a:t>0</a:t>
            </a:r>
          </a:p>
        </p:txBody>
      </p:sp>
      <p:sp>
        <p:nvSpPr>
          <p:cNvPr id="19" name="TextBox 18">
            <a:extLst>
              <a:ext uri="{FF2B5EF4-FFF2-40B4-BE49-F238E27FC236}">
                <a16:creationId xmlns:a16="http://schemas.microsoft.com/office/drawing/2014/main" id="{6B457782-FB3F-4A25-84E5-2E83049DB9C7}"/>
              </a:ext>
            </a:extLst>
          </p:cNvPr>
          <p:cNvSpPr txBox="1"/>
          <p:nvPr/>
        </p:nvSpPr>
        <p:spPr>
          <a:xfrm>
            <a:off x="153770" y="3508060"/>
            <a:ext cx="1207434" cy="369332"/>
          </a:xfrm>
          <a:prstGeom prst="rect">
            <a:avLst/>
          </a:prstGeom>
          <a:solidFill>
            <a:schemeClr val="bg1"/>
          </a:solidFill>
        </p:spPr>
        <p:txBody>
          <a:bodyPr wrap="square" rtlCol="0">
            <a:spAutoFit/>
          </a:bodyPr>
          <a:lstStyle/>
          <a:p>
            <a:pPr algn="r"/>
            <a:r>
              <a:rPr lang="en-US" dirty="0"/>
              <a:t>100</a:t>
            </a:r>
          </a:p>
        </p:txBody>
      </p:sp>
      <p:sp>
        <p:nvSpPr>
          <p:cNvPr id="21" name="TextBox 20">
            <a:extLst>
              <a:ext uri="{FF2B5EF4-FFF2-40B4-BE49-F238E27FC236}">
                <a16:creationId xmlns:a16="http://schemas.microsoft.com/office/drawing/2014/main" id="{8CCF7479-4A0E-43E2-B829-E140EE6F350F}"/>
              </a:ext>
            </a:extLst>
          </p:cNvPr>
          <p:cNvSpPr txBox="1"/>
          <p:nvPr/>
        </p:nvSpPr>
        <p:spPr>
          <a:xfrm>
            <a:off x="165536" y="777613"/>
            <a:ext cx="1207434" cy="369332"/>
          </a:xfrm>
          <a:prstGeom prst="rect">
            <a:avLst/>
          </a:prstGeom>
          <a:solidFill>
            <a:schemeClr val="bg1"/>
          </a:solidFill>
        </p:spPr>
        <p:txBody>
          <a:bodyPr wrap="square" rtlCol="0">
            <a:spAutoFit/>
          </a:bodyPr>
          <a:lstStyle/>
          <a:p>
            <a:pPr algn="r"/>
            <a:r>
              <a:rPr lang="en-US" dirty="0"/>
              <a:t>300</a:t>
            </a:r>
          </a:p>
        </p:txBody>
      </p:sp>
      <p:sp>
        <p:nvSpPr>
          <p:cNvPr id="22" name="TextBox 21">
            <a:extLst>
              <a:ext uri="{FF2B5EF4-FFF2-40B4-BE49-F238E27FC236}">
                <a16:creationId xmlns:a16="http://schemas.microsoft.com/office/drawing/2014/main" id="{5D8900BF-BDB4-4044-8D0D-E92B2D57B525}"/>
              </a:ext>
            </a:extLst>
          </p:cNvPr>
          <p:cNvSpPr txBox="1"/>
          <p:nvPr/>
        </p:nvSpPr>
        <p:spPr>
          <a:xfrm rot="16200000">
            <a:off x="-42229" y="2024263"/>
            <a:ext cx="2209800" cy="369332"/>
          </a:xfrm>
          <a:prstGeom prst="rect">
            <a:avLst/>
          </a:prstGeom>
          <a:solidFill>
            <a:schemeClr val="bg1"/>
          </a:solidFill>
        </p:spPr>
        <p:txBody>
          <a:bodyPr wrap="square" rtlCol="0">
            <a:spAutoFit/>
          </a:bodyPr>
          <a:lstStyle/>
          <a:p>
            <a:r>
              <a:rPr lang="en-US" dirty="0">
                <a:solidFill>
                  <a:schemeClr val="bg1"/>
                </a:solidFill>
              </a:rPr>
              <a:t>Population (millions)</a:t>
            </a:r>
          </a:p>
        </p:txBody>
      </p:sp>
      <p:sp>
        <p:nvSpPr>
          <p:cNvPr id="20" name="TextBox 19">
            <a:extLst>
              <a:ext uri="{FF2B5EF4-FFF2-40B4-BE49-F238E27FC236}">
                <a16:creationId xmlns:a16="http://schemas.microsoft.com/office/drawing/2014/main" id="{5A9F9BDD-B995-45B5-BB54-9A32823D8183}"/>
              </a:ext>
            </a:extLst>
          </p:cNvPr>
          <p:cNvSpPr txBox="1"/>
          <p:nvPr/>
        </p:nvSpPr>
        <p:spPr>
          <a:xfrm>
            <a:off x="164166" y="2168433"/>
            <a:ext cx="1207434" cy="369332"/>
          </a:xfrm>
          <a:prstGeom prst="rect">
            <a:avLst/>
          </a:prstGeom>
          <a:solidFill>
            <a:schemeClr val="bg1"/>
          </a:solidFill>
        </p:spPr>
        <p:txBody>
          <a:bodyPr wrap="square" rtlCol="0">
            <a:spAutoFit/>
          </a:bodyPr>
          <a:lstStyle/>
          <a:p>
            <a:pPr algn="r"/>
            <a:r>
              <a:rPr lang="en-US" dirty="0"/>
              <a:t>200</a:t>
            </a:r>
          </a:p>
        </p:txBody>
      </p:sp>
      <p:sp>
        <p:nvSpPr>
          <p:cNvPr id="15" name="TextBox 14">
            <a:extLst>
              <a:ext uri="{FF2B5EF4-FFF2-40B4-BE49-F238E27FC236}">
                <a16:creationId xmlns:a16="http://schemas.microsoft.com/office/drawing/2014/main" id="{31ECE6FB-FE47-4168-BE3E-E19B5CE404F5}"/>
              </a:ext>
            </a:extLst>
          </p:cNvPr>
          <p:cNvSpPr txBox="1"/>
          <p:nvPr/>
        </p:nvSpPr>
        <p:spPr>
          <a:xfrm rot="16200000">
            <a:off x="-463033" y="2749034"/>
            <a:ext cx="2209800" cy="369332"/>
          </a:xfrm>
          <a:prstGeom prst="rect">
            <a:avLst/>
          </a:prstGeom>
          <a:noFill/>
        </p:spPr>
        <p:txBody>
          <a:bodyPr wrap="square" rtlCol="0">
            <a:spAutoFit/>
          </a:bodyPr>
          <a:lstStyle/>
          <a:p>
            <a:r>
              <a:rPr lang="en-US" dirty="0"/>
              <a:t>Population (millions)</a:t>
            </a:r>
          </a:p>
        </p:txBody>
      </p:sp>
      <p:sp>
        <p:nvSpPr>
          <p:cNvPr id="17" name="TextBox 16">
            <a:extLst>
              <a:ext uri="{FF2B5EF4-FFF2-40B4-BE49-F238E27FC236}">
                <a16:creationId xmlns:a16="http://schemas.microsoft.com/office/drawing/2014/main" id="{20F48999-11E7-41EF-943B-C174E09FBB2D}"/>
              </a:ext>
            </a:extLst>
          </p:cNvPr>
          <p:cNvSpPr txBox="1"/>
          <p:nvPr/>
        </p:nvSpPr>
        <p:spPr>
          <a:xfrm>
            <a:off x="1247336" y="5029200"/>
            <a:ext cx="1191063" cy="369332"/>
          </a:xfrm>
          <a:prstGeom prst="rect">
            <a:avLst/>
          </a:prstGeom>
          <a:solidFill>
            <a:schemeClr val="bg1"/>
          </a:solidFill>
        </p:spPr>
        <p:txBody>
          <a:bodyPr wrap="square" rtlCol="0">
            <a:spAutoFit/>
          </a:bodyPr>
          <a:lstStyle/>
          <a:p>
            <a:r>
              <a:rPr lang="en-US" dirty="0"/>
              <a:t>2000</a:t>
            </a:r>
          </a:p>
        </p:txBody>
      </p:sp>
      <p:sp>
        <p:nvSpPr>
          <p:cNvPr id="23" name="TextBox 22">
            <a:extLst>
              <a:ext uri="{FF2B5EF4-FFF2-40B4-BE49-F238E27FC236}">
                <a16:creationId xmlns:a16="http://schemas.microsoft.com/office/drawing/2014/main" id="{16094870-6C86-4D3A-B8B4-15664F6D571A}"/>
              </a:ext>
            </a:extLst>
          </p:cNvPr>
          <p:cNvSpPr txBox="1"/>
          <p:nvPr/>
        </p:nvSpPr>
        <p:spPr>
          <a:xfrm>
            <a:off x="7239000" y="5095138"/>
            <a:ext cx="1207434" cy="369332"/>
          </a:xfrm>
          <a:prstGeom prst="rect">
            <a:avLst/>
          </a:prstGeom>
          <a:solidFill>
            <a:schemeClr val="bg1"/>
          </a:solidFill>
        </p:spPr>
        <p:txBody>
          <a:bodyPr wrap="square" rtlCol="0">
            <a:spAutoFit/>
          </a:bodyPr>
          <a:lstStyle/>
          <a:p>
            <a:r>
              <a:rPr lang="en-US" dirty="0"/>
              <a:t>2016</a:t>
            </a:r>
          </a:p>
        </p:txBody>
      </p:sp>
      <p:sp>
        <p:nvSpPr>
          <p:cNvPr id="25" name="TextBox 24">
            <a:extLst>
              <a:ext uri="{FF2B5EF4-FFF2-40B4-BE49-F238E27FC236}">
                <a16:creationId xmlns:a16="http://schemas.microsoft.com/office/drawing/2014/main" id="{9D594F63-D37C-4D8B-9E4F-F48C0DD4128E}"/>
              </a:ext>
            </a:extLst>
          </p:cNvPr>
          <p:cNvSpPr txBox="1"/>
          <p:nvPr/>
        </p:nvSpPr>
        <p:spPr>
          <a:xfrm>
            <a:off x="56273" y="5403739"/>
            <a:ext cx="3372727" cy="369332"/>
          </a:xfrm>
          <a:prstGeom prst="rect">
            <a:avLst/>
          </a:prstGeom>
          <a:solidFill>
            <a:schemeClr val="bg1"/>
          </a:solidFill>
        </p:spPr>
        <p:txBody>
          <a:bodyPr wrap="square" rtlCol="0">
            <a:spAutoFit/>
          </a:bodyPr>
          <a:lstStyle/>
          <a:p>
            <a:r>
              <a:rPr lang="en-US" b="1" dirty="0">
                <a:solidFill>
                  <a:srgbClr val="0070C0"/>
                </a:solidFill>
              </a:rPr>
              <a:t>2000 Regional Population Data</a:t>
            </a:r>
          </a:p>
        </p:txBody>
      </p:sp>
      <p:sp>
        <p:nvSpPr>
          <p:cNvPr id="26" name="TextBox 25">
            <a:extLst>
              <a:ext uri="{FF2B5EF4-FFF2-40B4-BE49-F238E27FC236}">
                <a16:creationId xmlns:a16="http://schemas.microsoft.com/office/drawing/2014/main" id="{1BE619B0-7665-4676-9537-5181D4BD21F8}"/>
              </a:ext>
            </a:extLst>
          </p:cNvPr>
          <p:cNvSpPr txBox="1"/>
          <p:nvPr/>
        </p:nvSpPr>
        <p:spPr>
          <a:xfrm>
            <a:off x="4572000" y="5403739"/>
            <a:ext cx="3372727" cy="369332"/>
          </a:xfrm>
          <a:prstGeom prst="rect">
            <a:avLst/>
          </a:prstGeom>
          <a:solidFill>
            <a:schemeClr val="bg1"/>
          </a:solidFill>
        </p:spPr>
        <p:txBody>
          <a:bodyPr wrap="square" rtlCol="0">
            <a:spAutoFit/>
          </a:bodyPr>
          <a:lstStyle/>
          <a:p>
            <a:r>
              <a:rPr lang="en-US" b="1" dirty="0">
                <a:solidFill>
                  <a:srgbClr val="0070C0"/>
                </a:solidFill>
              </a:rPr>
              <a:t>2016 Regional Population Data</a:t>
            </a:r>
          </a:p>
        </p:txBody>
      </p:sp>
      <p:sp>
        <p:nvSpPr>
          <p:cNvPr id="27" name="TextBox 26">
            <a:extLst>
              <a:ext uri="{FF2B5EF4-FFF2-40B4-BE49-F238E27FC236}">
                <a16:creationId xmlns:a16="http://schemas.microsoft.com/office/drawing/2014/main" id="{18C83F4D-2FB0-4E88-9F8F-0C5EE00A60E3}"/>
              </a:ext>
            </a:extLst>
          </p:cNvPr>
          <p:cNvSpPr txBox="1"/>
          <p:nvPr/>
        </p:nvSpPr>
        <p:spPr>
          <a:xfrm>
            <a:off x="164166" y="5098556"/>
            <a:ext cx="1119468" cy="369332"/>
          </a:xfrm>
          <a:prstGeom prst="rect">
            <a:avLst/>
          </a:prstGeom>
          <a:solidFill>
            <a:schemeClr val="bg1"/>
          </a:solidFill>
        </p:spPr>
        <p:txBody>
          <a:bodyPr wrap="square" rtlCol="0">
            <a:spAutoFit/>
          </a:bodyPr>
          <a:lstStyle/>
          <a:p>
            <a:r>
              <a:rPr lang="en-US" dirty="0">
                <a:solidFill>
                  <a:schemeClr val="bg1"/>
                </a:solidFill>
              </a:rPr>
              <a:t>)</a:t>
            </a:r>
          </a:p>
        </p:txBody>
      </p:sp>
    </p:spTree>
    <p:extLst>
      <p:ext uri="{BB962C8B-B14F-4D97-AF65-F5344CB8AC3E}">
        <p14:creationId xmlns:p14="http://schemas.microsoft.com/office/powerpoint/2010/main" val="3970057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F0F4652-D97E-445C-9B5D-AC51D946B23D}"/>
              </a:ext>
            </a:extLst>
          </p:cNvPr>
          <p:cNvPicPr>
            <a:picLocks noChangeAspect="1"/>
          </p:cNvPicPr>
          <p:nvPr/>
        </p:nvPicPr>
        <p:blipFill rotWithShape="1">
          <a:blip r:embed="rId2"/>
          <a:srcRect t="19300"/>
          <a:stretch/>
        </p:blipFill>
        <p:spPr>
          <a:xfrm>
            <a:off x="121508" y="1468325"/>
            <a:ext cx="4382060" cy="1014636"/>
          </a:xfrm>
          <a:prstGeom prst="rect">
            <a:avLst/>
          </a:prstGeom>
          <a:ln>
            <a:solidFill>
              <a:schemeClr val="tx1"/>
            </a:solidFill>
          </a:ln>
        </p:spPr>
      </p:pic>
      <p:pic>
        <p:nvPicPr>
          <p:cNvPr id="5" name="Picture 4">
            <a:extLst>
              <a:ext uri="{FF2B5EF4-FFF2-40B4-BE49-F238E27FC236}">
                <a16:creationId xmlns:a16="http://schemas.microsoft.com/office/drawing/2014/main" id="{2C915C97-4732-4664-8A4E-C6D6FF7C5BD9}"/>
              </a:ext>
            </a:extLst>
          </p:cNvPr>
          <p:cNvPicPr>
            <a:picLocks noChangeAspect="1"/>
          </p:cNvPicPr>
          <p:nvPr/>
        </p:nvPicPr>
        <p:blipFill rotWithShape="1">
          <a:blip r:embed="rId3"/>
          <a:srcRect t="19386"/>
          <a:stretch/>
        </p:blipFill>
        <p:spPr>
          <a:xfrm>
            <a:off x="4648200" y="1473871"/>
            <a:ext cx="4465210" cy="1009090"/>
          </a:xfrm>
          <a:prstGeom prst="rect">
            <a:avLst/>
          </a:prstGeom>
          <a:ln>
            <a:solidFill>
              <a:schemeClr val="tx1"/>
            </a:solidFill>
          </a:ln>
        </p:spPr>
      </p:pic>
      <p:sp>
        <p:nvSpPr>
          <p:cNvPr id="7" name="Title 1">
            <a:extLst>
              <a:ext uri="{FF2B5EF4-FFF2-40B4-BE49-F238E27FC236}">
                <a16:creationId xmlns:a16="http://schemas.microsoft.com/office/drawing/2014/main" id="{4B05CF41-1EB0-4263-9924-611A8ACD2D9A}"/>
              </a:ext>
            </a:extLst>
          </p:cNvPr>
          <p:cNvSpPr txBox="1">
            <a:spLocks/>
          </p:cNvSpPr>
          <p:nvPr/>
        </p:nvSpPr>
        <p:spPr>
          <a:xfrm>
            <a:off x="152400" y="-76200"/>
            <a:ext cx="8294034" cy="1143000"/>
          </a:xfrm>
          <a:prstGeom prst="rect">
            <a:avLst/>
          </a:prstGeom>
        </p:spPr>
        <p:txBody>
          <a:bodyP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a:t>US Census Bureau Population Data</a:t>
            </a:r>
          </a:p>
        </p:txBody>
      </p:sp>
      <p:sp>
        <p:nvSpPr>
          <p:cNvPr id="25" name="TextBox 24">
            <a:extLst>
              <a:ext uri="{FF2B5EF4-FFF2-40B4-BE49-F238E27FC236}">
                <a16:creationId xmlns:a16="http://schemas.microsoft.com/office/drawing/2014/main" id="{9D594F63-D37C-4D8B-9E4F-F48C0DD4128E}"/>
              </a:ext>
            </a:extLst>
          </p:cNvPr>
          <p:cNvSpPr txBox="1"/>
          <p:nvPr/>
        </p:nvSpPr>
        <p:spPr>
          <a:xfrm>
            <a:off x="56273" y="1066800"/>
            <a:ext cx="3372727" cy="369332"/>
          </a:xfrm>
          <a:prstGeom prst="rect">
            <a:avLst/>
          </a:prstGeom>
          <a:solidFill>
            <a:schemeClr val="bg1"/>
          </a:solidFill>
        </p:spPr>
        <p:txBody>
          <a:bodyPr wrap="square" rtlCol="0">
            <a:spAutoFit/>
          </a:bodyPr>
          <a:lstStyle/>
          <a:p>
            <a:r>
              <a:rPr lang="en-US" b="1" dirty="0">
                <a:solidFill>
                  <a:srgbClr val="0070C0"/>
                </a:solidFill>
              </a:rPr>
              <a:t>2000 Regional Population Data</a:t>
            </a:r>
          </a:p>
        </p:txBody>
      </p:sp>
      <p:sp>
        <p:nvSpPr>
          <p:cNvPr id="26" name="TextBox 25">
            <a:extLst>
              <a:ext uri="{FF2B5EF4-FFF2-40B4-BE49-F238E27FC236}">
                <a16:creationId xmlns:a16="http://schemas.microsoft.com/office/drawing/2014/main" id="{1BE619B0-7665-4676-9537-5181D4BD21F8}"/>
              </a:ext>
            </a:extLst>
          </p:cNvPr>
          <p:cNvSpPr txBox="1"/>
          <p:nvPr/>
        </p:nvSpPr>
        <p:spPr>
          <a:xfrm>
            <a:off x="4572000" y="1066800"/>
            <a:ext cx="3372727" cy="369332"/>
          </a:xfrm>
          <a:prstGeom prst="rect">
            <a:avLst/>
          </a:prstGeom>
          <a:solidFill>
            <a:schemeClr val="bg1"/>
          </a:solidFill>
        </p:spPr>
        <p:txBody>
          <a:bodyPr wrap="square" rtlCol="0">
            <a:spAutoFit/>
          </a:bodyPr>
          <a:lstStyle/>
          <a:p>
            <a:r>
              <a:rPr lang="en-US" b="1" dirty="0">
                <a:solidFill>
                  <a:srgbClr val="0070C0"/>
                </a:solidFill>
              </a:rPr>
              <a:t>2016 Regional Population Data</a:t>
            </a:r>
          </a:p>
        </p:txBody>
      </p:sp>
      <p:sp>
        <p:nvSpPr>
          <p:cNvPr id="28" name="Content Placeholder 2">
            <a:extLst>
              <a:ext uri="{FF2B5EF4-FFF2-40B4-BE49-F238E27FC236}">
                <a16:creationId xmlns:a16="http://schemas.microsoft.com/office/drawing/2014/main" id="{EDBFBC1D-8083-457A-93C1-605C07059BD7}"/>
              </a:ext>
            </a:extLst>
          </p:cNvPr>
          <p:cNvSpPr txBox="1">
            <a:spLocks/>
          </p:cNvSpPr>
          <p:nvPr/>
        </p:nvSpPr>
        <p:spPr>
          <a:xfrm>
            <a:off x="388768" y="2884486"/>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West added 13.2 million people</a:t>
            </a:r>
          </a:p>
          <a:p>
            <a:pPr lvl="1"/>
            <a:r>
              <a:rPr lang="en-US" dirty="0"/>
              <a:t>2,200 people per day</a:t>
            </a:r>
          </a:p>
          <a:p>
            <a:r>
              <a:rPr lang="en-US" dirty="0"/>
              <a:t>South added 21.7 million people</a:t>
            </a:r>
          </a:p>
          <a:p>
            <a:pPr lvl="1"/>
            <a:r>
              <a:rPr lang="en-US" dirty="0"/>
              <a:t>3,700 people per day</a:t>
            </a:r>
          </a:p>
        </p:txBody>
      </p:sp>
      <p:sp>
        <p:nvSpPr>
          <p:cNvPr id="29" name="Content Placeholder 2">
            <a:extLst>
              <a:ext uri="{FF2B5EF4-FFF2-40B4-BE49-F238E27FC236}">
                <a16:creationId xmlns:a16="http://schemas.microsoft.com/office/drawing/2014/main" id="{45F28260-CD4A-41C6-9F52-54B242A2340F}"/>
              </a:ext>
            </a:extLst>
          </p:cNvPr>
          <p:cNvSpPr txBox="1">
            <a:spLocks/>
          </p:cNvSpPr>
          <p:nvPr/>
        </p:nvSpPr>
        <p:spPr>
          <a:xfrm>
            <a:off x="73197" y="5410200"/>
            <a:ext cx="8860741" cy="1293534"/>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b="1" i="1" dirty="0">
                <a:solidFill>
                  <a:schemeClr val="accent4">
                    <a:lumMod val="50000"/>
                  </a:schemeClr>
                </a:solidFill>
              </a:rPr>
              <a:t>Population migration and growth create significant demand for new wastewater infrastructure</a:t>
            </a:r>
          </a:p>
        </p:txBody>
      </p:sp>
    </p:spTree>
    <p:extLst>
      <p:ext uri="{BB962C8B-B14F-4D97-AF65-F5344CB8AC3E}">
        <p14:creationId xmlns:p14="http://schemas.microsoft.com/office/powerpoint/2010/main" val="449667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6B466-9927-4F90-8E5B-1398A17FAAD6}"/>
              </a:ext>
            </a:extLst>
          </p:cNvPr>
          <p:cNvSpPr>
            <a:spLocks noGrp="1"/>
          </p:cNvSpPr>
          <p:nvPr>
            <p:ph type="title"/>
          </p:nvPr>
        </p:nvSpPr>
        <p:spPr/>
        <p:txBody>
          <a:bodyPr/>
          <a:lstStyle/>
          <a:p>
            <a:r>
              <a:rPr lang="en-US" dirty="0"/>
              <a:t>Centralized vs Onsite Wastewater Management</a:t>
            </a:r>
          </a:p>
        </p:txBody>
      </p:sp>
      <p:sp>
        <p:nvSpPr>
          <p:cNvPr id="8" name="TextBox 7">
            <a:extLst>
              <a:ext uri="{FF2B5EF4-FFF2-40B4-BE49-F238E27FC236}">
                <a16:creationId xmlns:a16="http://schemas.microsoft.com/office/drawing/2014/main" id="{DC236606-B1E0-4921-AD9A-D8AD8D3CFBC0}"/>
              </a:ext>
            </a:extLst>
          </p:cNvPr>
          <p:cNvSpPr txBox="1"/>
          <p:nvPr/>
        </p:nvSpPr>
        <p:spPr>
          <a:xfrm>
            <a:off x="380999" y="1143000"/>
            <a:ext cx="8305801" cy="2954655"/>
          </a:xfrm>
          <a:prstGeom prst="rect">
            <a:avLst/>
          </a:prstGeom>
          <a:noFill/>
        </p:spPr>
        <p:txBody>
          <a:bodyPr wrap="square" rtlCol="0">
            <a:spAutoFit/>
          </a:bodyPr>
          <a:lstStyle/>
          <a:p>
            <a:r>
              <a:rPr lang="en-US" sz="2800" dirty="0"/>
              <a:t>Centralized WWTPs:</a:t>
            </a:r>
          </a:p>
          <a:p>
            <a:pPr marL="285750" indent="-285750">
              <a:buFont typeface="Arial" panose="020B0604020202020204" pitchFamily="34" charset="0"/>
              <a:buChar char="•"/>
            </a:pPr>
            <a:r>
              <a:rPr lang="en-US" sz="2800" dirty="0"/>
              <a:t>Treat 75% of wastewater nationally</a:t>
            </a:r>
          </a:p>
          <a:p>
            <a:pPr marL="285750" indent="-285750">
              <a:buFont typeface="Arial" panose="020B0604020202020204" pitchFamily="34" charset="0"/>
              <a:buChar char="•"/>
            </a:pPr>
            <a:r>
              <a:rPr lang="en-US" sz="2800" dirty="0"/>
              <a:t>Energy-intensive conveyance and treatment processes</a:t>
            </a:r>
          </a:p>
          <a:p>
            <a:pPr marL="285750" indent="-285750">
              <a:buFont typeface="Arial" panose="020B0604020202020204" pitchFamily="34" charset="0"/>
              <a:buChar char="•"/>
            </a:pPr>
            <a:r>
              <a:rPr lang="en-US" sz="2800" dirty="0"/>
              <a:t>Require chemical additions and pump stations</a:t>
            </a:r>
          </a:p>
          <a:p>
            <a:pPr marL="285750" indent="-285750">
              <a:buFont typeface="Arial" panose="020B0604020202020204" pitchFamily="34" charset="0"/>
              <a:buChar char="•"/>
            </a:pPr>
            <a:r>
              <a:rPr lang="en-US" sz="2800" dirty="0"/>
              <a:t>Provide a high degree of treatment</a:t>
            </a:r>
          </a:p>
          <a:p>
            <a:pPr marL="285750" indent="-285750">
              <a:buFont typeface="Arial" panose="020B0604020202020204" pitchFamily="34" charset="0"/>
              <a:buChar char="•"/>
            </a:pPr>
            <a:r>
              <a:rPr lang="en-US" sz="2800" dirty="0"/>
              <a:t>Often discharge to a surface water body</a:t>
            </a:r>
          </a:p>
          <a:p>
            <a:pPr marL="285750" indent="-285750">
              <a:buFont typeface="Arial" panose="020B0604020202020204" pitchFamily="34" charset="0"/>
              <a:buChar char="•"/>
            </a:pPr>
            <a:endParaRPr lang="en-US" dirty="0"/>
          </a:p>
        </p:txBody>
      </p:sp>
      <p:pic>
        <p:nvPicPr>
          <p:cNvPr id="10" name="Picture 9">
            <a:extLst>
              <a:ext uri="{FF2B5EF4-FFF2-40B4-BE49-F238E27FC236}">
                <a16:creationId xmlns:a16="http://schemas.microsoft.com/office/drawing/2014/main" id="{296E2722-3CC0-4E5B-93D2-C0756B62FDAA}"/>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693041" y="3962400"/>
            <a:ext cx="5757918" cy="2602280"/>
          </a:xfrm>
          <a:prstGeom prst="rect">
            <a:avLst/>
          </a:prstGeom>
        </p:spPr>
      </p:pic>
    </p:spTree>
    <p:extLst>
      <p:ext uri="{BB962C8B-B14F-4D97-AF65-F5344CB8AC3E}">
        <p14:creationId xmlns:p14="http://schemas.microsoft.com/office/powerpoint/2010/main" val="1919821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6B466-9927-4F90-8E5B-1398A17FAAD6}"/>
              </a:ext>
            </a:extLst>
          </p:cNvPr>
          <p:cNvSpPr>
            <a:spLocks noGrp="1"/>
          </p:cNvSpPr>
          <p:nvPr>
            <p:ph type="title"/>
          </p:nvPr>
        </p:nvSpPr>
        <p:spPr/>
        <p:txBody>
          <a:bodyPr/>
          <a:lstStyle/>
          <a:p>
            <a:r>
              <a:rPr lang="en-US" dirty="0"/>
              <a:t>Centralized vs Onsite Wastewater Management</a:t>
            </a:r>
          </a:p>
        </p:txBody>
      </p:sp>
      <p:sp>
        <p:nvSpPr>
          <p:cNvPr id="8" name="TextBox 7">
            <a:extLst>
              <a:ext uri="{FF2B5EF4-FFF2-40B4-BE49-F238E27FC236}">
                <a16:creationId xmlns:a16="http://schemas.microsoft.com/office/drawing/2014/main" id="{DC236606-B1E0-4921-AD9A-D8AD8D3CFBC0}"/>
              </a:ext>
            </a:extLst>
          </p:cNvPr>
          <p:cNvSpPr txBox="1"/>
          <p:nvPr/>
        </p:nvSpPr>
        <p:spPr>
          <a:xfrm>
            <a:off x="380999" y="1143000"/>
            <a:ext cx="8305801" cy="4247317"/>
          </a:xfrm>
          <a:prstGeom prst="rect">
            <a:avLst/>
          </a:prstGeom>
          <a:noFill/>
        </p:spPr>
        <p:txBody>
          <a:bodyPr wrap="square" rtlCol="0">
            <a:spAutoFit/>
          </a:bodyPr>
          <a:lstStyle/>
          <a:p>
            <a:r>
              <a:rPr lang="en-US" sz="2800" dirty="0"/>
              <a:t>Onsite Wastewater Treatment:</a:t>
            </a:r>
          </a:p>
          <a:p>
            <a:pPr marL="457200" indent="-457200">
              <a:buFont typeface="Arial" panose="020B0604020202020204" pitchFamily="34" charset="0"/>
              <a:buChar char="•"/>
            </a:pPr>
            <a:r>
              <a:rPr lang="en-US" sz="2800" dirty="0"/>
              <a:t>Soil-based treatment system</a:t>
            </a:r>
          </a:p>
          <a:p>
            <a:pPr marL="457200" indent="-457200">
              <a:buFont typeface="Arial" panose="020B0604020202020204" pitchFamily="34" charset="0"/>
              <a:buChar char="•"/>
            </a:pPr>
            <a:r>
              <a:rPr lang="en-US" sz="2800" dirty="0"/>
              <a:t>Often passive</a:t>
            </a:r>
          </a:p>
          <a:p>
            <a:pPr marL="914400" lvl="1" indent="-457200">
              <a:buFont typeface="Arial" panose="020B0604020202020204" pitchFamily="34" charset="0"/>
              <a:buChar char="•"/>
            </a:pPr>
            <a:r>
              <a:rPr lang="en-US" sz="2800" dirty="0"/>
              <a:t>Relatively low O&amp;M requirements</a:t>
            </a:r>
          </a:p>
          <a:p>
            <a:pPr marL="914400" lvl="1" indent="-457200">
              <a:buFont typeface="Arial" panose="020B0604020202020204" pitchFamily="34" charset="0"/>
              <a:buChar char="•"/>
            </a:pPr>
            <a:r>
              <a:rPr lang="en-US" sz="2800" dirty="0"/>
              <a:t>Low capital cost</a:t>
            </a:r>
          </a:p>
          <a:p>
            <a:pPr marL="457200" indent="-457200">
              <a:buFont typeface="Arial" panose="020B0604020202020204" pitchFamily="34" charset="0"/>
              <a:buChar char="•"/>
            </a:pPr>
            <a:r>
              <a:rPr lang="en-US" sz="2800" dirty="0"/>
              <a:t>Natural physical, chemical, and biological processes</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pPr marL="285750" indent="-285750">
              <a:buFont typeface="Arial" panose="020B0604020202020204" pitchFamily="34" charset="0"/>
              <a:buChar char="•"/>
            </a:pPr>
            <a:endParaRPr lang="en-US" dirty="0"/>
          </a:p>
        </p:txBody>
      </p:sp>
      <p:pic>
        <p:nvPicPr>
          <p:cNvPr id="4" name="Picture 3">
            <a:extLst>
              <a:ext uri="{FF2B5EF4-FFF2-40B4-BE49-F238E27FC236}">
                <a16:creationId xmlns:a16="http://schemas.microsoft.com/office/drawing/2014/main" id="{494EE5D9-E9BD-4A06-8453-8A6E02D228C8}"/>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286000" y="3888628"/>
            <a:ext cx="4267200" cy="2882730"/>
          </a:xfrm>
          <a:prstGeom prst="rect">
            <a:avLst/>
          </a:prstGeom>
        </p:spPr>
      </p:pic>
    </p:spTree>
    <p:extLst>
      <p:ext uri="{BB962C8B-B14F-4D97-AF65-F5344CB8AC3E}">
        <p14:creationId xmlns:p14="http://schemas.microsoft.com/office/powerpoint/2010/main" val="3489850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0" y="1371600"/>
            <a:ext cx="9143999"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Georgia" pitchFamily="18" charset="0"/>
            </a:endParaRPr>
          </a:p>
        </p:txBody>
      </p:sp>
      <p:cxnSp>
        <p:nvCxnSpPr>
          <p:cNvPr id="10" name="Straight Connector 9"/>
          <p:cNvCxnSpPr>
            <a:stCxn id="16" idx="0"/>
          </p:cNvCxnSpPr>
          <p:nvPr/>
        </p:nvCxnSpPr>
        <p:spPr>
          <a:xfrm>
            <a:off x="4572000" y="1371600"/>
            <a:ext cx="0" cy="5486400"/>
          </a:xfrm>
          <a:prstGeom prst="line">
            <a:avLst/>
          </a:prstGeom>
          <a:ln/>
        </p:spPr>
        <p:style>
          <a:lnRef idx="2">
            <a:schemeClr val="dk1"/>
          </a:lnRef>
          <a:fillRef idx="0">
            <a:schemeClr val="dk1"/>
          </a:fillRef>
          <a:effectRef idx="1">
            <a:schemeClr val="dk1"/>
          </a:effectRef>
          <a:fontRef idx="minor">
            <a:schemeClr val="tx1"/>
          </a:fontRef>
        </p:style>
      </p:cxnSp>
      <p:sp>
        <p:nvSpPr>
          <p:cNvPr id="2" name="Title 1"/>
          <p:cNvSpPr>
            <a:spLocks noGrp="1"/>
          </p:cNvSpPr>
          <p:nvPr>
            <p:ph type="title"/>
          </p:nvPr>
        </p:nvSpPr>
        <p:spPr/>
        <p:txBody>
          <a:bodyPr/>
          <a:lstStyle/>
          <a:p>
            <a:r>
              <a:rPr lang="en-US" dirty="0"/>
              <a:t>Wastewater Treatment Options</a:t>
            </a:r>
          </a:p>
        </p:txBody>
      </p:sp>
      <p:sp>
        <p:nvSpPr>
          <p:cNvPr id="5" name="Content Placeholder 4"/>
          <p:cNvSpPr>
            <a:spLocks noGrp="1"/>
          </p:cNvSpPr>
          <p:nvPr>
            <p:ph sz="half" idx="1"/>
          </p:nvPr>
        </p:nvSpPr>
        <p:spPr>
          <a:xfrm>
            <a:off x="228600" y="2209800"/>
            <a:ext cx="4267200" cy="3971455"/>
          </a:xfrm>
        </p:spPr>
        <p:txBody>
          <a:bodyPr/>
          <a:lstStyle/>
          <a:p>
            <a:r>
              <a:rPr lang="en-US" dirty="0"/>
              <a:t>Frequently pumped</a:t>
            </a:r>
          </a:p>
          <a:p>
            <a:r>
              <a:rPr lang="en-US" dirty="0"/>
              <a:t>Energy-intensive treatment processes</a:t>
            </a:r>
          </a:p>
          <a:p>
            <a:r>
              <a:rPr lang="en-US" dirty="0"/>
              <a:t>Chemical additions common</a:t>
            </a:r>
          </a:p>
          <a:p>
            <a:r>
              <a:rPr lang="en-US" dirty="0"/>
              <a:t>Typically surface water discharge</a:t>
            </a:r>
          </a:p>
          <a:p>
            <a:pPr marL="0" indent="0">
              <a:buNone/>
            </a:pPr>
            <a:endParaRPr lang="en-US" dirty="0"/>
          </a:p>
        </p:txBody>
      </p:sp>
      <p:sp>
        <p:nvSpPr>
          <p:cNvPr id="7" name="Content Placeholder 6"/>
          <p:cNvSpPr>
            <a:spLocks noGrp="1"/>
          </p:cNvSpPr>
          <p:nvPr>
            <p:ph sz="half" idx="2"/>
          </p:nvPr>
        </p:nvSpPr>
        <p:spPr>
          <a:xfrm>
            <a:off x="4800600" y="2209800"/>
            <a:ext cx="4114800" cy="3971454"/>
          </a:xfrm>
        </p:spPr>
        <p:txBody>
          <a:bodyPr/>
          <a:lstStyle/>
          <a:p>
            <a:r>
              <a:rPr lang="en-US" dirty="0"/>
              <a:t>Typically gravity-fed</a:t>
            </a:r>
          </a:p>
          <a:p>
            <a:r>
              <a:rPr lang="en-US" dirty="0"/>
              <a:t>Soil-based treatment system</a:t>
            </a:r>
          </a:p>
          <a:p>
            <a:r>
              <a:rPr lang="en-US" dirty="0"/>
              <a:t>Typically no energy or chemicals</a:t>
            </a:r>
          </a:p>
          <a:p>
            <a:r>
              <a:rPr lang="en-US" dirty="0"/>
              <a:t>Recharges groundwater</a:t>
            </a:r>
          </a:p>
        </p:txBody>
      </p:sp>
      <p:sp>
        <p:nvSpPr>
          <p:cNvPr id="12" name="Text Placeholder 11"/>
          <p:cNvSpPr>
            <a:spLocks noGrp="1"/>
          </p:cNvSpPr>
          <p:nvPr>
            <p:ph type="body" sz="quarter" idx="13"/>
          </p:nvPr>
        </p:nvSpPr>
        <p:spPr>
          <a:xfrm>
            <a:off x="0" y="1371600"/>
            <a:ext cx="4495800" cy="685800"/>
          </a:xfrm>
        </p:spPr>
        <p:txBody>
          <a:bodyPr anchor="ctr"/>
          <a:lstStyle/>
          <a:p>
            <a:r>
              <a:rPr lang="en-US" sz="3200" dirty="0"/>
              <a:t>Centralized WWTP</a:t>
            </a:r>
          </a:p>
        </p:txBody>
      </p:sp>
      <p:sp>
        <p:nvSpPr>
          <p:cNvPr id="13" name="Text Placeholder 12"/>
          <p:cNvSpPr>
            <a:spLocks noGrp="1"/>
          </p:cNvSpPr>
          <p:nvPr>
            <p:ph type="body" sz="quarter" idx="14"/>
          </p:nvPr>
        </p:nvSpPr>
        <p:spPr>
          <a:xfrm>
            <a:off x="4648200" y="1371600"/>
            <a:ext cx="4495800" cy="685800"/>
          </a:xfrm>
        </p:spPr>
        <p:txBody>
          <a:bodyPr anchor="ctr"/>
          <a:lstStyle/>
          <a:p>
            <a:r>
              <a:rPr lang="en-US" sz="3200" dirty="0"/>
              <a:t>Onsite</a:t>
            </a:r>
          </a:p>
        </p:txBody>
      </p:sp>
    </p:spTree>
    <p:extLst>
      <p:ext uri="{BB962C8B-B14F-4D97-AF65-F5344CB8AC3E}">
        <p14:creationId xmlns:p14="http://schemas.microsoft.com/office/powerpoint/2010/main" val="35223984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12"/>
</p:tagLst>
</file>

<file path=ppt/theme/theme1.xml><?xml version="1.0" encoding="utf-8"?>
<a:theme xmlns:a="http://schemas.openxmlformats.org/drawingml/2006/main" name="Introducing PowerPoint 2010">
  <a:themeElements>
    <a:clrScheme name="Fresh">
      <a:dk1>
        <a:srgbClr val="262626"/>
      </a:dk1>
      <a:lt1>
        <a:sysClr val="window" lastClr="FFFFFF"/>
      </a:lt1>
      <a:dk2>
        <a:srgbClr val="595959"/>
      </a:dk2>
      <a:lt2>
        <a:srgbClr val="EEECE1"/>
      </a:lt2>
      <a:accent1>
        <a:srgbClr val="F4891E"/>
      </a:accent1>
      <a:accent2>
        <a:srgbClr val="7BCF27"/>
      </a:accent2>
      <a:accent3>
        <a:srgbClr val="9BBB59"/>
      </a:accent3>
      <a:accent4>
        <a:srgbClr val="00B0F0"/>
      </a:accent4>
      <a:accent5>
        <a:srgbClr val="4BACC6"/>
      </a:accent5>
      <a:accent6>
        <a:srgbClr val="F79646"/>
      </a:accent6>
      <a:hlink>
        <a:srgbClr val="00B0F0"/>
      </a:hlink>
      <a:folHlink>
        <a:srgbClr val="F4891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IntroducingPowerPoint2010</Template>
  <TotalTime>0</TotalTime>
  <Words>1728</Words>
  <Application>Microsoft Office PowerPoint</Application>
  <PresentationFormat>On-screen Show (4:3)</PresentationFormat>
  <Paragraphs>259</Paragraphs>
  <Slides>35</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Georgia</vt:lpstr>
      <vt:lpstr>Symbol</vt:lpstr>
      <vt:lpstr>Introducing PowerPoint 2010</vt:lpstr>
      <vt:lpstr> Green Building with Onsite Wastewater Treatment Systems: A Comparison of O&amp;M Energy Use and Carbon Generation  Jonathan Kaiser Project Engineer  Infiltrator Water Technologies</vt:lpstr>
      <vt:lpstr>Key Take-Aways</vt:lpstr>
      <vt:lpstr>Introduction</vt:lpstr>
      <vt:lpstr>Population and Wastewater Infrastructure</vt:lpstr>
      <vt:lpstr>PowerPoint Presentation</vt:lpstr>
      <vt:lpstr>PowerPoint Presentation</vt:lpstr>
      <vt:lpstr>Centralized vs Onsite Wastewater Management</vt:lpstr>
      <vt:lpstr>Centralized vs Onsite Wastewater Management</vt:lpstr>
      <vt:lpstr>Wastewater Treatment Options</vt:lpstr>
      <vt:lpstr>Common Goal</vt:lpstr>
      <vt:lpstr>PowerPoint Presentation</vt:lpstr>
      <vt:lpstr>PowerPoint Presentation</vt:lpstr>
      <vt:lpstr>Study Overview</vt:lpstr>
      <vt:lpstr>GOALS</vt:lpstr>
      <vt:lpstr>PowerPoint Presentation</vt:lpstr>
      <vt:lpstr>PowerPoint Presentation</vt:lpstr>
      <vt:lpstr>Gravity Onsite Wastewater Treatment</vt:lpstr>
      <vt:lpstr>Pumped Onsite Wastewater Treatment</vt:lpstr>
      <vt:lpstr>Results</vt:lpstr>
      <vt:lpstr>Treatment Cost</vt:lpstr>
      <vt:lpstr>Average Treatment Cost</vt:lpstr>
      <vt:lpstr>Embodied Carbon Footprint</vt:lpstr>
      <vt:lpstr>Average Embodied Carbon Footprint</vt:lpstr>
      <vt:lpstr>Average Embodied Carbon Footprint</vt:lpstr>
      <vt:lpstr>Embodied Energy Footprint</vt:lpstr>
      <vt:lpstr>Average Embodied Energy Footprint</vt:lpstr>
      <vt:lpstr>Average Embodied Energy Footprint</vt:lpstr>
      <vt:lpstr>PowerPoint Presentation</vt:lpstr>
      <vt:lpstr>Total Annual Savings in North Carolina</vt:lpstr>
      <vt:lpstr>Total Annual Savings in North Carolina</vt:lpstr>
      <vt:lpstr>Total Annual Savings in North Carolina</vt:lpstr>
      <vt:lpstr>Conclusions</vt:lpstr>
      <vt:lpstr>Benefits of Onsite Wastewater Management</vt:lpstr>
      <vt:lpstr>Key Take-Aways</vt:lpstr>
      <vt:lpstr>Questions? Jonathan Kaiser jkaiser@infiltratorwater.com (860) 577-7081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2013-09-06T14:08:08Z</dcterms:created>
  <dcterms:modified xsi:type="dcterms:W3CDTF">2018-03-06T20:37:00Z</dcterms:modified>
</cp:coreProperties>
</file>