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tags/tag1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handoutMasterIdLst>
    <p:handoutMasterId r:id="rId36"/>
  </p:handoutMasterIdLst>
  <p:sldIdLst>
    <p:sldId id="329" r:id="rId2"/>
    <p:sldId id="315" r:id="rId3"/>
    <p:sldId id="321" r:id="rId4"/>
    <p:sldId id="328" r:id="rId5"/>
    <p:sldId id="327" r:id="rId6"/>
    <p:sldId id="347" r:id="rId7"/>
    <p:sldId id="322" r:id="rId8"/>
    <p:sldId id="337" r:id="rId9"/>
    <p:sldId id="335" r:id="rId10"/>
    <p:sldId id="334" r:id="rId11"/>
    <p:sldId id="331" r:id="rId12"/>
    <p:sldId id="333" r:id="rId13"/>
    <p:sldId id="336" r:id="rId14"/>
    <p:sldId id="332" r:id="rId15"/>
    <p:sldId id="324" r:id="rId16"/>
    <p:sldId id="338" r:id="rId17"/>
    <p:sldId id="339" r:id="rId18"/>
    <p:sldId id="325" r:id="rId19"/>
    <p:sldId id="340" r:id="rId20"/>
    <p:sldId id="326" r:id="rId21"/>
    <p:sldId id="320" r:id="rId22"/>
    <p:sldId id="342" r:id="rId23"/>
    <p:sldId id="349" r:id="rId24"/>
    <p:sldId id="348" r:id="rId25"/>
    <p:sldId id="344" r:id="rId26"/>
    <p:sldId id="343" r:id="rId27"/>
    <p:sldId id="319" r:id="rId28"/>
    <p:sldId id="323" r:id="rId29"/>
    <p:sldId id="317" r:id="rId30"/>
    <p:sldId id="346" r:id="rId31"/>
    <p:sldId id="256" r:id="rId32"/>
    <p:sldId id="316" r:id="rId33"/>
    <p:sldId id="345" r:id="rId34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48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C8FE"/>
    <a:srgbClr val="1EB3E0"/>
    <a:srgbClr val="1B62EC"/>
    <a:srgbClr val="008AAF"/>
    <a:srgbClr val="37474F"/>
    <a:srgbClr val="3C67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58CBAC-A659-4934-9F3E-881FDFCD7E69}">
  <a:tblStyle styleId="{8058CBAC-A659-4934-9F3E-881FDFCD7E69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0" autoAdjust="0"/>
    <p:restoredTop sz="72986" autoAdjust="0"/>
  </p:normalViewPr>
  <p:slideViewPr>
    <p:cSldViewPr>
      <p:cViewPr>
        <p:scale>
          <a:sx n="100" d="100"/>
          <a:sy n="100" d="100"/>
        </p:scale>
        <p:origin x="-80" y="-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5832"/>
    </p:cViewPr>
  </p:sorterViewPr>
  <p:notesViewPr>
    <p:cSldViewPr>
      <p:cViewPr>
        <p:scale>
          <a:sx n="140" d="100"/>
          <a:sy n="140" d="100"/>
        </p:scale>
        <p:origin x="-1688" y="-8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FA8D5C-CCC9-48FD-87B6-16B68F2877C5}" type="datetimeFigureOut">
              <a:rPr lang="en-US" smtClean="0"/>
              <a:t>5/28/18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B956AB-4A61-49AA-A625-D05A564FB8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62952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78560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57120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35680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14239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392799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671360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949919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228479" algn="l" defTabSz="55712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82847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02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60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32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8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588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 bunch of program on the market. </a:t>
            </a:r>
          </a:p>
          <a:p>
            <a:endParaRPr lang="en-US" sz="11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developed a fully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digital mobile platform for conducting food safety inspection which was born out of the need for me to speed up the process of writing reports and have a legally defensible report.  As a consultant, time is money!</a:t>
            </a:r>
          </a:p>
          <a:p>
            <a:endParaRPr lang="en-US" sz="11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1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foodcodepro.com</a:t>
            </a:r>
            <a:r>
              <a:rPr lang="en-US" sz="11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endParaRPr lang="en-US" sz="11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program is fully capable of seamlessly incorporating photos, has 100%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2013 food code and has easy, searchable violations.  There are separate temperature summary pages and a FDA Report cover that will automatically propagate violations and corrective actions into this report.</a:t>
            </a:r>
          </a:p>
          <a:p>
            <a:endParaRPr lang="en-US" sz="11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to prepare a report for a hearing, this can be done in seconds versus hours.</a:t>
            </a:r>
          </a:p>
          <a:p>
            <a:endParaRPr lang="en-US" sz="11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platform was created by inspectors, for inspectors.  It’s the accumulation of every feature we’ve needed, wished for and ultimately used over the past 18 years.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has been used to do over 15,000 inspections and was designed for how inspections get done in the field. 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has made our inspections so much easier, more efficient, consistent, accurate and up to date.  We’ve reduced the time it takes to do an inspection by over 40- 75%.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6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84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126D60CF-E8C3-6A41-956E-BFFF166BB98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3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7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5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15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85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2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80" y="2855377"/>
            <a:ext cx="443589" cy="105632"/>
            <a:chOff x="4137525" y="2915950"/>
            <a:chExt cx="869099" cy="206999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7" y="990801"/>
            <a:ext cx="7801500" cy="1730099"/>
          </a:xfrm>
          <a:prstGeom prst="rect">
            <a:avLst/>
          </a:prstGeom>
        </p:spPr>
        <p:txBody>
          <a:bodyPr lIns="55703" tIns="55703" rIns="55703" bIns="55703" anchor="b" anchorCtr="0"/>
          <a:lstStyle>
            <a:lvl1pPr lvl="0" algn="ctr">
              <a:spcBef>
                <a:spcPts val="0"/>
              </a:spcBef>
              <a:buSzPct val="100000"/>
              <a:defRPr sz="2900"/>
            </a:lvl1pPr>
            <a:lvl2pPr lvl="1" algn="ctr">
              <a:spcBef>
                <a:spcPts val="0"/>
              </a:spcBef>
              <a:buSzPct val="100000"/>
              <a:defRPr sz="2900"/>
            </a:lvl2pPr>
            <a:lvl3pPr lvl="2" algn="ctr">
              <a:spcBef>
                <a:spcPts val="0"/>
              </a:spcBef>
              <a:buSzPct val="100000"/>
              <a:defRPr sz="2900"/>
            </a:lvl3pPr>
            <a:lvl4pPr lvl="3" algn="ctr">
              <a:spcBef>
                <a:spcPts val="0"/>
              </a:spcBef>
              <a:buSzPct val="100000"/>
              <a:defRPr sz="2900"/>
            </a:lvl4pPr>
            <a:lvl5pPr lvl="4" algn="ctr">
              <a:spcBef>
                <a:spcPts val="0"/>
              </a:spcBef>
              <a:buSzPct val="100000"/>
              <a:defRPr sz="2900"/>
            </a:lvl5pPr>
            <a:lvl6pPr lvl="5" algn="ctr">
              <a:spcBef>
                <a:spcPts val="0"/>
              </a:spcBef>
              <a:buSzPct val="100000"/>
              <a:defRPr sz="2900"/>
            </a:lvl6pPr>
            <a:lvl7pPr lvl="6" algn="ctr">
              <a:spcBef>
                <a:spcPts val="0"/>
              </a:spcBef>
              <a:buSzPct val="100000"/>
              <a:defRPr sz="2900"/>
            </a:lvl7pPr>
            <a:lvl8pPr lvl="7" algn="ctr">
              <a:spcBef>
                <a:spcPts val="0"/>
              </a:spcBef>
              <a:buSzPct val="100000"/>
              <a:defRPr sz="2900"/>
            </a:lvl8pPr>
            <a:lvl9pPr lvl="8" algn="ctr">
              <a:spcBef>
                <a:spcPts val="0"/>
              </a:spcBef>
              <a:buSzPct val="100000"/>
              <a:defRPr sz="29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7"/>
            <a:ext cx="7801500" cy="792600"/>
          </a:xfrm>
          <a:prstGeom prst="rect">
            <a:avLst/>
          </a:prstGeom>
        </p:spPr>
        <p:txBody>
          <a:bodyPr lIns="55703" tIns="55703" rIns="55703" bIns="55703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3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2" y="4681011"/>
            <a:ext cx="548699" cy="393600"/>
          </a:xfrm>
          <a:prstGeom prst="rect">
            <a:avLst/>
          </a:prstGeom>
        </p:spPr>
        <p:txBody>
          <a:bodyPr lIns="55703" tIns="55703" rIns="55703" bIns="55703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2" y="445026"/>
            <a:ext cx="8520599" cy="572699"/>
          </a:xfrm>
          <a:prstGeom prst="rect">
            <a:avLst/>
          </a:prstGeom>
        </p:spPr>
        <p:txBody>
          <a:bodyPr lIns="55703" tIns="55703" rIns="55703" bIns="55703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</p:spPr>
        <p:txBody>
          <a:bodyPr lIns="55703" tIns="55703" rIns="55703" bIns="55703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2" y="4681011"/>
            <a:ext cx="548699" cy="393600"/>
          </a:xfrm>
          <a:prstGeom prst="rect">
            <a:avLst/>
          </a:prstGeom>
        </p:spPr>
        <p:txBody>
          <a:bodyPr lIns="55703" tIns="55703" rIns="55703" bIns="55703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2" y="555602"/>
            <a:ext cx="2807999" cy="755699"/>
          </a:xfrm>
          <a:prstGeom prst="rect">
            <a:avLst/>
          </a:prstGeom>
        </p:spPr>
        <p:txBody>
          <a:bodyPr lIns="55703" tIns="55703" rIns="55703" bIns="55703" anchor="b" anchorCtr="0"/>
          <a:lstStyle>
            <a:lvl1pPr lvl="0">
              <a:spcBef>
                <a:spcPts val="0"/>
              </a:spcBef>
              <a:buSzPct val="100000"/>
              <a:defRPr sz="1500"/>
            </a:lvl1pPr>
            <a:lvl2pPr lvl="1">
              <a:spcBef>
                <a:spcPts val="0"/>
              </a:spcBef>
              <a:buSzPct val="100000"/>
              <a:defRPr sz="1500"/>
            </a:lvl2pPr>
            <a:lvl3pPr lvl="2">
              <a:spcBef>
                <a:spcPts val="0"/>
              </a:spcBef>
              <a:buSzPct val="100000"/>
              <a:defRPr sz="1500"/>
            </a:lvl3pPr>
            <a:lvl4pPr lvl="3">
              <a:spcBef>
                <a:spcPts val="0"/>
              </a:spcBef>
              <a:buSzPct val="100000"/>
              <a:defRPr sz="1500"/>
            </a:lvl4pPr>
            <a:lvl5pPr lvl="4">
              <a:spcBef>
                <a:spcPts val="0"/>
              </a:spcBef>
              <a:buSzPct val="100000"/>
              <a:defRPr sz="1500"/>
            </a:lvl5pPr>
            <a:lvl6pPr lvl="5">
              <a:spcBef>
                <a:spcPts val="0"/>
              </a:spcBef>
              <a:buSzPct val="100000"/>
              <a:defRPr sz="1500"/>
            </a:lvl6pPr>
            <a:lvl7pPr lvl="6">
              <a:spcBef>
                <a:spcPts val="0"/>
              </a:spcBef>
              <a:buSzPct val="100000"/>
              <a:defRPr sz="1500"/>
            </a:lvl7pPr>
            <a:lvl8pPr lvl="7">
              <a:spcBef>
                <a:spcPts val="0"/>
              </a:spcBef>
              <a:buSzPct val="100000"/>
              <a:defRPr sz="1500"/>
            </a:lvl8pPr>
            <a:lvl9pPr lvl="8">
              <a:spcBef>
                <a:spcPts val="0"/>
              </a:spcBef>
              <a:buSzPct val="100000"/>
              <a:defRPr sz="15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2" y="1389602"/>
            <a:ext cx="2807999" cy="3179400"/>
          </a:xfrm>
          <a:prstGeom prst="rect">
            <a:avLst/>
          </a:prstGeom>
        </p:spPr>
        <p:txBody>
          <a:bodyPr lIns="55703" tIns="55703" rIns="55703" bIns="55703" anchor="t" anchorCtr="0"/>
          <a:lstStyle>
            <a:lvl1pPr lvl="0">
              <a:spcBef>
                <a:spcPts val="0"/>
              </a:spcBef>
              <a:buSzPct val="100000"/>
              <a:defRPr sz="700"/>
            </a:lvl1pPr>
            <a:lvl2pPr lvl="1">
              <a:spcBef>
                <a:spcPts val="0"/>
              </a:spcBef>
              <a:buSzPct val="100000"/>
              <a:defRPr sz="700"/>
            </a:lvl2pPr>
            <a:lvl3pPr lvl="2">
              <a:spcBef>
                <a:spcPts val="0"/>
              </a:spcBef>
              <a:buSzPct val="100000"/>
              <a:defRPr sz="700"/>
            </a:lvl3pPr>
            <a:lvl4pPr lvl="3">
              <a:spcBef>
                <a:spcPts val="0"/>
              </a:spcBef>
              <a:buSzPct val="100000"/>
              <a:defRPr sz="700"/>
            </a:lvl4pPr>
            <a:lvl5pPr lvl="4">
              <a:spcBef>
                <a:spcPts val="0"/>
              </a:spcBef>
              <a:buSzPct val="100000"/>
              <a:defRPr sz="700"/>
            </a:lvl5pPr>
            <a:lvl6pPr lvl="5">
              <a:spcBef>
                <a:spcPts val="0"/>
              </a:spcBef>
              <a:buSzPct val="100000"/>
              <a:defRPr sz="700"/>
            </a:lvl6pPr>
            <a:lvl7pPr lvl="6">
              <a:spcBef>
                <a:spcPts val="0"/>
              </a:spcBef>
              <a:buSzPct val="100000"/>
              <a:defRPr sz="700"/>
            </a:lvl7pPr>
            <a:lvl8pPr lvl="7">
              <a:spcBef>
                <a:spcPts val="0"/>
              </a:spcBef>
              <a:buSzPct val="100000"/>
              <a:defRPr sz="700"/>
            </a:lvl8pPr>
            <a:lvl9pPr lvl="8">
              <a:spcBef>
                <a:spcPts val="0"/>
              </a:spcBef>
              <a:buSzPct val="100000"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2" y="4681011"/>
            <a:ext cx="548699" cy="393600"/>
          </a:xfrm>
          <a:prstGeom prst="rect">
            <a:avLst/>
          </a:prstGeom>
        </p:spPr>
        <p:txBody>
          <a:bodyPr lIns="55703" tIns="55703" rIns="55703" bIns="55703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7"/>
            <a:ext cx="5998800" cy="605100"/>
          </a:xfrm>
          <a:prstGeom prst="rect">
            <a:avLst/>
          </a:prstGeom>
        </p:spPr>
        <p:txBody>
          <a:bodyPr lIns="55703" tIns="55703" rIns="55703" bIns="55703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2" y="4681011"/>
            <a:ext cx="548699" cy="393600"/>
          </a:xfrm>
          <a:prstGeom prst="rect">
            <a:avLst/>
          </a:prstGeom>
        </p:spPr>
        <p:txBody>
          <a:bodyPr lIns="55703" tIns="55703" rIns="55703" bIns="55703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2" y="1255277"/>
            <a:ext cx="8520599" cy="1890600"/>
          </a:xfrm>
          <a:prstGeom prst="rect">
            <a:avLst/>
          </a:prstGeom>
        </p:spPr>
        <p:txBody>
          <a:bodyPr lIns="55703" tIns="55703" rIns="55703" bIns="55703" anchor="b" anchorCtr="0"/>
          <a:lstStyle>
            <a:lvl1pPr lvl="0" algn="ctr">
              <a:spcBef>
                <a:spcPts val="0"/>
              </a:spcBef>
              <a:buSzPct val="100000"/>
              <a:defRPr sz="7300"/>
            </a:lvl1pPr>
            <a:lvl2pPr lvl="1" algn="ctr">
              <a:spcBef>
                <a:spcPts val="0"/>
              </a:spcBef>
              <a:buSzPct val="100000"/>
              <a:defRPr sz="7300"/>
            </a:lvl2pPr>
            <a:lvl3pPr lvl="2" algn="ctr">
              <a:spcBef>
                <a:spcPts val="0"/>
              </a:spcBef>
              <a:buSzPct val="100000"/>
              <a:defRPr sz="7300"/>
            </a:lvl3pPr>
            <a:lvl4pPr lvl="3" algn="ctr">
              <a:spcBef>
                <a:spcPts val="0"/>
              </a:spcBef>
              <a:buSzPct val="100000"/>
              <a:defRPr sz="7300"/>
            </a:lvl4pPr>
            <a:lvl5pPr lvl="4" algn="ctr">
              <a:spcBef>
                <a:spcPts val="0"/>
              </a:spcBef>
              <a:buSzPct val="100000"/>
              <a:defRPr sz="7300"/>
            </a:lvl5pPr>
            <a:lvl6pPr lvl="5" algn="ctr">
              <a:spcBef>
                <a:spcPts val="0"/>
              </a:spcBef>
              <a:buSzPct val="100000"/>
              <a:defRPr sz="7300"/>
            </a:lvl6pPr>
            <a:lvl7pPr lvl="6" algn="ctr">
              <a:spcBef>
                <a:spcPts val="0"/>
              </a:spcBef>
              <a:buSzPct val="100000"/>
              <a:defRPr sz="7300"/>
            </a:lvl7pPr>
            <a:lvl8pPr lvl="7" algn="ctr">
              <a:spcBef>
                <a:spcPts val="0"/>
              </a:spcBef>
              <a:buSzPct val="100000"/>
              <a:defRPr sz="7300"/>
            </a:lvl8pPr>
            <a:lvl9pPr lvl="8" algn="ctr">
              <a:spcBef>
                <a:spcPts val="0"/>
              </a:spcBef>
              <a:buSzPct val="100000"/>
              <a:defRPr sz="73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2" y="3228427"/>
            <a:ext cx="8520599" cy="1300800"/>
          </a:xfrm>
          <a:prstGeom prst="rect">
            <a:avLst/>
          </a:prstGeom>
        </p:spPr>
        <p:txBody>
          <a:bodyPr lIns="55703" tIns="55703" rIns="55703" bIns="55703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2" y="4681011"/>
            <a:ext cx="548699" cy="393600"/>
          </a:xfrm>
          <a:prstGeom prst="rect">
            <a:avLst/>
          </a:prstGeom>
        </p:spPr>
        <p:txBody>
          <a:bodyPr lIns="55703" tIns="55703" rIns="55703" bIns="55703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fld id="{DBE1D5B2-DF55-3244-8BCC-3409B6279C35}" type="datetimeFigureOut">
              <a:rPr lang="en-US" smtClean="0"/>
              <a:pPr/>
              <a:t>5/28/18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81626" tIns="40813" rIns="81626" bIns="4081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9782-4939-534E-BFE1-78BA3359F6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68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2" y="445026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55703" tIns="55703" rIns="55703" bIns="55703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55703" tIns="55703" rIns="55703" bIns="55703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2" y="4681011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55703" tIns="55703" rIns="55703" bIns="55703" anchor="ctr" anchorCtr="0">
            <a:noAutofit/>
          </a:bodyPr>
          <a:lstStyle/>
          <a:p>
            <a:pPr algn="r"/>
            <a:fld id="{00000000-1234-1234-1234-123412341234}" type="slidenum">
              <a:rPr lang="en" sz="600" smtClean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pPr algn="r"/>
              <a:t>‹#›</a:t>
            </a:fld>
            <a:endParaRPr lang="en" sz="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6" r:id="rId4"/>
    <p:sldLayoutId id="2147483657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hyperlink" Target="https://vimeo.com/257362981" TargetMode="External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17-Cover-Red-Apron-15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88"/>
            <a:ext cx="9296400" cy="5980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114550"/>
            <a:ext cx="929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New Trends </a:t>
            </a:r>
            <a:r>
              <a:rPr lang="en-US" sz="3600" dirty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mpacting Retail Food Service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Establishments</a:t>
            </a:r>
            <a:r>
              <a:rPr lang="en-US" sz="3600" dirty="0" smtClean="0">
                <a:solidFill>
                  <a:schemeClr val="bg1"/>
                </a:solidFill>
              </a:rPr>
              <a:t>’ Food </a:t>
            </a:r>
            <a:r>
              <a:rPr lang="en-US" sz="3600" dirty="0" smtClean="0">
                <a:solidFill>
                  <a:schemeClr val="bg1"/>
                </a:solidFill>
              </a:rPr>
              <a:t>Safety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268510"/>
            <a:ext cx="92201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Lisa M. Berger, CP-FS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Berger Food Safety Consulting</a:t>
            </a:r>
          </a:p>
          <a:p>
            <a:pPr algn="ctr"/>
            <a:r>
              <a:rPr lang="en-US" sz="1800" dirty="0" err="1">
                <a:solidFill>
                  <a:schemeClr val="bg1"/>
                </a:solidFill>
              </a:rPr>
              <a:t>www.servingsafefood.com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30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5-03 at 12.2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0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5-03 at 1.0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7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5-03 at 1.30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4206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8-05-03 at 1.02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6350"/>
            <a:ext cx="6420203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700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5-03 at 12.56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83"/>
            <a:ext cx="9144000" cy="49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7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reen Shot 2018-05-03 at 5.19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09750"/>
            <a:ext cx="3588549" cy="26670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3" name="Picture 2" descr="Screen Shot 2018-05-10 at 12.35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6350"/>
            <a:ext cx="4125376" cy="25146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4" name="Picture 3" descr="Screen Shot 2018-05-10 at 12.39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95550"/>
            <a:ext cx="3467775" cy="25908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71718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29002"/>
              </p:ext>
            </p:extLst>
          </p:nvPr>
        </p:nvGraphicFramePr>
        <p:xfrm>
          <a:off x="495300" y="1000125"/>
          <a:ext cx="8191502" cy="3814492"/>
        </p:xfrm>
        <a:graphic>
          <a:graphicData uri="http://schemas.openxmlformats.org/drawingml/2006/table">
            <a:tbl>
              <a:tblPr firstRow="1" bandRow="1">
                <a:tableStyleId>{8058CBAC-A659-4934-9F3E-881FDFCD7E69}</a:tableStyleId>
              </a:tblPr>
              <a:tblGrid>
                <a:gridCol w="1760221"/>
                <a:gridCol w="3535680"/>
                <a:gridCol w="2895601"/>
              </a:tblGrid>
              <a:tr h="49666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Trends</a:t>
                      </a:r>
                      <a:endParaRPr lang="en-US" sz="17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1999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Now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News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News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Newspapers, TV, Magazines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Social Media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primary source for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millennial’s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and FAST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Liability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Jack-in-the-Box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William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Marler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Many law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firms specializing in foodborne illness litigation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Culinary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cooking methods in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f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ast food,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ethnic (Chinese, Mexican, Italian, etc. . .), meat and potatoes, diners, family-style chains, etc. . 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Increase use 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of specialized processes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at the retail level.  Home delivery Meals in a bag.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DIFM Food Delivery (Door Dash, </a:t>
                      </a:r>
                      <a:r>
                        <a:rPr lang="en-US" sz="1100" baseline="0" dirty="0" err="1" smtClean="0">
                          <a:solidFill>
                            <a:srgbClr val="181818"/>
                          </a:solidFill>
                        </a:rPr>
                        <a:t>Uber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Eats)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Epidemiology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Very basic statistical tools to analyze outbreaks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PulseNet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(detect multi-state outbreaks),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Reportable Food Registry (identify and report contaminated food) National Outbreak Reporting System (electronic reporting)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Food Code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Based on trends and epidemiology at that time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More current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with trends, science and advancements in technology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Technology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Basic tools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analog/digital food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 (thermocouple/infrared), flashlight, camera, fact sheets, clip board, inspection forms and pens.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Blue tooth data recording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thermometers, TTI’s, electronic inspection reports.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35781"/>
            <a:ext cx="9144000" cy="352855"/>
          </a:xfrm>
          <a:prstGeom prst="rect">
            <a:avLst/>
          </a:prstGeom>
        </p:spPr>
        <p:txBody>
          <a:bodyPr wrap="square" lIns="44641" tIns="22321" rIns="44641" bIns="22321">
            <a:spAutoFit/>
          </a:bodyPr>
          <a:lstStyle/>
          <a:p>
            <a:pPr algn="ctr"/>
            <a:r>
              <a:rPr lang="en-US" sz="2000" b="1" u="sng" dirty="0">
                <a:solidFill>
                  <a:srgbClr val="1B62EC"/>
                </a:solidFill>
                <a:latin typeface="+mn-lt"/>
              </a:rPr>
              <a:t>New Trends in Retail Food Service Establishments</a:t>
            </a:r>
            <a:r>
              <a:rPr lang="en-US" sz="2000" dirty="0">
                <a:solidFill>
                  <a:srgbClr val="1B62EC"/>
                </a:solidFill>
                <a:latin typeface="+mn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53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5-07 at 1.55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6" y="57150"/>
            <a:ext cx="2146394" cy="24384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5" name="Picture 4" descr="Screen Shot 2018-05-07 at 2.42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4847"/>
            <a:ext cx="2286000" cy="2447636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6" name="Picture 5" descr="Screen Shot 2018-05-07 at 2.43.5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0" y="2647950"/>
            <a:ext cx="2885130" cy="23622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7" name="Picture 6" descr="Screen Shot 2018-05-07 at 2.45.0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47950"/>
            <a:ext cx="2901417" cy="23622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8" name="Picture 7" descr="Screen Shot 2018-05-07 at 2.49.06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647950"/>
            <a:ext cx="2590800" cy="2405743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9" name="Picture 8" descr="Screen Shot 2018-05-07 at 2.50.3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7150"/>
            <a:ext cx="3886200" cy="24384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0709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8-05-07 at 2.55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5750"/>
            <a:ext cx="4267200" cy="46863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7" name="Picture 6" descr="Screen Shot 2018-05-07 at 2.54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5750"/>
            <a:ext cx="4314063" cy="46482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390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550006"/>
              </p:ext>
            </p:extLst>
          </p:nvPr>
        </p:nvGraphicFramePr>
        <p:xfrm>
          <a:off x="495300" y="1000125"/>
          <a:ext cx="8191502" cy="3814492"/>
        </p:xfrm>
        <a:graphic>
          <a:graphicData uri="http://schemas.openxmlformats.org/drawingml/2006/table">
            <a:tbl>
              <a:tblPr firstRow="1" bandRow="1">
                <a:tableStyleId>{8058CBAC-A659-4934-9F3E-881FDFCD7E69}</a:tableStyleId>
              </a:tblPr>
              <a:tblGrid>
                <a:gridCol w="1760221"/>
                <a:gridCol w="3535680"/>
                <a:gridCol w="2895601"/>
              </a:tblGrid>
              <a:tr h="49666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Trends</a:t>
                      </a:r>
                      <a:endParaRPr lang="en-US" sz="17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1999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Now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News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News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Newspapers, TV, Magazines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Social Media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primary source for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millennial’s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and FAST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Liability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Jack-in-the-Box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William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Marler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Many law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firms specializing in foodborne illness litigation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Culinary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cooking methods in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f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ast food,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ethnic (Chinese, Mexican, Italian, etc. . .), meat and potatoes, diners, family-style chains, etc. . 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Increase use 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of specialized processes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at the retail level.  Home delivery Meals in a bag.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DIFM Food Delivery (Door Dash, </a:t>
                      </a:r>
                      <a:r>
                        <a:rPr lang="en-US" sz="1100" baseline="0" dirty="0" err="1" smtClean="0">
                          <a:solidFill>
                            <a:srgbClr val="181818"/>
                          </a:solidFill>
                        </a:rPr>
                        <a:t>Uber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Eats)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Epidemiology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Very basic statistical tools to analyze outbreaks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PulseNet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(detect multi-state outbreaks),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Reportable Food Registry (identify and report contaminated food) National Outbreak Reporting System (electronic reporting)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Food Code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Based on trends and epidemiology at that time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More current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with trends, science and advancements in technology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Technology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Basic tools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analog/digital food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 (thermocouple/infrared), flashlight, camera, fact sheets, clip board, inspection forms and pens.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Blue tooth data recording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thermometers, TTI’s, electronic inspection reports.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35781"/>
            <a:ext cx="9144000" cy="352855"/>
          </a:xfrm>
          <a:prstGeom prst="rect">
            <a:avLst/>
          </a:prstGeom>
        </p:spPr>
        <p:txBody>
          <a:bodyPr wrap="square" lIns="44641" tIns="22321" rIns="44641" bIns="22321">
            <a:spAutoFit/>
          </a:bodyPr>
          <a:lstStyle/>
          <a:p>
            <a:pPr algn="ctr"/>
            <a:r>
              <a:rPr lang="en-US" sz="2000" b="1" u="sng" dirty="0">
                <a:solidFill>
                  <a:srgbClr val="1B62EC"/>
                </a:solidFill>
                <a:latin typeface="+mn-lt"/>
              </a:rPr>
              <a:t>New Trends in Retail Food Service Establishments</a:t>
            </a:r>
            <a:r>
              <a:rPr lang="en-US" sz="2000" dirty="0">
                <a:solidFill>
                  <a:srgbClr val="1B62EC"/>
                </a:solidFill>
                <a:latin typeface="+mn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27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New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95350"/>
            <a:ext cx="8520599" cy="4038599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1996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PulseNet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Connects FBI cases to detect outbreaks.  Uses DNA fingerprinting to 	detect multi-state outbreaks.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2009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Reportable Food Registry (RFR)</a:t>
            </a:r>
          </a:p>
          <a:p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Identify and contain contaminated ingredients in our food supply.  We can 	now find the source and alert the public sooner.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2009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National Outbreak Reporting System (NORS)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	Web-based platform that allows easy reporting of water and foodborne 	outbreaks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35781"/>
            <a:ext cx="9144000" cy="352855"/>
          </a:xfrm>
          <a:prstGeom prst="rect">
            <a:avLst/>
          </a:prstGeom>
        </p:spPr>
        <p:txBody>
          <a:bodyPr wrap="square" lIns="44641" tIns="22321" rIns="44641" bIns="22321">
            <a:spAutoFit/>
          </a:bodyPr>
          <a:lstStyle/>
          <a:p>
            <a:pPr algn="ctr"/>
            <a:r>
              <a:rPr lang="en-US" sz="2000" b="1" u="sng" dirty="0">
                <a:solidFill>
                  <a:srgbClr val="1B62EC"/>
                </a:solidFill>
                <a:latin typeface="+mn-lt"/>
              </a:rPr>
              <a:t>New </a:t>
            </a:r>
            <a:r>
              <a:rPr lang="en-US" sz="2000" b="1" u="sng" dirty="0" smtClean="0">
                <a:solidFill>
                  <a:srgbClr val="1B62EC"/>
                </a:solidFill>
                <a:latin typeface="+mn-lt"/>
              </a:rPr>
              <a:t>Tools in Epidemiology and Disease Reporting</a:t>
            </a:r>
            <a:endParaRPr lang="en-US" sz="2000" dirty="0">
              <a:solidFill>
                <a:srgbClr val="1B62E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456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761085"/>
              </p:ext>
            </p:extLst>
          </p:nvPr>
        </p:nvGraphicFramePr>
        <p:xfrm>
          <a:off x="495300" y="1000125"/>
          <a:ext cx="8191502" cy="3814492"/>
        </p:xfrm>
        <a:graphic>
          <a:graphicData uri="http://schemas.openxmlformats.org/drawingml/2006/table">
            <a:tbl>
              <a:tblPr firstRow="1" bandRow="1">
                <a:tableStyleId>{8058CBAC-A659-4934-9F3E-881FDFCD7E69}</a:tableStyleId>
              </a:tblPr>
              <a:tblGrid>
                <a:gridCol w="1760221"/>
                <a:gridCol w="3535680"/>
                <a:gridCol w="2895601"/>
              </a:tblGrid>
              <a:tr h="49666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Trends</a:t>
                      </a:r>
                      <a:endParaRPr lang="en-US" sz="17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1999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Now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News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News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Newspapers, TV, Magazines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Social Media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primary source for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millennial’s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and FAST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Liability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Jack-in-the-Box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William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Marler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Many law-firms specializing in foodborne illness litigation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Culinary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cooking methods in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f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ast food,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ethnic (Chinese, Mexican, Italian, etc. . .), meat and potatoes, diners, family-style chains, etc. . 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Increase use 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of specialized processes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at the retail level.  Home delivery Meals in a bag.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DIFM Food Delivery (Door Dash, </a:t>
                      </a:r>
                      <a:r>
                        <a:rPr lang="en-US" sz="1100" baseline="0" dirty="0" err="1" smtClean="0">
                          <a:solidFill>
                            <a:srgbClr val="181818"/>
                          </a:solidFill>
                        </a:rPr>
                        <a:t>Uber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Eats)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Epidemiology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Very basic statistical tools to analyze outbreaks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PulseNet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(detect multi-state outbreaks),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Reportable Food Registry (identify and report contaminated food) National Outbreak Reporting System (electronic reporting)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Food Code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Based on trends and epidemiology at that time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More current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with trends, science and advancements in technology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Technology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Basic tools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analog/digital food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 (thermocouple/infrared), flashlight, camera, fact sheets, clip board, inspection forms and pens.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Blue tooth data recording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thermometers, TTI’s, electronic inspection reports.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35781"/>
            <a:ext cx="9144000" cy="352855"/>
          </a:xfrm>
          <a:prstGeom prst="rect">
            <a:avLst/>
          </a:prstGeom>
        </p:spPr>
        <p:txBody>
          <a:bodyPr wrap="square" lIns="44641" tIns="22321" rIns="44641" bIns="22321">
            <a:spAutoFit/>
          </a:bodyPr>
          <a:lstStyle/>
          <a:p>
            <a:pPr algn="ctr"/>
            <a:r>
              <a:rPr lang="en-US" sz="2000" b="1" u="sng" dirty="0">
                <a:solidFill>
                  <a:srgbClr val="1B62EC"/>
                </a:solidFill>
                <a:latin typeface="+mn-lt"/>
              </a:rPr>
              <a:t>New Trends in Retail Food Service Establishments</a:t>
            </a:r>
            <a:r>
              <a:rPr lang="en-US" sz="2000" dirty="0">
                <a:solidFill>
                  <a:srgbClr val="1B62EC"/>
                </a:solidFill>
                <a:latin typeface="+mn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6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02410"/>
              </p:ext>
            </p:extLst>
          </p:nvPr>
        </p:nvGraphicFramePr>
        <p:xfrm>
          <a:off x="495300" y="1000125"/>
          <a:ext cx="8191502" cy="3814492"/>
        </p:xfrm>
        <a:graphic>
          <a:graphicData uri="http://schemas.openxmlformats.org/drawingml/2006/table">
            <a:tbl>
              <a:tblPr firstRow="1" bandRow="1">
                <a:tableStyleId>{8058CBAC-A659-4934-9F3E-881FDFCD7E69}</a:tableStyleId>
              </a:tblPr>
              <a:tblGrid>
                <a:gridCol w="1760221"/>
                <a:gridCol w="3535680"/>
                <a:gridCol w="2895601"/>
              </a:tblGrid>
              <a:tr h="49666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Trends</a:t>
                      </a:r>
                      <a:endParaRPr lang="en-US" sz="17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1999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Now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News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News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Newspapers, TV, Magazines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Social Media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primary source for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millennial’s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and FAST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Liability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Jack-in-the-Box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William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Marler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Many law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firms specializing in foodborne illness litigation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Culinary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cooking methods in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f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ast food,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ethnic (Chinese, Mexican, Italian, etc. . .), meat and potatoes, diners, family-style chains, etc. . 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Increase use 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of specialized processes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at the retail level.  Home delivery Meals in a bag.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DIFM Food Delivery (Door Dash, </a:t>
                      </a:r>
                      <a:r>
                        <a:rPr lang="en-US" sz="1100" baseline="0" dirty="0" err="1" smtClean="0">
                          <a:solidFill>
                            <a:srgbClr val="181818"/>
                          </a:solidFill>
                        </a:rPr>
                        <a:t>Uber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Eats)</a:t>
                      </a:r>
                      <a:endParaRPr lang="en-US" sz="1100" dirty="0" smtClean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Epidemiology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Very basic statistical tools to analyze outbreaks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PulseNet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(detect multi-state outbreaks),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Reportable Food Registry (identify and report contaminated food) National Outbreak Reporting System (electronic reporting)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Food Code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Based on trends and epidemiology at that time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More current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with trends, science and advancements in technology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Technology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Basic tools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analog/digital food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 (thermocouple/infrared), flashlight, camera, fact sheets, clip board, inspection forms and pens.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Blue tooth data recording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thermometers, TTI’s, electronic inspection reports.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35781"/>
            <a:ext cx="9144000" cy="352855"/>
          </a:xfrm>
          <a:prstGeom prst="rect">
            <a:avLst/>
          </a:prstGeom>
        </p:spPr>
        <p:txBody>
          <a:bodyPr wrap="square" lIns="44641" tIns="22321" rIns="44641" bIns="22321">
            <a:spAutoFit/>
          </a:bodyPr>
          <a:lstStyle/>
          <a:p>
            <a:pPr algn="ctr"/>
            <a:r>
              <a:rPr lang="en-US" sz="2000" b="1" u="sng" dirty="0">
                <a:solidFill>
                  <a:srgbClr val="1B62EC"/>
                </a:solidFill>
                <a:latin typeface="+mn-lt"/>
              </a:rPr>
              <a:t>New Trends in Retail Food Service Establishments</a:t>
            </a:r>
            <a:r>
              <a:rPr lang="en-US" sz="2000" dirty="0">
                <a:solidFill>
                  <a:srgbClr val="1B62EC"/>
                </a:solidFill>
                <a:latin typeface="+mn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88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5"/>
          <p:cNvSpPr txBox="1">
            <a:spLocks noGrp="1"/>
          </p:cNvSpPr>
          <p:nvPr>
            <p:ph type="title"/>
          </p:nvPr>
        </p:nvSpPr>
        <p:spPr>
          <a:xfrm>
            <a:off x="415636" y="445026"/>
            <a:ext cx="8416664" cy="572699"/>
          </a:xfrm>
          <a:prstGeom prst="rect">
            <a:avLst/>
          </a:prstGeom>
        </p:spPr>
        <p:txBody>
          <a:bodyPr lIns="55703" tIns="55703" rIns="55703" bIns="55703" anchor="t" anchorCtr="0">
            <a:noAutofit/>
          </a:bodyPr>
          <a:lstStyle/>
          <a:p>
            <a:pPr algn="ctr"/>
            <a:r>
              <a:rPr lang="en-US" sz="3200" dirty="0" smtClean="0">
                <a:solidFill>
                  <a:srgbClr val="1B62EC"/>
                </a:solidFill>
              </a:rPr>
              <a:t>Food </a:t>
            </a:r>
            <a:r>
              <a:rPr lang="en-US" sz="3200" dirty="0">
                <a:solidFill>
                  <a:srgbClr val="1B62EC"/>
                </a:solidFill>
              </a:rPr>
              <a:t>Code: Key Changes</a:t>
            </a:r>
            <a:endParaRPr lang="en" sz="3200" dirty="0">
              <a:solidFill>
                <a:srgbClr val="1B62E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249673"/>
            <a:ext cx="8839200" cy="53752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Oswald"/>
              </a:rPr>
              <a:t>Item </a:t>
            </a:r>
            <a:r>
              <a:rPr lang="en-US" sz="3200" dirty="0" smtClean="0">
                <a:solidFill>
                  <a:srgbClr val="FF0000"/>
                </a:solidFill>
                <a:latin typeface="Oswald"/>
              </a:rPr>
              <a:t>Numbers</a:t>
            </a:r>
            <a:endParaRPr lang="en-US" sz="3200" dirty="0">
              <a:solidFill>
                <a:srgbClr val="FF0000"/>
              </a:solidFill>
              <a:latin typeface="Oswa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pic>
        <p:nvPicPr>
          <p:cNvPr id="14" name="Picture 6" descr="Image result for 1999 food code regulations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0550"/>
            <a:ext cx="1371600" cy="1618382"/>
          </a:xfrm>
          <a:prstGeom prst="rect">
            <a:avLst/>
          </a:prstGeom>
          <a:noFill/>
          <a:ln w="28575" cmpd="sng">
            <a:solidFill>
              <a:schemeClr val="accent6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food code regulations images"/>
          <p:cNvPicPr>
            <a:picLocks noChangeAspect="1" noChangeArrowheads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66750"/>
            <a:ext cx="1371600" cy="1618381"/>
          </a:xfrm>
          <a:prstGeom prst="rect">
            <a:avLst/>
          </a:prstGeom>
          <a:noFill/>
          <a:ln w="28575" cmpd="sng">
            <a:solidFill>
              <a:schemeClr val="accent6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9600" y="3468873"/>
            <a:ext cx="4114800" cy="352855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Item Numbers:  1-30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3486150"/>
            <a:ext cx="4114800" cy="352855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/>
                </a:solidFill>
              </a:rPr>
              <a:t>Item Numbers:  1-56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1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5"/>
          <p:cNvSpPr txBox="1">
            <a:spLocks noGrp="1"/>
          </p:cNvSpPr>
          <p:nvPr>
            <p:ph type="title"/>
          </p:nvPr>
        </p:nvSpPr>
        <p:spPr>
          <a:xfrm>
            <a:off x="415636" y="445026"/>
            <a:ext cx="8416664" cy="572699"/>
          </a:xfrm>
          <a:prstGeom prst="rect">
            <a:avLst/>
          </a:prstGeom>
        </p:spPr>
        <p:txBody>
          <a:bodyPr lIns="55703" tIns="55703" rIns="55703" bIns="55703" anchor="t" anchorCtr="0">
            <a:noAutofit/>
          </a:bodyPr>
          <a:lstStyle/>
          <a:p>
            <a:pPr algn="ctr"/>
            <a:r>
              <a:rPr lang="en-US" sz="3200" dirty="0" smtClean="0">
                <a:solidFill>
                  <a:srgbClr val="1B62EC"/>
                </a:solidFill>
              </a:rPr>
              <a:t>Food </a:t>
            </a:r>
            <a:r>
              <a:rPr lang="en-US" sz="3200" dirty="0">
                <a:solidFill>
                  <a:srgbClr val="1B62EC"/>
                </a:solidFill>
              </a:rPr>
              <a:t>Code: Key Changes</a:t>
            </a:r>
            <a:endParaRPr lang="en" sz="3200" dirty="0">
              <a:solidFill>
                <a:srgbClr val="1B62E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00" y="2343150"/>
            <a:ext cx="9118600" cy="53752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Risk Assignment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pic>
        <p:nvPicPr>
          <p:cNvPr id="14" name="Picture 6" descr="Image result for 1999 food code regulations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0550"/>
            <a:ext cx="1371600" cy="1618382"/>
          </a:xfrm>
          <a:prstGeom prst="rect">
            <a:avLst/>
          </a:prstGeom>
          <a:noFill/>
          <a:ln w="28575" cmpd="sng">
            <a:solidFill>
              <a:schemeClr val="accent6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food code regulations images"/>
          <p:cNvPicPr>
            <a:picLocks noChangeAspect="1" noChangeArrowheads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66750"/>
            <a:ext cx="1371600" cy="1618381"/>
          </a:xfrm>
          <a:prstGeom prst="rect">
            <a:avLst/>
          </a:prstGeom>
          <a:noFill/>
          <a:ln w="28575" cmpd="sng">
            <a:solidFill>
              <a:schemeClr val="accent6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9600" y="3448275"/>
            <a:ext cx="4114800" cy="876075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Red Critical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Black/Blue Critical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Non-Critical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3448275"/>
            <a:ext cx="4114800" cy="876075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tx1"/>
                </a:solidFill>
              </a:rPr>
              <a:t>Priority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Priority Foundation</a:t>
            </a:r>
          </a:p>
          <a:p>
            <a:pPr algn="r"/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Core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4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400" y="742950"/>
            <a:ext cx="8382000" cy="2815068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800" dirty="0"/>
              <a:t>PRIORITY ITEM </a:t>
            </a:r>
            <a:r>
              <a:rPr lang="en-US" sz="1800" dirty="0" smtClean="0"/>
              <a:t>“contributes </a:t>
            </a:r>
            <a:r>
              <a:rPr lang="en-US" sz="1800" dirty="0"/>
              <a:t>directly to the elimination, prevention or reduction to an acceptable level, hazards associated with foodborne illness or injury and there is no other provision that more directly controls the </a:t>
            </a:r>
            <a:r>
              <a:rPr lang="en-US" sz="1800" dirty="0" smtClean="0"/>
              <a:t>hazard” </a:t>
            </a:r>
          </a:p>
          <a:p>
            <a:endParaRPr lang="en-US" sz="1800" dirty="0" smtClean="0"/>
          </a:p>
          <a:p>
            <a:r>
              <a:rPr lang="en-US" sz="1800" dirty="0" smtClean="0"/>
              <a:t>PRIORITY </a:t>
            </a:r>
            <a:r>
              <a:rPr lang="en-US" sz="1800" dirty="0"/>
              <a:t>FOUNDATION ITEM </a:t>
            </a:r>
            <a:r>
              <a:rPr lang="en-US" sz="1800" dirty="0" smtClean="0"/>
              <a:t>“supports</a:t>
            </a:r>
            <a:r>
              <a:rPr lang="en-US" sz="1800" dirty="0"/>
              <a:t>, facilitates or enables one or more PRIORITY ITEMS</a:t>
            </a:r>
            <a:r>
              <a:rPr lang="en-US" sz="1800" dirty="0" smtClean="0"/>
              <a:t>)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CORE </a:t>
            </a:r>
            <a:r>
              <a:rPr lang="en-US" sz="1800" dirty="0"/>
              <a:t>ITEM </a:t>
            </a:r>
            <a:r>
              <a:rPr lang="en-US" sz="1800" dirty="0" smtClean="0"/>
              <a:t>“relates </a:t>
            </a:r>
            <a:r>
              <a:rPr lang="en-US" sz="1800" dirty="0"/>
              <a:t>to general sanitation, operational controls, sanitation standard operating procedures (SSOPs), facilities or structures, equipment design, or general </a:t>
            </a:r>
            <a:r>
              <a:rPr lang="en-US" sz="1800" dirty="0" smtClean="0"/>
              <a:t>maintenance”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1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" y="2107407"/>
            <a:ext cx="8642038" cy="769144"/>
          </a:xfrm>
          <a:prstGeom prst="rect">
            <a:avLst/>
          </a:prstGeom>
          <a:solidFill>
            <a:schemeClr val="accent6">
              <a:lumMod val="9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1504950"/>
            <a:ext cx="4542693" cy="53752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</a:rPr>
              <a:t>Handwashing</a:t>
            </a:r>
            <a:endParaRPr lang="en-US" sz="32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09600" y="496169"/>
            <a:ext cx="7772400" cy="1542181"/>
            <a:chOff x="685800" y="590550"/>
            <a:chExt cx="7772400" cy="1694581"/>
          </a:xfrm>
        </p:grpSpPr>
        <p:pic>
          <p:nvPicPr>
            <p:cNvPr id="25" name="Picture 6" descr="Image result for 1999 food code regulations imag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590550"/>
              <a:ext cx="1371600" cy="1618382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Image result for food code regulations images"/>
            <p:cNvPicPr>
              <a:picLocks noChangeAspect="1" noChangeArrowheads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666750"/>
              <a:ext cx="1371600" cy="1618381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hape 65"/>
          <p:cNvSpPr txBox="1">
            <a:spLocks/>
          </p:cNvSpPr>
          <p:nvPr/>
        </p:nvSpPr>
        <p:spPr>
          <a:xfrm>
            <a:off x="304800" y="398851"/>
            <a:ext cx="8416664" cy="572699"/>
          </a:xfrm>
          <a:prstGeom prst="rect">
            <a:avLst/>
          </a:prstGeom>
          <a:noFill/>
          <a:ln>
            <a:noFill/>
          </a:ln>
        </p:spPr>
        <p:txBody>
          <a:bodyPr lIns="55703" tIns="55703" rIns="55703" bIns="5570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sz="3200" dirty="0" smtClean="0">
                <a:solidFill>
                  <a:srgbClr val="1B62EC"/>
                </a:solidFill>
              </a:rPr>
              <a:t>Food Code: Key Changes</a:t>
            </a:r>
            <a:endParaRPr lang="en" sz="3200" dirty="0">
              <a:solidFill>
                <a:srgbClr val="1B62EC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3362" y="3028950"/>
            <a:ext cx="8642038" cy="769144"/>
          </a:xfrm>
          <a:prstGeom prst="rect">
            <a:avLst/>
          </a:prstGeom>
          <a:solidFill>
            <a:schemeClr val="accent6">
              <a:lumMod val="9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6700" y="4012406"/>
            <a:ext cx="8642038" cy="769144"/>
          </a:xfrm>
          <a:prstGeom prst="rect">
            <a:avLst/>
          </a:prstGeom>
          <a:solidFill>
            <a:schemeClr val="accent6">
              <a:lumMod val="9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71366" y="2163880"/>
            <a:ext cx="8291634" cy="78374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Priority (P) 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2-301.12 Cleaning Procedure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Observation </a:t>
            </a:r>
            <a:r>
              <a:rPr lang="mr-IN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–</a:t>
            </a:r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Employees not washing hands</a:t>
            </a:r>
          </a:p>
          <a:p>
            <a:endParaRPr lang="en-US" sz="12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1366" y="3105150"/>
            <a:ext cx="8291634" cy="78374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Priority Foundation (Pf) 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6.301.11 </a:t>
            </a:r>
            <a:r>
              <a:rPr lang="en-US" sz="1200" b="1" dirty="0" err="1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Handwashing</a:t>
            </a:r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Cleanser, Availability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Observation </a:t>
            </a:r>
            <a:r>
              <a:rPr lang="mr-IN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–</a:t>
            </a:r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No soap available at the </a:t>
            </a:r>
            <a:r>
              <a:rPr lang="en-US" sz="1200" b="1" dirty="0" err="1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handwashing</a:t>
            </a:r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sink.</a:t>
            </a:r>
          </a:p>
          <a:p>
            <a:endParaRPr lang="en-US" sz="12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" y="4019550"/>
            <a:ext cx="8291634" cy="78374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Core (C)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2-301.15 Where to Wash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Observation </a:t>
            </a:r>
            <a:r>
              <a:rPr lang="mr-IN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–</a:t>
            </a:r>
            <a:r>
              <a:rPr lang="en-US" sz="1200" b="1" dirty="0" smtClean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Employee washing hands in ware washing sink</a:t>
            </a:r>
          </a:p>
          <a:p>
            <a:endParaRPr lang="en-US" sz="12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4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3"/>
    </mc:Choice>
    <mc:Fallback xmlns="">
      <p:transition xmlns:p14="http://schemas.microsoft.com/office/powerpoint/2010/main" spd="slow" advTm="240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5"/>
          <p:cNvSpPr txBox="1">
            <a:spLocks noGrp="1"/>
          </p:cNvSpPr>
          <p:nvPr>
            <p:ph type="title"/>
          </p:nvPr>
        </p:nvSpPr>
        <p:spPr>
          <a:xfrm>
            <a:off x="415636" y="445026"/>
            <a:ext cx="8416664" cy="572699"/>
          </a:xfrm>
          <a:prstGeom prst="rect">
            <a:avLst/>
          </a:prstGeom>
        </p:spPr>
        <p:txBody>
          <a:bodyPr lIns="55703" tIns="55703" rIns="55703" bIns="55703" anchor="t" anchorCtr="0">
            <a:noAutofit/>
          </a:bodyPr>
          <a:lstStyle/>
          <a:p>
            <a:pPr algn="ctr"/>
            <a:r>
              <a:rPr lang="en-US" sz="3200" dirty="0" smtClean="0">
                <a:solidFill>
                  <a:srgbClr val="1B62EC"/>
                </a:solidFill>
              </a:rPr>
              <a:t>Food </a:t>
            </a:r>
            <a:r>
              <a:rPr lang="en-US" sz="3200" dirty="0">
                <a:solidFill>
                  <a:srgbClr val="1B62EC"/>
                </a:solidFill>
              </a:rPr>
              <a:t>Code: Key Changes</a:t>
            </a:r>
            <a:endParaRPr lang="en" sz="3200" dirty="0">
              <a:solidFill>
                <a:srgbClr val="1B62E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00" y="2343150"/>
            <a:ext cx="9118600" cy="53752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Terminology / Additions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pic>
        <p:nvPicPr>
          <p:cNvPr id="14" name="Picture 6" descr="Image result for 1999 food code regulations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0550"/>
            <a:ext cx="1371600" cy="1618382"/>
          </a:xfrm>
          <a:prstGeom prst="rect">
            <a:avLst/>
          </a:prstGeom>
          <a:noFill/>
          <a:ln w="28575" cmpd="sng">
            <a:solidFill>
              <a:schemeClr val="accent6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food code regulations images"/>
          <p:cNvPicPr>
            <a:picLocks noChangeAspect="1" noChangeArrowheads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66750"/>
            <a:ext cx="1371600" cy="1618381"/>
          </a:xfrm>
          <a:prstGeom prst="rect">
            <a:avLst/>
          </a:prstGeom>
          <a:noFill/>
          <a:ln w="28575" cmpd="sng">
            <a:solidFill>
              <a:schemeClr val="accent6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9600" y="3181350"/>
            <a:ext cx="4114800" cy="599076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Potentially Hazardous Foods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(PHF’s)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3181350"/>
            <a:ext cx="4419600" cy="143007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tx1"/>
                </a:solidFill>
              </a:rPr>
              <a:t>Time/Temperature Control for Safety Food </a:t>
            </a:r>
          </a:p>
          <a:p>
            <a:pPr algn="r"/>
            <a:r>
              <a:rPr lang="en-US" sz="1800" dirty="0" smtClean="0">
                <a:solidFill>
                  <a:schemeClr val="tx1"/>
                </a:solidFill>
              </a:rPr>
              <a:t>(TCS)</a:t>
            </a:r>
          </a:p>
          <a:p>
            <a:pPr algn="r"/>
            <a:endParaRPr lang="en-US" sz="1800" dirty="0" smtClean="0">
              <a:solidFill>
                <a:schemeClr val="tx1"/>
              </a:solidFill>
            </a:endParaRPr>
          </a:p>
          <a:p>
            <a:pPr algn="r"/>
            <a:r>
              <a:rPr lang="en-US" sz="1800" dirty="0" smtClean="0">
                <a:solidFill>
                  <a:schemeClr val="tx1"/>
                </a:solidFill>
              </a:rPr>
              <a:t>Added:</a:t>
            </a:r>
          </a:p>
          <a:p>
            <a:pPr algn="r"/>
            <a:r>
              <a:rPr lang="en-US" sz="1800" dirty="0" smtClean="0">
                <a:solidFill>
                  <a:schemeClr val="tx1"/>
                </a:solidFill>
              </a:rPr>
              <a:t>Cut leafy greens / Sliced Tomatoes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1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5"/>
          <p:cNvSpPr txBox="1">
            <a:spLocks noGrp="1"/>
          </p:cNvSpPr>
          <p:nvPr>
            <p:ph type="title"/>
          </p:nvPr>
        </p:nvSpPr>
        <p:spPr>
          <a:xfrm>
            <a:off x="415636" y="445026"/>
            <a:ext cx="8416664" cy="572699"/>
          </a:xfrm>
          <a:prstGeom prst="rect">
            <a:avLst/>
          </a:prstGeom>
        </p:spPr>
        <p:txBody>
          <a:bodyPr lIns="55703" tIns="55703" rIns="55703" bIns="55703" anchor="t" anchorCtr="0">
            <a:noAutofit/>
          </a:bodyPr>
          <a:lstStyle/>
          <a:p>
            <a:pPr algn="ctr"/>
            <a:r>
              <a:rPr lang="en-US" sz="3200" dirty="0" smtClean="0">
                <a:solidFill>
                  <a:srgbClr val="1B62EC"/>
                </a:solidFill>
              </a:rPr>
              <a:t>Food </a:t>
            </a:r>
            <a:r>
              <a:rPr lang="en-US" sz="3200" dirty="0">
                <a:solidFill>
                  <a:srgbClr val="1B62EC"/>
                </a:solidFill>
              </a:rPr>
              <a:t>Code: Key Changes</a:t>
            </a:r>
            <a:endParaRPr lang="en" sz="3200" dirty="0">
              <a:solidFill>
                <a:srgbClr val="1B62E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00" y="1733550"/>
            <a:ext cx="9118600" cy="53752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New Regulations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" y="590550"/>
            <a:ext cx="7772400" cy="1694581"/>
            <a:chOff x="685800" y="590550"/>
            <a:chExt cx="7772400" cy="1694581"/>
          </a:xfrm>
        </p:grpSpPr>
        <p:pic>
          <p:nvPicPr>
            <p:cNvPr id="14" name="Picture 6" descr="Image result for 1999 food code regulations imag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590550"/>
              <a:ext cx="1371600" cy="1618382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food code regulations images"/>
            <p:cNvPicPr>
              <a:picLocks noChangeAspect="1" noChangeArrowheads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666750"/>
              <a:ext cx="1371600" cy="1618381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981200" y="2724150"/>
            <a:ext cx="6705600" cy="143007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Non-Continuous Cooking requirements identified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Mushrooms </a:t>
            </a:r>
            <a:r>
              <a:rPr lang="mr-IN" sz="1800" dirty="0" smtClean="0">
                <a:solidFill>
                  <a:schemeClr val="tx1"/>
                </a:solidFill>
              </a:rPr>
              <a:t>–</a:t>
            </a:r>
            <a:r>
              <a:rPr lang="en-US" sz="1800" dirty="0" smtClean="0">
                <a:solidFill>
                  <a:schemeClr val="tx1"/>
                </a:solidFill>
              </a:rPr>
              <a:t> “Mushroom species picked in the wild . . . “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Clean up procedures for vomiting and diarrheal events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Irreversible test strips for high temp. machines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1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73362" y="4210041"/>
            <a:ext cx="8642038" cy="490892"/>
          </a:xfrm>
          <a:prstGeom prst="rect">
            <a:avLst/>
          </a:prstGeom>
          <a:solidFill>
            <a:schemeClr val="accent6">
              <a:lumMod val="9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6700" y="3388509"/>
            <a:ext cx="8642038" cy="490892"/>
          </a:xfrm>
          <a:prstGeom prst="rect">
            <a:avLst/>
          </a:prstGeom>
          <a:solidFill>
            <a:schemeClr val="accent6">
              <a:lumMod val="9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6700" y="2107406"/>
            <a:ext cx="8642038" cy="981785"/>
          </a:xfrm>
          <a:prstGeom prst="rect">
            <a:avLst/>
          </a:prstGeom>
          <a:solidFill>
            <a:schemeClr val="accent6">
              <a:lumMod val="9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7846" y="1785938"/>
            <a:ext cx="6975231" cy="2605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Temperature Issues:  Hot/Cold Holding</a:t>
            </a:r>
            <a:endParaRPr lang="en-US" sz="14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366" y="2163880"/>
            <a:ext cx="3954096" cy="41441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Item #19   </a:t>
            </a:r>
            <a:r>
              <a:rPr lang="en-US" sz="1200" dirty="0">
                <a:solidFill>
                  <a:schemeClr val="tx1"/>
                </a:solidFill>
              </a:rPr>
              <a:t>3-501.16 </a:t>
            </a:r>
            <a:r>
              <a:rPr lang="en-US" sz="1000" dirty="0">
                <a:solidFill>
                  <a:schemeClr val="tx1"/>
                </a:solidFill>
              </a:rPr>
              <a:t>Hot and Cold Holding * (F)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Red Critical</a:t>
            </a:r>
            <a:endParaRPr lang="en-US" sz="12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4642" y="2163880"/>
            <a:ext cx="3954096" cy="41441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Item #21   </a:t>
            </a:r>
            <a:r>
              <a:rPr lang="en-US" sz="1200" dirty="0">
                <a:solidFill>
                  <a:schemeClr val="tx1"/>
                </a:solidFill>
              </a:rPr>
              <a:t>3-501.16 (A) (1) </a:t>
            </a:r>
            <a:r>
              <a:rPr lang="en-US" sz="1000" dirty="0">
                <a:solidFill>
                  <a:schemeClr val="tx1"/>
                </a:solidFill>
              </a:rPr>
              <a:t>Proper Hot Holding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Priority</a:t>
            </a:r>
            <a:endParaRPr lang="en-US" sz="12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4642" y="2610902"/>
            <a:ext cx="3954096" cy="41441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Item #22   </a:t>
            </a:r>
            <a:r>
              <a:rPr lang="en-US" sz="1200" dirty="0">
                <a:solidFill>
                  <a:schemeClr val="tx1"/>
                </a:solidFill>
              </a:rPr>
              <a:t>3-501.16 (A) (2) and (B) </a:t>
            </a:r>
            <a:r>
              <a:rPr lang="en-US" sz="1000" dirty="0">
                <a:solidFill>
                  <a:schemeClr val="tx1"/>
                </a:solidFill>
              </a:rPr>
              <a:t>Proper Cold Holding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Priority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5496" y="3107531"/>
            <a:ext cx="4542693" cy="2605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Jewelry</a:t>
            </a:r>
            <a:endParaRPr lang="en-US" sz="14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365" y="3416736"/>
            <a:ext cx="3954096" cy="41441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Item #23   </a:t>
            </a:r>
            <a:r>
              <a:rPr lang="en-US" sz="1200" dirty="0">
                <a:solidFill>
                  <a:schemeClr val="tx1"/>
                </a:solidFill>
              </a:rPr>
              <a:t>2-303.11 </a:t>
            </a:r>
            <a:r>
              <a:rPr lang="en-US" sz="1000" dirty="0">
                <a:solidFill>
                  <a:schemeClr val="tx1"/>
                </a:solidFill>
              </a:rPr>
              <a:t>Jewelry Prohibitions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Non-Critical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1504" y="3422075"/>
            <a:ext cx="3954096" cy="41441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Item #40    </a:t>
            </a:r>
            <a:r>
              <a:rPr lang="en-US" sz="1200" dirty="0">
                <a:solidFill>
                  <a:schemeClr val="tx1"/>
                </a:solidFill>
              </a:rPr>
              <a:t>2-303.11 </a:t>
            </a:r>
            <a:r>
              <a:rPr lang="en-US" sz="1000" dirty="0">
                <a:solidFill>
                  <a:schemeClr val="tx1"/>
                </a:solidFill>
              </a:rPr>
              <a:t>Jewelry Prohibitions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Core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777" y="3929063"/>
            <a:ext cx="6975231" cy="2605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Clean to Sight &amp; Touch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365" y="4295338"/>
            <a:ext cx="3954096" cy="41441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Item #9   </a:t>
            </a:r>
            <a:r>
              <a:rPr lang="en-US" sz="1200" dirty="0">
                <a:solidFill>
                  <a:schemeClr val="tx1"/>
                </a:solidFill>
              </a:rPr>
              <a:t>4-601.11 (A) </a:t>
            </a:r>
            <a:r>
              <a:rPr lang="en-US" sz="1000" dirty="0">
                <a:solidFill>
                  <a:schemeClr val="tx1"/>
                </a:solidFill>
              </a:rPr>
              <a:t>Equip, Food-Contact Surfaces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Red Critical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0701" y="4250523"/>
            <a:ext cx="3954096" cy="41441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Item #16 </a:t>
            </a:r>
            <a:r>
              <a:rPr lang="en-US" sz="1200" dirty="0">
                <a:solidFill>
                  <a:schemeClr val="tx1"/>
                </a:solidFill>
              </a:rPr>
              <a:t>   4-601.11 (A) </a:t>
            </a:r>
            <a:r>
              <a:rPr lang="en-US" sz="1000" dirty="0">
                <a:solidFill>
                  <a:schemeClr val="tx1"/>
                </a:solidFill>
              </a:rPr>
              <a:t>Equip, Food-Contact Surfaces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Priority Foundation (</a:t>
            </a:r>
            <a:r>
              <a:rPr lang="en-US" sz="1200" b="1" dirty="0" smtClean="0">
                <a:solidFill>
                  <a:schemeClr val="tx1"/>
                </a:solidFill>
              </a:rPr>
              <a:t>Pf)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924300" y="2143277"/>
            <a:ext cx="571943" cy="338695"/>
          </a:xfrm>
          <a:prstGeom prst="rightArrow">
            <a:avLst/>
          </a:prstGeom>
          <a:solidFill>
            <a:srgbClr val="1B62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3915984" y="3447492"/>
            <a:ext cx="571943" cy="338695"/>
          </a:xfrm>
          <a:prstGeom prst="rightArrow">
            <a:avLst/>
          </a:prstGeom>
          <a:solidFill>
            <a:srgbClr val="1B62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3924300" y="4269024"/>
            <a:ext cx="571943" cy="338695"/>
          </a:xfrm>
          <a:prstGeom prst="rightArrow">
            <a:avLst/>
          </a:prstGeom>
          <a:solidFill>
            <a:srgbClr val="1B62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3930871" y="2536183"/>
            <a:ext cx="571943" cy="338695"/>
          </a:xfrm>
          <a:prstGeom prst="rightArrow">
            <a:avLst/>
          </a:prstGeom>
          <a:solidFill>
            <a:srgbClr val="1B62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09600" y="496169"/>
            <a:ext cx="7772400" cy="1542181"/>
            <a:chOff x="685800" y="590550"/>
            <a:chExt cx="7772400" cy="1694581"/>
          </a:xfrm>
        </p:grpSpPr>
        <p:pic>
          <p:nvPicPr>
            <p:cNvPr id="25" name="Picture 6" descr="Image result for 1999 food code regulations imag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590550"/>
              <a:ext cx="1371600" cy="1618382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Image result for food code regulations images"/>
            <p:cNvPicPr>
              <a:picLocks noChangeAspect="1" noChangeArrowheads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666750"/>
              <a:ext cx="1371600" cy="1618381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hape 65"/>
          <p:cNvSpPr txBox="1">
            <a:spLocks/>
          </p:cNvSpPr>
          <p:nvPr/>
        </p:nvSpPr>
        <p:spPr>
          <a:xfrm>
            <a:off x="304800" y="398851"/>
            <a:ext cx="8416664" cy="572699"/>
          </a:xfrm>
          <a:prstGeom prst="rect">
            <a:avLst/>
          </a:prstGeom>
          <a:noFill/>
          <a:ln>
            <a:noFill/>
          </a:ln>
        </p:spPr>
        <p:txBody>
          <a:bodyPr lIns="55703" tIns="55703" rIns="55703" bIns="5570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sz="3200" dirty="0" smtClean="0">
                <a:solidFill>
                  <a:srgbClr val="1B62EC"/>
                </a:solidFill>
              </a:rPr>
              <a:t>Food Code: Key Changes</a:t>
            </a:r>
            <a:endParaRPr lang="en" sz="3200" dirty="0">
              <a:solidFill>
                <a:srgbClr val="1B62E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1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3"/>
    </mc:Choice>
    <mc:Fallback xmlns="">
      <p:transition xmlns:p14="http://schemas.microsoft.com/office/powerpoint/2010/main" spd="slow" advTm="240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819794"/>
              </p:ext>
            </p:extLst>
          </p:nvPr>
        </p:nvGraphicFramePr>
        <p:xfrm>
          <a:off x="495300" y="1000125"/>
          <a:ext cx="8191502" cy="3814492"/>
        </p:xfrm>
        <a:graphic>
          <a:graphicData uri="http://schemas.openxmlformats.org/drawingml/2006/table">
            <a:tbl>
              <a:tblPr firstRow="1" bandRow="1">
                <a:tableStyleId>{8058CBAC-A659-4934-9F3E-881FDFCD7E69}</a:tableStyleId>
              </a:tblPr>
              <a:tblGrid>
                <a:gridCol w="1760221"/>
                <a:gridCol w="3535680"/>
                <a:gridCol w="2895601"/>
              </a:tblGrid>
              <a:tr h="49666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Trends</a:t>
                      </a:r>
                      <a:endParaRPr lang="en-US" sz="17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1999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Now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News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News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Newspapers, TV, Magazines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Social Media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primary source for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millennial’s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and FAST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Liability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Jack-in-the-Box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William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Marler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Many law firms specializing in foodborne illness litigation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Culinary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cooking methods in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f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ast food,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ethnic (Chinese, Mexican, Italian, etc. . .), meat and potatoes, diners, family-style chains, etc. . 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Increase use 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of specialized processes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at the retail level.  Home delivery Meals in a bag.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DIFM Food Delivery (Door Dash, </a:t>
                      </a:r>
                      <a:r>
                        <a:rPr lang="en-US" sz="1100" baseline="0" dirty="0" err="1" smtClean="0">
                          <a:solidFill>
                            <a:srgbClr val="181818"/>
                          </a:solidFill>
                        </a:rPr>
                        <a:t>Uber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Eats)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Epidemiology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Very basic statistical tools to analyze outbreaks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PulseNet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(detect multi-state outbreaks),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Reportable Food Registry (identify and report contaminated food) National Outbreak Reporting System (electronic reporting)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Food Code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Based on trends and epidemiology at that time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More current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with trends, science and advancements in technology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Technology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Basic tools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analog/digital food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 (thermocouple/infrared), flashlight, camera, fact sheets, clip board, inspection forms and pens.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Blue tooth data recording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thermometers, TTI’s, electronic inspection reports.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35781"/>
            <a:ext cx="9144000" cy="352855"/>
          </a:xfrm>
          <a:prstGeom prst="rect">
            <a:avLst/>
          </a:prstGeom>
        </p:spPr>
        <p:txBody>
          <a:bodyPr wrap="square" lIns="44641" tIns="22321" rIns="44641" bIns="22321">
            <a:spAutoFit/>
          </a:bodyPr>
          <a:lstStyle/>
          <a:p>
            <a:pPr algn="ctr"/>
            <a:r>
              <a:rPr lang="en-US" sz="2000" b="1" u="sng" dirty="0">
                <a:solidFill>
                  <a:srgbClr val="1B62EC"/>
                </a:solidFill>
                <a:latin typeface="+mn-lt"/>
              </a:rPr>
              <a:t>New Trends in Retail Food Service Establishments</a:t>
            </a:r>
            <a:r>
              <a:rPr lang="en-US" sz="2000" dirty="0">
                <a:solidFill>
                  <a:srgbClr val="1B62EC"/>
                </a:solidFill>
                <a:latin typeface="+mn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8-05-11 at 11.12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2" y="1352550"/>
            <a:ext cx="2666998" cy="198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1119" y="2133984"/>
            <a:ext cx="1846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316799" y="2431277"/>
            <a:ext cx="811461" cy="0"/>
          </a:xfrm>
          <a:prstGeom prst="straightConnector1">
            <a:avLst/>
          </a:prstGeom>
          <a:ln w="63500">
            <a:solidFill>
              <a:srgbClr val="1B62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Fuddruckers Logo"/>
          <p:cNvSpPr>
            <a:spLocks noChangeAspect="1" noChangeArrowheads="1"/>
          </p:cNvSpPr>
          <p:nvPr/>
        </p:nvSpPr>
        <p:spPr bwMode="auto">
          <a:xfrm>
            <a:off x="119674" y="-95600"/>
            <a:ext cx="234462" cy="2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4641" tIns="22321" rIns="44641" bIns="2232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Fuddruckers Logo"/>
          <p:cNvSpPr>
            <a:spLocks noChangeAspect="1" noChangeArrowheads="1"/>
          </p:cNvSpPr>
          <p:nvPr/>
        </p:nvSpPr>
        <p:spPr bwMode="auto">
          <a:xfrm>
            <a:off x="236905" y="5254"/>
            <a:ext cx="234462" cy="2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4641" tIns="22321" rIns="44641" bIns="2232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0" y="43815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1999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43815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Now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1043630"/>
            <a:ext cx="8839200" cy="53752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Oswald"/>
              </a:rPr>
              <a:t>Inspection Tools</a:t>
            </a:r>
            <a:endParaRPr lang="en-US" sz="3200" dirty="0">
              <a:solidFill>
                <a:srgbClr val="FF0000"/>
              </a:solidFill>
              <a:latin typeface="Oswald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267200" y="4095750"/>
            <a:ext cx="811461" cy="0"/>
          </a:xfrm>
          <a:prstGeom prst="straightConnector1">
            <a:avLst/>
          </a:prstGeom>
          <a:ln w="63500">
            <a:solidFill>
              <a:srgbClr val="1B62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bimetalic1.ps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733550"/>
            <a:ext cx="1981200" cy="1232307"/>
          </a:xfrm>
          <a:prstGeom prst="rect">
            <a:avLst/>
          </a:prstGeom>
          <a:ln w="12700" cmpd="sng">
            <a:noFill/>
          </a:ln>
          <a:effectLst/>
        </p:spPr>
      </p:pic>
      <p:pic>
        <p:nvPicPr>
          <p:cNvPr id="16" name="Picture 15" descr="Screen Shot 2018-05-11 at 11.14.5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333750"/>
            <a:ext cx="1377431" cy="1150276"/>
          </a:xfrm>
          <a:prstGeom prst="rect">
            <a:avLst/>
          </a:prstGeom>
        </p:spPr>
      </p:pic>
      <p:pic>
        <p:nvPicPr>
          <p:cNvPr id="17" name="Picture 16" descr="Screen Shot 2018-05-11 at 11.16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257550"/>
            <a:ext cx="1447800" cy="14262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</p:spTree>
    <p:extLst>
      <p:ext uri="{BB962C8B-B14F-4D97-AF65-F5344CB8AC3E}">
        <p14:creationId xmlns:p14="http://schemas.microsoft.com/office/powerpoint/2010/main" val="241223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670299"/>
              </p:ext>
            </p:extLst>
          </p:nvPr>
        </p:nvGraphicFramePr>
        <p:xfrm>
          <a:off x="495300" y="1000125"/>
          <a:ext cx="8191502" cy="3814492"/>
        </p:xfrm>
        <a:graphic>
          <a:graphicData uri="http://schemas.openxmlformats.org/drawingml/2006/table">
            <a:tbl>
              <a:tblPr firstRow="1" bandRow="1">
                <a:tableStyleId>{8058CBAC-A659-4934-9F3E-881FDFCD7E69}</a:tableStyleId>
              </a:tblPr>
              <a:tblGrid>
                <a:gridCol w="1760221"/>
                <a:gridCol w="3535680"/>
                <a:gridCol w="2895601"/>
              </a:tblGrid>
              <a:tr h="49666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Trends</a:t>
                      </a:r>
                      <a:endParaRPr lang="en-US" sz="17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1999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Now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News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News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Newspapers, TV, Magazines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Social Media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primary source for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millennial’s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and FAST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Liability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Jack-in-the-Box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William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Marler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Many law-firms specializing in foodborne illness litigation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Culinary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cooking methods in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f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ast food,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ethnic (Chinese, Mexican, Italian, etc. . .), meat and potatoes, diners, family-style chains, etc. . 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Increase use 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of specialized processes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at the retail level.  Home delivery Meals in a bag.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DIFM Food Delivery (Door Dash, </a:t>
                      </a:r>
                      <a:r>
                        <a:rPr lang="en-US" sz="1100" baseline="0" dirty="0" err="1" smtClean="0">
                          <a:solidFill>
                            <a:srgbClr val="181818"/>
                          </a:solidFill>
                        </a:rPr>
                        <a:t>Uber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Eats)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Epidemiology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Very basic statistical tools to analyze outbreaks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PulseNet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(detect multi-state outbreaks),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Reportable Food Registry (identify and report contaminated food) National Outbreak Reporting System (electronic reporting)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Food Code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Based on trends and epidemiology at that time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More current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with trends, science and advancements in technology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Technology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Basic tools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analog/digital food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 (thermocouple/infrared), flashlight, camera, fact sheets, clip board, inspection forms and pens.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Blue tooth data recording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thermometers, TTI’s, electronic inspection reports.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35781"/>
            <a:ext cx="9144000" cy="352855"/>
          </a:xfrm>
          <a:prstGeom prst="rect">
            <a:avLst/>
          </a:prstGeom>
        </p:spPr>
        <p:txBody>
          <a:bodyPr wrap="square" lIns="44641" tIns="22321" rIns="44641" bIns="22321">
            <a:spAutoFit/>
          </a:bodyPr>
          <a:lstStyle/>
          <a:p>
            <a:pPr algn="ctr"/>
            <a:r>
              <a:rPr lang="en-US" sz="2000" b="1" u="sng" dirty="0">
                <a:solidFill>
                  <a:srgbClr val="1B62EC"/>
                </a:solidFill>
                <a:latin typeface="+mn-lt"/>
              </a:rPr>
              <a:t>New Trends in Retail Food Service Establishments</a:t>
            </a:r>
            <a:r>
              <a:rPr lang="en-US" sz="2000" dirty="0">
                <a:solidFill>
                  <a:srgbClr val="1B62EC"/>
                </a:solidFill>
                <a:latin typeface="+mn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EI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85950"/>
            <a:ext cx="1104034" cy="1428750"/>
          </a:xfrm>
          <a:prstGeom prst="rect">
            <a:avLst/>
          </a:prstGeom>
          <a:ln w="9525" cmpd="sng">
            <a:solidFill>
              <a:schemeClr val="accent6">
                <a:lumMod val="10000"/>
              </a:schemeClr>
            </a:solidFill>
          </a:ln>
        </p:spPr>
      </p:pic>
      <p:pic>
        <p:nvPicPr>
          <p:cNvPr id="6" name="Picture 5" descr="Screen Shot 2018-05-12 at 9.32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1" y="1047750"/>
            <a:ext cx="1194120" cy="1504950"/>
          </a:xfrm>
          <a:prstGeom prst="rect">
            <a:avLst/>
          </a:prstGeom>
          <a:ln w="9525" cmpd="sng">
            <a:solidFill>
              <a:schemeClr val="accent6">
                <a:lumMod val="1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31119" y="2133984"/>
            <a:ext cx="1846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316799" y="2431277"/>
            <a:ext cx="811461" cy="0"/>
          </a:xfrm>
          <a:prstGeom prst="straightConnector1">
            <a:avLst/>
          </a:prstGeom>
          <a:ln w="63500">
            <a:solidFill>
              <a:srgbClr val="1B62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Image result for ipad and iphone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699933"/>
            <a:ext cx="2400300" cy="132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Fuddruckers Logo"/>
          <p:cNvSpPr>
            <a:spLocks noChangeAspect="1" noChangeArrowheads="1"/>
          </p:cNvSpPr>
          <p:nvPr/>
        </p:nvSpPr>
        <p:spPr bwMode="auto">
          <a:xfrm>
            <a:off x="119674" y="-95600"/>
            <a:ext cx="234462" cy="2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4641" tIns="22321" rIns="44641" bIns="2232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Fuddruckers Logo"/>
          <p:cNvSpPr>
            <a:spLocks noChangeAspect="1" noChangeArrowheads="1"/>
          </p:cNvSpPr>
          <p:nvPr/>
        </p:nvSpPr>
        <p:spPr bwMode="auto">
          <a:xfrm>
            <a:off x="236905" y="5254"/>
            <a:ext cx="234462" cy="2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4641" tIns="22321" rIns="44641" bIns="22321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0" y="43815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1999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43815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Now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1500830"/>
            <a:ext cx="8839200" cy="537520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Oswald"/>
              </a:rPr>
              <a:t>Inspection Reports</a:t>
            </a:r>
            <a:endParaRPr lang="en-US" sz="3200" dirty="0">
              <a:solidFill>
                <a:srgbClr val="FF0000"/>
              </a:solidFill>
              <a:latin typeface="Oswald"/>
            </a:endParaRPr>
          </a:p>
        </p:txBody>
      </p:sp>
      <p:pic>
        <p:nvPicPr>
          <p:cNvPr id="28" name="Picture 4" descr="Image result for messy file cabine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86150"/>
            <a:ext cx="1295400" cy="1478626"/>
          </a:xfrm>
          <a:prstGeom prst="rect">
            <a:avLst/>
          </a:prstGeom>
          <a:noFill/>
          <a:ln w="19050" cmpd="sng">
            <a:solidFill>
              <a:schemeClr val="accent6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Image result for the cloud storage 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57550"/>
            <a:ext cx="273778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>
            <a:off x="4267200" y="4095750"/>
            <a:ext cx="811461" cy="0"/>
          </a:xfrm>
          <a:prstGeom prst="straightConnector1">
            <a:avLst/>
          </a:prstGeom>
          <a:ln w="63500">
            <a:solidFill>
              <a:srgbClr val="1B62E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 Shot 2018-05-12 at 9.22.3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91" y="1504950"/>
            <a:ext cx="1143000" cy="1334482"/>
          </a:xfrm>
          <a:prstGeom prst="rect">
            <a:avLst/>
          </a:prstGeom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2550"/>
            <a:ext cx="1027391" cy="11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</p:spTree>
    <p:extLst>
      <p:ext uri="{BB962C8B-B14F-4D97-AF65-F5344CB8AC3E}">
        <p14:creationId xmlns:p14="http://schemas.microsoft.com/office/powerpoint/2010/main" val="161323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5703" tIns="55703" rIns="55703" bIns="55703" anchor="t" anchorCtr="0">
            <a:noAutofit/>
          </a:bodyPr>
          <a:lstStyle/>
          <a:p>
            <a:endParaRPr lang="en" dirty="0" smtClean="0">
              <a:solidFill>
                <a:schemeClr val="tx1"/>
              </a:solidFill>
              <a:latin typeface="Oswald"/>
            </a:endParaRPr>
          </a:p>
          <a:p>
            <a:endParaRPr lang="en" dirty="0">
              <a:solidFill>
                <a:schemeClr val="tx1"/>
              </a:solidFill>
              <a:latin typeface="Oswald"/>
            </a:endParaRPr>
          </a:p>
          <a:p>
            <a:endParaRPr lang="en" dirty="0" smtClean="0">
              <a:solidFill>
                <a:schemeClr val="tx1"/>
              </a:solidFill>
              <a:latin typeface="Oswald"/>
            </a:endParaRPr>
          </a:p>
          <a:p>
            <a:endParaRPr lang="en" dirty="0">
              <a:solidFill>
                <a:schemeClr val="tx1"/>
              </a:solidFill>
              <a:latin typeface="Oswald"/>
            </a:endParaRPr>
          </a:p>
          <a:p>
            <a:endParaRPr lang="en" dirty="0" smtClean="0">
              <a:solidFill>
                <a:schemeClr val="tx1"/>
              </a:solidFill>
              <a:latin typeface="Oswald"/>
            </a:endParaRPr>
          </a:p>
          <a:p>
            <a:endParaRPr lang="en" dirty="0" smtClean="0">
              <a:solidFill>
                <a:schemeClr val="tx1"/>
              </a:solidFill>
              <a:latin typeface="Oswald"/>
            </a:endParaRPr>
          </a:p>
          <a:p>
            <a:endParaRPr lang="en" dirty="0">
              <a:solidFill>
                <a:schemeClr val="tx1"/>
              </a:solidFill>
              <a:latin typeface="Oswald"/>
            </a:endParaRPr>
          </a:p>
          <a:p>
            <a:endParaRPr lang="en" dirty="0" smtClean="0">
              <a:solidFill>
                <a:schemeClr val="tx1"/>
              </a:solidFill>
              <a:latin typeface="Oswald"/>
            </a:endParaRPr>
          </a:p>
          <a:p>
            <a:pPr algn="ctr"/>
            <a:r>
              <a:rPr lang="en" dirty="0" smtClean="0">
                <a:solidFill>
                  <a:schemeClr val="tx1"/>
                </a:solidFill>
                <a:latin typeface="Oswald"/>
              </a:rPr>
              <a:t>Digitizing and Accelerating Food Safety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pic>
        <p:nvPicPr>
          <p:cNvPr id="6" name="Picture 7" descr="Related image"/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78782"/>
            <a:ext cx="5902050" cy="2269191"/>
          </a:xfrm>
          <a:prstGeom prst="rect">
            <a:avLst/>
          </a:prstGeom>
          <a:noFill/>
          <a:ln w="28575" cmpd="sng">
            <a:solidFill>
              <a:schemeClr val="accent6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FCP-Check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42" y="453839"/>
            <a:ext cx="4454769" cy="874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6200" y="2250281"/>
            <a:ext cx="956283" cy="183577"/>
          </a:xfrm>
          <a:prstGeom prst="rect">
            <a:avLst/>
          </a:prstGeom>
        </p:spPr>
        <p:txBody>
          <a:bodyPr wrap="none" lIns="44641" tIns="22321" rIns="44641" bIns="22321">
            <a:spAutoFit/>
          </a:bodyPr>
          <a:lstStyle/>
          <a:p>
            <a:r>
              <a:rPr lang="en-US" sz="900" dirty="0">
                <a:solidFill>
                  <a:srgbClr val="C00000"/>
                </a:solidFill>
                <a:hlinkClick r:id="rId5"/>
              </a:rPr>
              <a:t>Let’s take a look!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30" y="4343739"/>
            <a:ext cx="1430850" cy="2080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2424" y="4321969"/>
            <a:ext cx="1355277" cy="229744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r>
              <a:rPr lang="en-US" sz="1200" dirty="0"/>
              <a:t>Brought to you by: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2"/>
    </mc:Choice>
    <mc:Fallback xmlns="">
      <p:transition xmlns:p14="http://schemas.microsoft.com/office/powerpoint/2010/main" spd="slow" advTm="126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074" y="964406"/>
            <a:ext cx="8572500" cy="3143250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641" tIns="22321" rIns="44641" bIns="22321" rtlCol="0" anchor="ctr"/>
          <a:lstStyle/>
          <a:p>
            <a:pPr algn="ctr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00187"/>
            <a:ext cx="1741667" cy="2178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00188"/>
            <a:ext cx="1711280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65"/>
          <p:cNvSpPr txBox="1">
            <a:spLocks noGrp="1"/>
          </p:cNvSpPr>
          <p:nvPr>
            <p:ph type="title"/>
          </p:nvPr>
        </p:nvSpPr>
        <p:spPr>
          <a:xfrm>
            <a:off x="415636" y="445026"/>
            <a:ext cx="8416664" cy="572699"/>
          </a:xfrm>
          <a:prstGeom prst="rect">
            <a:avLst/>
          </a:prstGeom>
        </p:spPr>
        <p:txBody>
          <a:bodyPr lIns="55703" tIns="55703" rIns="55703" bIns="55703" anchor="t" anchorCtr="0">
            <a:noAutofit/>
          </a:bodyPr>
          <a:lstStyle/>
          <a:p>
            <a:pPr algn="ctr"/>
            <a:r>
              <a:rPr lang="en-US" sz="2000" dirty="0">
                <a:solidFill>
                  <a:srgbClr val="1B62EC"/>
                </a:solidFill>
              </a:rPr>
              <a:t>A System For Inspectors, by Inspectors</a:t>
            </a:r>
            <a:endParaRPr lang="en" sz="2000" dirty="0">
              <a:solidFill>
                <a:srgbClr val="1B62EC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500188"/>
            <a:ext cx="1732050" cy="2107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008" y="1500188"/>
            <a:ext cx="1736993" cy="2107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</p:spTree>
    <p:extLst>
      <p:ext uri="{BB962C8B-B14F-4D97-AF65-F5344CB8AC3E}">
        <p14:creationId xmlns:p14="http://schemas.microsoft.com/office/powerpoint/2010/main" val="87018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3"/>
    </mc:Choice>
    <mc:Fallback xmlns="">
      <p:transition xmlns:p14="http://schemas.microsoft.com/office/powerpoint/2010/main" spd="slow" advTm="603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17-Cover-Red-Apron-15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88"/>
            <a:ext cx="9296400" cy="5980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-76380"/>
            <a:ext cx="792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Things have changed and so must we in our quest to reduce the morbidity and mortality due to foodborne illness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11455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Questions???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68510"/>
            <a:ext cx="92201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Lisa M. Berger, CP-FS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Berger Food Safety Consulting</a:t>
            </a:r>
          </a:p>
          <a:p>
            <a:pPr algn="ctr"/>
            <a:r>
              <a:rPr lang="en-US" sz="1800" dirty="0" err="1">
                <a:solidFill>
                  <a:schemeClr val="bg1"/>
                </a:solidFill>
              </a:rPr>
              <a:t>www.servingsafefood.com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85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ticles (left side).pdf"/>
          <p:cNvPicPr>
            <a:picLocks noChangeAspect="1"/>
          </p:cNvPicPr>
          <p:nvPr/>
        </p:nvPicPr>
        <p:blipFill>
          <a:blip r:embed="rId3"/>
          <a:srcRect l="10908" b="14444"/>
          <a:stretch>
            <a:fillRect/>
          </a:stretch>
        </p:blipFill>
        <p:spPr>
          <a:xfrm>
            <a:off x="571500" y="350044"/>
            <a:ext cx="3733800" cy="4400550"/>
          </a:xfrm>
          <a:prstGeom prst="rect">
            <a:avLst/>
          </a:prstGeom>
          <a:ln>
            <a:solidFill>
              <a:schemeClr val="tx1">
                <a:alpha val="94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352800" y="4818103"/>
            <a:ext cx="3048000" cy="205534"/>
          </a:xfrm>
          <a:prstGeom prst="rect">
            <a:avLst/>
          </a:prstGeom>
          <a:noFill/>
        </p:spPr>
        <p:txBody>
          <a:bodyPr wrap="square" lIns="81626" tIns="40813" rIns="81626" bIns="40813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Salmonella Outbreak 1996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8-04-17 at 5.4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57188"/>
            <a:ext cx="3848100" cy="4393406"/>
          </a:xfrm>
          <a:prstGeom prst="rect">
            <a:avLst/>
          </a:prstGeom>
          <a:ln>
            <a:solidFill>
              <a:schemeClr val="tx1">
                <a:alpha val="8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156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5-03 at 11.17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tx1">
                    <a:alpha val="23000"/>
                  </a:schemeClr>
                </a:gs>
                <a:gs pos="100000">
                  <a:srgbClr val="FFFFFF">
                    <a:alpha val="23000"/>
                  </a:srgbClr>
                </a:gs>
              </a:gsLst>
              <a:lin ang="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227500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5-12 at 8.05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93" y="1143000"/>
            <a:ext cx="4385207" cy="3790950"/>
          </a:xfrm>
          <a:prstGeom prst="rect">
            <a:avLst/>
          </a:prstGeom>
        </p:spPr>
      </p:pic>
      <p:pic>
        <p:nvPicPr>
          <p:cNvPr id="4" name="Picture 3" descr="Screen Shot 2018-05-11 at 11.28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1950"/>
            <a:ext cx="5505695" cy="2667000"/>
          </a:xfrm>
          <a:prstGeom prst="rect">
            <a:avLst/>
          </a:prstGeom>
          <a:ln w="38100" cmpd="sng">
            <a:solidFill>
              <a:schemeClr val="accent6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740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7910" y="4840943"/>
            <a:ext cx="5818909" cy="122022"/>
          </a:xfrm>
          <a:prstGeom prst="rect">
            <a:avLst/>
          </a:prstGeom>
          <a:noFill/>
        </p:spPr>
        <p:txBody>
          <a:bodyPr wrap="square" lIns="44641" tIns="22321" rIns="44641" bIns="22321" rtlCol="0">
            <a:spAutoFit/>
          </a:bodyPr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© Copyright 2018.  Relavent  Systems, Inc.  All Rights Reserved. Proprietary and Confidential.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571008"/>
              </p:ext>
            </p:extLst>
          </p:nvPr>
        </p:nvGraphicFramePr>
        <p:xfrm>
          <a:off x="495300" y="1000125"/>
          <a:ext cx="8191502" cy="3814492"/>
        </p:xfrm>
        <a:graphic>
          <a:graphicData uri="http://schemas.openxmlformats.org/drawingml/2006/table">
            <a:tbl>
              <a:tblPr firstRow="1" bandRow="1">
                <a:tableStyleId>{8058CBAC-A659-4934-9F3E-881FDFCD7E69}</a:tableStyleId>
              </a:tblPr>
              <a:tblGrid>
                <a:gridCol w="1760221"/>
                <a:gridCol w="3535680"/>
                <a:gridCol w="2895601"/>
              </a:tblGrid>
              <a:tr h="496661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Trends</a:t>
                      </a:r>
                      <a:endParaRPr lang="en-US" sz="17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1999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rgbClr val="181818"/>
                          </a:solidFill>
                        </a:rPr>
                        <a:t>Now</a:t>
                      </a:r>
                      <a:endParaRPr lang="en-US" sz="1700" b="1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/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News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News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Newspapers, TV, Magazines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Social Media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primary source for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millennial’s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and FAST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Liability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Jack-in-the-Box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William </a:t>
                      </a:r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Marler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Many law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firms specializing in foodborne illness litigation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FFFF00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Culinary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“Traditional” cooking methods in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f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ast food,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ethnic (Chinese, Mexican, Italian, etc. . .), meat and potatoes, diners, family-style chains, etc. . 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Increase use 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of specialized processes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at the retail level.  Home delivery Meals in a bag.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DIFM Food Delivery (Door Dash, </a:t>
                      </a:r>
                      <a:r>
                        <a:rPr lang="en-US" sz="1100" baseline="0" dirty="0" err="1" smtClean="0">
                          <a:solidFill>
                            <a:srgbClr val="181818"/>
                          </a:solidFill>
                        </a:rPr>
                        <a:t>Uber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Eats)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Epidemiology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Very basic statistical tools to analyze outbreaks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srgbClr val="181818"/>
                          </a:solidFill>
                        </a:rPr>
                        <a:t>PulseNet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(detect multi-state outbreaks),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Reportable Food Registry (identify and report contaminated food) National Outbreak Reporting System (electronic reporting)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496661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Food Code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Based on trends and epidemiology at that time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More current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with trends, science and advancements in technology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181818"/>
                          </a:solidFill>
                        </a:rPr>
                        <a:t>Technology</a:t>
                      </a:r>
                      <a:endParaRPr lang="en-US" sz="1500" b="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Basic tools </a:t>
                      </a:r>
                      <a:r>
                        <a:rPr lang="mr-IN" sz="1100" dirty="0" smtClean="0">
                          <a:solidFill>
                            <a:srgbClr val="181818"/>
                          </a:solidFill>
                        </a:rPr>
                        <a:t>–</a:t>
                      </a:r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 analog/digital food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 (thermocouple/infrared), flashlight, camera, fact sheets, clip board, inspection forms and pens.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181818"/>
                          </a:solidFill>
                        </a:rPr>
                        <a:t>Blue tooth data recording</a:t>
                      </a:r>
                      <a:r>
                        <a:rPr lang="en-US" sz="1100" baseline="0" dirty="0" smtClean="0">
                          <a:solidFill>
                            <a:srgbClr val="181818"/>
                          </a:solidFill>
                        </a:rPr>
                        <a:t> thermometers, TTI’s, electronic inspection reports.</a:t>
                      </a:r>
                      <a:endParaRPr lang="en-US" sz="1100" dirty="0">
                        <a:solidFill>
                          <a:srgbClr val="181818"/>
                        </a:solidFill>
                      </a:endParaRPr>
                    </a:p>
                  </a:txBody>
                  <a:tcPr marL="45720" marR="45720" marT="21431" marB="21431"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35781"/>
            <a:ext cx="9144000" cy="352855"/>
          </a:xfrm>
          <a:prstGeom prst="rect">
            <a:avLst/>
          </a:prstGeom>
        </p:spPr>
        <p:txBody>
          <a:bodyPr wrap="square" lIns="44641" tIns="22321" rIns="44641" bIns="22321">
            <a:spAutoFit/>
          </a:bodyPr>
          <a:lstStyle/>
          <a:p>
            <a:pPr algn="ctr"/>
            <a:r>
              <a:rPr lang="en-US" sz="2000" b="1" u="sng" dirty="0">
                <a:solidFill>
                  <a:srgbClr val="1B62EC"/>
                </a:solidFill>
                <a:latin typeface="+mn-lt"/>
              </a:rPr>
              <a:t>New Trends in Retail Food Service Establishments</a:t>
            </a:r>
            <a:r>
              <a:rPr lang="en-US" sz="2000" dirty="0">
                <a:solidFill>
                  <a:srgbClr val="1B62EC"/>
                </a:solidFill>
                <a:latin typeface="+mn-lt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1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49"/>
    </mc:Choice>
    <mc:Fallback xmlns="">
      <p:transition xmlns:p14="http://schemas.microsoft.com/office/powerpoint/2010/main" spd="slow" advTm="1517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8-05-11 at 11.24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42950"/>
            <a:ext cx="71501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8-05-03 at 12.53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0.8|0.2|0.1|0.2|0.2|0.5|0.5|0.3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0.8|0.2|0.1|0.2|0.2|0.5|0.5|0.3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3|14.4|14.7|10.6|29.6"/>
</p:tagLst>
</file>

<file path=ppt/theme/theme1.xml><?xml version="1.0" encoding="utf-8"?>
<a:theme xmlns:a="http://schemas.openxmlformats.org/drawingml/2006/main" name="slate">
  <a:themeElements>
    <a:clrScheme name="Custom 8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vestor Pitch Deck  10-03-2017 (Read-Only)" id="{2A0F010A-4D1C-DF42-A423-1BC187FBCF58}" vid="{64F87419-8FDB-6941-B784-1C83B4E2D63C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58769</TotalTime>
  <Words>2434</Words>
  <Application>Microsoft Macintosh PowerPoint</Application>
  <PresentationFormat>On-screen Show (16:9)</PresentationFormat>
  <Paragraphs>294</Paragraphs>
  <Slides>33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New</vt:lpstr>
      <vt:lpstr>PowerPoint Presentation</vt:lpstr>
      <vt:lpstr>Food Code: Key Changes</vt:lpstr>
      <vt:lpstr>Food Code: Key Changes</vt:lpstr>
      <vt:lpstr>PowerPoint Presentation</vt:lpstr>
      <vt:lpstr>PowerPoint Presentation</vt:lpstr>
      <vt:lpstr>Food Code: Key Changes</vt:lpstr>
      <vt:lpstr>Food Code: Key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System For Inspectors, by Inspectors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SInC</dc:title>
  <dc:creator>Thomas Farrell</dc:creator>
  <cp:lastModifiedBy>Stephanie Seller</cp:lastModifiedBy>
  <cp:revision>311</cp:revision>
  <cp:lastPrinted>2018-04-19T12:08:33Z</cp:lastPrinted>
  <dcterms:created xsi:type="dcterms:W3CDTF">2017-10-23T23:27:39Z</dcterms:created>
  <dcterms:modified xsi:type="dcterms:W3CDTF">2018-05-28T13:19:36Z</dcterms:modified>
</cp:coreProperties>
</file>