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handoutMasterIdLst>
    <p:handoutMasterId r:id="rId27"/>
  </p:handoutMasterIdLst>
  <p:sldIdLst>
    <p:sldId id="256" r:id="rId2"/>
    <p:sldId id="290" r:id="rId3"/>
    <p:sldId id="278" r:id="rId4"/>
    <p:sldId id="265" r:id="rId5"/>
    <p:sldId id="266" r:id="rId6"/>
    <p:sldId id="287" r:id="rId7"/>
    <p:sldId id="283" r:id="rId8"/>
    <p:sldId id="267" r:id="rId9"/>
    <p:sldId id="268" r:id="rId10"/>
    <p:sldId id="288" r:id="rId11"/>
    <p:sldId id="291" r:id="rId12"/>
    <p:sldId id="284" r:id="rId13"/>
    <p:sldId id="289" r:id="rId14"/>
    <p:sldId id="258" r:id="rId15"/>
    <p:sldId id="292" r:id="rId16"/>
    <p:sldId id="293" r:id="rId17"/>
    <p:sldId id="260" r:id="rId18"/>
    <p:sldId id="261" r:id="rId19"/>
    <p:sldId id="262" r:id="rId20"/>
    <p:sldId id="263" r:id="rId21"/>
    <p:sldId id="294" r:id="rId22"/>
    <p:sldId id="295" r:id="rId23"/>
    <p:sldId id="296" r:id="rId24"/>
    <p:sldId id="26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5"/>
    <p:restoredTop sz="94586"/>
  </p:normalViewPr>
  <p:slideViewPr>
    <p:cSldViewPr snapToGrid="0" snapToObjects="1">
      <p:cViewPr varScale="1">
        <p:scale>
          <a:sx n="104" d="100"/>
          <a:sy n="104" d="100"/>
        </p:scale>
        <p:origin x="232"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BEA0F0-A1F8-1348-9917-7FC6593810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5A39593-DB9F-CB45-88DA-8529AD61E0C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189D3E-7EDE-464C-AA1A-CA8B1A10D798}" type="datetimeFigureOut">
              <a:rPr lang="en-US" smtClean="0"/>
              <a:t>12/11/18</a:t>
            </a:fld>
            <a:endParaRPr lang="en-US"/>
          </a:p>
        </p:txBody>
      </p:sp>
      <p:sp>
        <p:nvSpPr>
          <p:cNvPr id="4" name="Footer Placeholder 3">
            <a:extLst>
              <a:ext uri="{FF2B5EF4-FFF2-40B4-BE49-F238E27FC236}">
                <a16:creationId xmlns:a16="http://schemas.microsoft.com/office/drawing/2014/main" id="{23351515-AAF7-FB48-849E-92E64F4107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4D00560-C536-7743-BE9A-4E2366A91A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990A09-96C7-7748-8A4E-81697B18B729}" type="slidenum">
              <a:rPr lang="en-US" smtClean="0"/>
              <a:t>‹#›</a:t>
            </a:fld>
            <a:endParaRPr lang="en-US"/>
          </a:p>
        </p:txBody>
      </p:sp>
    </p:spTree>
    <p:extLst>
      <p:ext uri="{BB962C8B-B14F-4D97-AF65-F5344CB8AC3E}">
        <p14:creationId xmlns:p14="http://schemas.microsoft.com/office/powerpoint/2010/main" val="3832153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D3FF4-8453-8B42-BFC9-83C2E97953CE}" type="datetimeFigureOut">
              <a:rPr lang="en-US" smtClean="0"/>
              <a:t>12/11/18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F6E46A-7756-9747-A9C6-5884A930290C}" type="slidenum">
              <a:rPr lang="en-US" smtClean="0"/>
              <a:t>‹#›</a:t>
            </a:fld>
            <a:endParaRPr lang="en-US"/>
          </a:p>
        </p:txBody>
      </p:sp>
    </p:spTree>
    <p:extLst>
      <p:ext uri="{BB962C8B-B14F-4D97-AF65-F5344CB8AC3E}">
        <p14:creationId xmlns:p14="http://schemas.microsoft.com/office/powerpoint/2010/main" val="536999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4DFE20CA-D52C-45A1-88F9-1ECFCDA4A694}" type="slidenum">
              <a:rPr lang="en-US" smtClean="0">
                <a:solidFill>
                  <a:srgbClr val="000000"/>
                </a:solidFill>
                <a:latin typeface="Arial" pitchFamily="34" charset="0"/>
              </a:rPr>
              <a:pPr/>
              <a:t>3</a:t>
            </a:fld>
            <a:endParaRPr lang="en-US">
              <a:solidFill>
                <a:srgbClr val="000000"/>
              </a:solidFill>
              <a:latin typeface="Arial" pitchFamily="34" charset="0"/>
            </a:endParaRPr>
          </a:p>
        </p:txBody>
      </p:sp>
      <p:sp>
        <p:nvSpPr>
          <p:cNvPr id="19459" name="Rectangle 2"/>
          <p:cNvSpPr>
            <a:spLocks noGrp="1" noRot="1" noChangeAspect="1" noChangeArrowheads="1" noTextEdit="1"/>
          </p:cNvSpPr>
          <p:nvPr>
            <p:ph type="sldImg"/>
          </p:nvPr>
        </p:nvSpPr>
        <p:spPr>
          <a:xfrm>
            <a:off x="381000" y="685800"/>
            <a:ext cx="6096000" cy="3429000"/>
          </a:xfrm>
          <a:ln/>
        </p:spPr>
      </p:sp>
      <p:sp>
        <p:nvSpPr>
          <p:cNvPr id="19460"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latin typeface="Arial" pitchFamily="34" charset="0"/>
              </a:rPr>
              <a:t>Okay.</a:t>
            </a:r>
            <a:r>
              <a:rPr lang="en-US" baseline="0" dirty="0">
                <a:latin typeface="Arial" pitchFamily="34" charset="0"/>
              </a:rPr>
              <a:t>  Well,</a:t>
            </a:r>
            <a:r>
              <a:rPr lang="en-US" dirty="0">
                <a:latin typeface="Arial" pitchFamily="34" charset="0"/>
              </a:rPr>
              <a:t> I’m sure you’re all familiar with these products by now.  E</a:t>
            </a:r>
            <a:r>
              <a:rPr lang="en-US" baseline="0" dirty="0">
                <a:latin typeface="Arial" pitchFamily="34" charset="0"/>
              </a:rPr>
              <a:t>lectronic (or e-) cigarettes (or similar electronic delivery devices) are often shaped like traditional cigarettes, cigars or pipes that are designed to deliver nicotine or other substances to a user through an inhaler. </a:t>
            </a:r>
          </a:p>
          <a:p>
            <a:pPr eaLnBrk="1" hangingPunct="1"/>
            <a:endParaRPr lang="en-US" baseline="0" dirty="0">
              <a:latin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latin typeface="Arial" pitchFamily="34" charset="0"/>
              </a:rPr>
              <a:t>They typically use a battery-operated atomizer that converts the contents of a replaceable cartridge into vapor, that people inhale.  Hence the word “</a:t>
            </a:r>
            <a:r>
              <a:rPr lang="en-US" baseline="0" dirty="0" err="1">
                <a:latin typeface="Arial" pitchFamily="34" charset="0"/>
              </a:rPr>
              <a:t>vaping</a:t>
            </a:r>
            <a:r>
              <a:rPr lang="en-US" baseline="0" dirty="0">
                <a:latin typeface="Arial" pitchFamily="34" charset="0"/>
              </a:rPr>
              <a:t>,” instead of “smoking.”  Most e-cigarettes heat a liquid or gel (called e-juice, or simply juice or liquid) that contains nicotine, although some may contain lobelia, which is a nicotine substitute (also called “</a:t>
            </a:r>
            <a:r>
              <a:rPr lang="en-US" baseline="0" dirty="0" err="1">
                <a:latin typeface="Arial" pitchFamily="34" charset="0"/>
              </a:rPr>
              <a:t>pukeweed</a:t>
            </a:r>
            <a:r>
              <a:rPr lang="en-US" baseline="0" dirty="0">
                <a:latin typeface="Arial" pitchFamily="34" charset="0"/>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a:latin typeface="Arial" pitchFamily="34" charset="0"/>
            </a:endParaRPr>
          </a:p>
          <a:p>
            <a:pPr eaLnBrk="1" hangingPunct="1"/>
            <a:r>
              <a:rPr lang="en-US" baseline="0" dirty="0">
                <a:solidFill>
                  <a:srgbClr val="F9F9D3"/>
                </a:solidFill>
                <a:latin typeface="Arial" pitchFamily="34" charset="0"/>
              </a:rPr>
              <a:t>(Incidentally, this is important b/c some laws define e-cigarettes in a way that limits them to heating liquid nicotine.   So it’s a good idea to use more inclusive definitions when regulating these devices.)</a:t>
            </a:r>
          </a:p>
          <a:p>
            <a:pPr eaLnBrk="1" hangingPunct="1"/>
            <a:endParaRPr lang="en-US" baseline="0" dirty="0">
              <a:solidFill>
                <a:srgbClr val="F9F9D3"/>
              </a:solidFill>
              <a:latin typeface="Arial" pitchFamily="34" charset="0"/>
            </a:endParaRPr>
          </a:p>
        </p:txBody>
      </p:sp>
    </p:spTree>
    <p:extLst>
      <p:ext uri="{BB962C8B-B14F-4D97-AF65-F5344CB8AC3E}">
        <p14:creationId xmlns:p14="http://schemas.microsoft.com/office/powerpoint/2010/main" val="1452883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are a few more examples of e-cigarette brands, models and accessories, including</a:t>
            </a:r>
            <a:r>
              <a:rPr lang="en-US" baseline="0" dirty="0"/>
              <a:t> e-hookah</a:t>
            </a:r>
            <a:r>
              <a:rPr lang="en-US" dirty="0"/>
              <a:t>. It’s a booming market.</a:t>
            </a:r>
            <a:r>
              <a:rPr lang="en-US" baseline="0" dirty="0"/>
              <a:t> </a:t>
            </a:r>
            <a:endParaRPr lang="en-US" dirty="0"/>
          </a:p>
        </p:txBody>
      </p:sp>
      <p:sp>
        <p:nvSpPr>
          <p:cNvPr id="4" name="Slide Number Placeholder 3"/>
          <p:cNvSpPr>
            <a:spLocks noGrp="1"/>
          </p:cNvSpPr>
          <p:nvPr>
            <p:ph type="sldNum" sz="quarter" idx="10"/>
          </p:nvPr>
        </p:nvSpPr>
        <p:spPr/>
        <p:txBody>
          <a:bodyPr/>
          <a:lstStyle/>
          <a:p>
            <a:pPr>
              <a:defRPr/>
            </a:pPr>
            <a:fld id="{363581E7-85DC-4F2C-ADC6-43ED34C772D3}"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3097352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If you visit a tobacco store today, you’ll quickly see that electronic tobacco products no longer simply resemble traditional cigarettes. They now come in shapes that look like </a:t>
            </a:r>
            <a:r>
              <a:rPr lang="en-US" baseline="0" dirty="0" err="1"/>
              <a:t>flashdrives</a:t>
            </a:r>
            <a:r>
              <a:rPr lang="en-US" baseline="0" dirty="0"/>
              <a:t>, pens, clarinets, and even lipsticks.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latin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latin typeface="Arial" pitchFamily="34" charset="0"/>
              </a:rPr>
              <a:t>In fact, over 250 brands of e-cigarettes are available today.  </a:t>
            </a:r>
            <a:endParaRPr lang="en-US" baseline="0" dirty="0"/>
          </a:p>
        </p:txBody>
      </p:sp>
      <p:sp>
        <p:nvSpPr>
          <p:cNvPr id="4" name="Slide Number Placeholder 3"/>
          <p:cNvSpPr>
            <a:spLocks noGrp="1"/>
          </p:cNvSpPr>
          <p:nvPr>
            <p:ph type="sldNum" sz="quarter" idx="10"/>
          </p:nvPr>
        </p:nvSpPr>
        <p:spPr/>
        <p:txBody>
          <a:bodyPr/>
          <a:lstStyle/>
          <a:p>
            <a:fld id="{4A271655-07DB-4501-A2EC-D6024584C0D4}"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924457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904(a)(1) and 904(c)(1)- </a:t>
            </a:r>
            <a:r>
              <a:rPr lang="en-US" sz="1200" dirty="0"/>
              <a:t>Submission of Health Info 21 USC 387d </a:t>
            </a: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Recent studies have shown that e-juice contains a wide variety, and differing amounts, of chemicals, depending on the brand you use.  Here are just some of the chemicals that have been found in e-juice. These chemicals include the stuff that makes the vapor, which contains Pro-Pill-lean (propylene) glycol, vegetable glycerin, food flavoring, and generally nicotine, as well as chemicals such as formaldehyde, lead, benzene, many of which are either carcinogenic or cause reproductive toxicity.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Most of the nicotine is derived from tobacco, although some of it is synthetically derived.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A271655-07DB-4501-A2EC-D6024584C0D4}"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047894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6E46A-7756-9747-A9C6-5884A930290C}" type="slidenum">
              <a:rPr lang="en-US" smtClean="0"/>
              <a:t>21</a:t>
            </a:fld>
            <a:endParaRPr lang="en-US"/>
          </a:p>
        </p:txBody>
      </p:sp>
    </p:spTree>
    <p:extLst>
      <p:ext uri="{BB962C8B-B14F-4D97-AF65-F5344CB8AC3E}">
        <p14:creationId xmlns:p14="http://schemas.microsoft.com/office/powerpoint/2010/main" val="2960088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6E46A-7756-9747-A9C6-5884A930290C}" type="slidenum">
              <a:rPr lang="en-US" smtClean="0"/>
              <a:t>22</a:t>
            </a:fld>
            <a:endParaRPr lang="en-US"/>
          </a:p>
        </p:txBody>
      </p:sp>
    </p:spTree>
    <p:extLst>
      <p:ext uri="{BB962C8B-B14F-4D97-AF65-F5344CB8AC3E}">
        <p14:creationId xmlns:p14="http://schemas.microsoft.com/office/powerpoint/2010/main" val="1466238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6E46A-7756-9747-A9C6-5884A930290C}" type="slidenum">
              <a:rPr lang="en-US" smtClean="0"/>
              <a:t>23</a:t>
            </a:fld>
            <a:endParaRPr lang="en-US"/>
          </a:p>
        </p:txBody>
      </p:sp>
    </p:spTree>
    <p:extLst>
      <p:ext uri="{BB962C8B-B14F-4D97-AF65-F5344CB8AC3E}">
        <p14:creationId xmlns:p14="http://schemas.microsoft.com/office/powerpoint/2010/main" val="2705114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6E46A-7756-9747-A9C6-5884A930290C}" type="slidenum">
              <a:rPr lang="en-US" smtClean="0"/>
              <a:t>24</a:t>
            </a:fld>
            <a:endParaRPr lang="en-US"/>
          </a:p>
        </p:txBody>
      </p:sp>
    </p:spTree>
    <p:extLst>
      <p:ext uri="{BB962C8B-B14F-4D97-AF65-F5344CB8AC3E}">
        <p14:creationId xmlns:p14="http://schemas.microsoft.com/office/powerpoint/2010/main" val="2837415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12/11/18</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12/11/18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12/11/18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12/11/18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12/11/18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12/11/18</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12/11/18</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C7254-79F8-5847-9A42-0C3A488CB662}"/>
              </a:ext>
            </a:extLst>
          </p:cNvPr>
          <p:cNvSpPr>
            <a:spLocks noGrp="1"/>
          </p:cNvSpPr>
          <p:nvPr>
            <p:ph type="ctrTitle"/>
          </p:nvPr>
        </p:nvSpPr>
        <p:spPr>
          <a:xfrm>
            <a:off x="2417780" y="395416"/>
            <a:ext cx="8209031" cy="2902877"/>
          </a:xfrm>
        </p:spPr>
        <p:txBody>
          <a:bodyPr>
            <a:noAutofit/>
          </a:bodyPr>
          <a:lstStyle/>
          <a:p>
            <a:pPr algn="ctr"/>
            <a:br>
              <a:rPr lang="en-US" sz="7200" u="sng" dirty="0"/>
            </a:br>
            <a:br>
              <a:rPr lang="en-US" sz="7200" u="sng" dirty="0"/>
            </a:br>
            <a:r>
              <a:rPr lang="en-US" sz="7200" u="sng" dirty="0"/>
              <a:t>VAPING</a:t>
            </a:r>
            <a:br>
              <a:rPr lang="en-US" sz="7200" dirty="0"/>
            </a:br>
            <a:r>
              <a:rPr lang="en-US" sz="4400" dirty="0"/>
              <a:t>The Next Flavors of Addiction:  vaping &amp; cannabis</a:t>
            </a:r>
          </a:p>
        </p:txBody>
      </p:sp>
      <p:sp>
        <p:nvSpPr>
          <p:cNvPr id="3" name="Subtitle 2">
            <a:extLst>
              <a:ext uri="{FF2B5EF4-FFF2-40B4-BE49-F238E27FC236}">
                <a16:creationId xmlns:a16="http://schemas.microsoft.com/office/drawing/2014/main" id="{3514F881-B42E-AE4A-878B-1AE580FE9151}"/>
              </a:ext>
            </a:extLst>
          </p:cNvPr>
          <p:cNvSpPr>
            <a:spLocks noGrp="1"/>
          </p:cNvSpPr>
          <p:nvPr>
            <p:ph type="subTitle" idx="1"/>
          </p:nvPr>
        </p:nvSpPr>
        <p:spPr>
          <a:xfrm>
            <a:off x="2417780" y="3531204"/>
            <a:ext cx="8341264" cy="2263954"/>
          </a:xfrm>
        </p:spPr>
        <p:txBody>
          <a:bodyPr>
            <a:normAutofit lnSpcReduction="10000"/>
          </a:bodyPr>
          <a:lstStyle/>
          <a:p>
            <a:endParaRPr lang="en-US" dirty="0"/>
          </a:p>
          <a:p>
            <a:pPr algn="ctr"/>
            <a:r>
              <a:rPr lang="en-US" dirty="0"/>
              <a:t>D.J. Wilson</a:t>
            </a:r>
          </a:p>
          <a:p>
            <a:pPr algn="ctr"/>
            <a:r>
              <a:rPr lang="en-US" dirty="0"/>
              <a:t>Tobacco Control Director</a:t>
            </a:r>
          </a:p>
          <a:p>
            <a:pPr algn="ctr"/>
            <a:r>
              <a:rPr lang="en-US" dirty="0"/>
              <a:t>Massachusetts Municipal association</a:t>
            </a:r>
          </a:p>
          <a:p>
            <a:pPr algn="ctr"/>
            <a:r>
              <a:rPr lang="en-US" dirty="0"/>
              <a:t>December 13, 2018</a:t>
            </a:r>
          </a:p>
        </p:txBody>
      </p:sp>
    </p:spTree>
    <p:extLst>
      <p:ext uri="{BB962C8B-B14F-4D97-AF65-F5344CB8AC3E}">
        <p14:creationId xmlns:p14="http://schemas.microsoft.com/office/powerpoint/2010/main" val="2516061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66CAF-F0FB-1440-9BA6-95EF16048C3B}"/>
              </a:ext>
            </a:extLst>
          </p:cNvPr>
          <p:cNvSpPr>
            <a:spLocks noGrp="1"/>
          </p:cNvSpPr>
          <p:nvPr>
            <p:ph type="title"/>
          </p:nvPr>
        </p:nvSpPr>
        <p:spPr/>
        <p:txBody>
          <a:bodyPr/>
          <a:lstStyle/>
          <a:p>
            <a:pPr algn="ctr"/>
            <a:r>
              <a:rPr lang="en-US" b="1" u="sng" dirty="0"/>
              <a:t>JUUL</a:t>
            </a:r>
          </a:p>
        </p:txBody>
      </p:sp>
      <p:pic>
        <p:nvPicPr>
          <p:cNvPr id="5" name="Content Placeholder 4">
            <a:extLst>
              <a:ext uri="{FF2B5EF4-FFF2-40B4-BE49-F238E27FC236}">
                <a16:creationId xmlns:a16="http://schemas.microsoft.com/office/drawing/2014/main" id="{E63D6BCE-A813-1847-98ED-4EDBCF23979C}"/>
              </a:ext>
            </a:extLst>
          </p:cNvPr>
          <p:cNvPicPr>
            <a:picLocks noGrp="1" noChangeAspect="1"/>
          </p:cNvPicPr>
          <p:nvPr>
            <p:ph idx="1"/>
          </p:nvPr>
        </p:nvPicPr>
        <p:blipFill>
          <a:blip r:embed="rId2"/>
          <a:stretch>
            <a:fillRect/>
          </a:stretch>
        </p:blipFill>
        <p:spPr>
          <a:xfrm rot="16200000">
            <a:off x="4424416" y="1421973"/>
            <a:ext cx="3657600" cy="4733366"/>
          </a:xfrm>
        </p:spPr>
      </p:pic>
    </p:spTree>
    <p:extLst>
      <p:ext uri="{BB962C8B-B14F-4D97-AF65-F5344CB8AC3E}">
        <p14:creationId xmlns:p14="http://schemas.microsoft.com/office/powerpoint/2010/main" val="1101570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C9C08-CBFA-CF48-A399-010991FDB542}"/>
              </a:ext>
            </a:extLst>
          </p:cNvPr>
          <p:cNvSpPr>
            <a:spLocks noGrp="1"/>
          </p:cNvSpPr>
          <p:nvPr>
            <p:ph type="title"/>
          </p:nvPr>
        </p:nvSpPr>
        <p:spPr/>
        <p:txBody>
          <a:bodyPr/>
          <a:lstStyle/>
          <a:p>
            <a:pPr algn="ctr"/>
            <a:r>
              <a:rPr lang="en-US" b="1" u="sng" dirty="0"/>
              <a:t>Blu</a:t>
            </a:r>
          </a:p>
        </p:txBody>
      </p:sp>
      <p:pic>
        <p:nvPicPr>
          <p:cNvPr id="5" name="Content Placeholder 4">
            <a:extLst>
              <a:ext uri="{FF2B5EF4-FFF2-40B4-BE49-F238E27FC236}">
                <a16:creationId xmlns:a16="http://schemas.microsoft.com/office/drawing/2014/main" id="{311FE9C6-BB97-6D4B-B052-4C6719B0497C}"/>
              </a:ext>
            </a:extLst>
          </p:cNvPr>
          <p:cNvPicPr>
            <a:picLocks noGrp="1" noChangeAspect="1"/>
          </p:cNvPicPr>
          <p:nvPr>
            <p:ph idx="1"/>
          </p:nvPr>
        </p:nvPicPr>
        <p:blipFill>
          <a:blip r:embed="rId2"/>
          <a:stretch>
            <a:fillRect/>
          </a:stretch>
        </p:blipFill>
        <p:spPr>
          <a:xfrm rot="16200000">
            <a:off x="4361892" y="1533184"/>
            <a:ext cx="3657600" cy="4733366"/>
          </a:xfrm>
        </p:spPr>
      </p:pic>
    </p:spTree>
    <p:extLst>
      <p:ext uri="{BB962C8B-B14F-4D97-AF65-F5344CB8AC3E}">
        <p14:creationId xmlns:p14="http://schemas.microsoft.com/office/powerpoint/2010/main" val="261232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u="sng" dirty="0"/>
              <a:t>NOT JUST WATER VAPOR</a:t>
            </a:r>
            <a:endParaRPr lang="en-US"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79640" y="2471738"/>
            <a:ext cx="1708879" cy="2265154"/>
          </a:xfrm>
        </p:spPr>
        <p:txBody>
          <a:bodyPr>
            <a:normAutofit/>
          </a:bodyPr>
          <a:lstStyle/>
          <a:p>
            <a:pPr marL="0" indent="0">
              <a:buNone/>
            </a:pPr>
            <a:r>
              <a:rPr lang="en-US" dirty="0"/>
              <a:t>Require </a:t>
            </a:r>
          </a:p>
          <a:p>
            <a:pPr marL="0" indent="0">
              <a:buNone/>
            </a:pPr>
            <a:r>
              <a:rPr lang="en-US" dirty="0"/>
              <a:t>ingredient </a:t>
            </a:r>
          </a:p>
          <a:p>
            <a:pPr marL="0" indent="0">
              <a:buNone/>
            </a:pPr>
            <a:r>
              <a:rPr lang="en-US" dirty="0"/>
              <a:t>disclosure</a:t>
            </a:r>
          </a:p>
          <a:p>
            <a:endParaRPr lang="en-US" dirty="0"/>
          </a:p>
        </p:txBody>
      </p:sp>
      <p:pic>
        <p:nvPicPr>
          <p:cNvPr id="8" name="Content Placeholder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7887" y="1616630"/>
            <a:ext cx="6818538" cy="4414056"/>
          </a:xfrm>
          <a:prstGeom prst="rect">
            <a:avLst/>
          </a:prstGeom>
          <a:noFill/>
          <a:ln w="9525">
            <a:noFill/>
            <a:miter lim="800000"/>
            <a:headEnd/>
            <a:tailEnd/>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38757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22EDD-8BC0-B444-AE95-456E19FFF4F4}"/>
              </a:ext>
            </a:extLst>
          </p:cNvPr>
          <p:cNvSpPr>
            <a:spLocks noGrp="1"/>
          </p:cNvSpPr>
          <p:nvPr>
            <p:ph type="title"/>
          </p:nvPr>
        </p:nvSpPr>
        <p:spPr>
          <a:xfrm>
            <a:off x="1328012" y="211395"/>
            <a:ext cx="9603275" cy="1049235"/>
          </a:xfrm>
        </p:spPr>
        <p:txBody>
          <a:bodyPr>
            <a:noAutofit/>
          </a:bodyPr>
          <a:lstStyle/>
          <a:p>
            <a:pPr algn="ctr"/>
            <a:br>
              <a:rPr lang="en-US" b="1" u="sng" dirty="0"/>
            </a:br>
            <a:r>
              <a:rPr lang="en-US" b="1" u="sng" dirty="0"/>
              <a:t>And flavors may be harmful as well</a:t>
            </a:r>
            <a:br>
              <a:rPr lang="en-US" b="1" u="sng" dirty="0"/>
            </a:br>
            <a:endParaRPr lang="en-US" b="1" u="sng" dirty="0"/>
          </a:p>
        </p:txBody>
      </p:sp>
      <p:sp>
        <p:nvSpPr>
          <p:cNvPr id="3" name="Content Placeholder 2">
            <a:extLst>
              <a:ext uri="{FF2B5EF4-FFF2-40B4-BE49-F238E27FC236}">
                <a16:creationId xmlns:a16="http://schemas.microsoft.com/office/drawing/2014/main" id="{9F6806E1-C28C-474D-9B59-B1E272AFEEF6}"/>
              </a:ext>
            </a:extLst>
          </p:cNvPr>
          <p:cNvSpPr>
            <a:spLocks noGrp="1"/>
          </p:cNvSpPr>
          <p:nvPr>
            <p:ph idx="1"/>
          </p:nvPr>
        </p:nvSpPr>
        <p:spPr/>
        <p:txBody>
          <a:bodyPr>
            <a:normAutofit lnSpcReduction="10000"/>
          </a:bodyPr>
          <a:lstStyle/>
          <a:p>
            <a:r>
              <a:rPr lang="en-US" dirty="0"/>
              <a:t>There are researchers who suggests that certain flavorings may generate higher levels of toxic chemicals than others.‍  Among our e-cigarette–only participants, the use of fruit-flavored products produced significantly higher levels of the metabolites of acrylonitrile. This is of particular interest to adolescent e-cigarette use, because one of the main reasons teenagers report using e-cigarettes is the appealing flavors.</a:t>
            </a:r>
          </a:p>
          <a:p>
            <a:endParaRPr lang="en-US" dirty="0"/>
          </a:p>
          <a:p>
            <a:pPr lvl="1"/>
            <a:r>
              <a:rPr lang="en-US" dirty="0"/>
              <a:t>“Adolescent Exposure to Toxic Volatile Organic Chemicals From E-Cigarettes”, Mark L. Rubinstein, </a:t>
            </a:r>
            <a:r>
              <a:rPr lang="en-US" dirty="0" err="1"/>
              <a:t>MD,a</a:t>
            </a:r>
            <a:r>
              <a:rPr lang="en-US" dirty="0"/>
              <a:t> Kevin </a:t>
            </a:r>
            <a:r>
              <a:rPr lang="en-US" dirty="0" err="1"/>
              <a:t>Delucchi</a:t>
            </a:r>
            <a:r>
              <a:rPr lang="en-US" dirty="0"/>
              <a:t>, </a:t>
            </a:r>
            <a:r>
              <a:rPr lang="en-US" dirty="0" err="1"/>
              <a:t>PhD,b,c</a:t>
            </a:r>
            <a:r>
              <a:rPr lang="en-US" dirty="0"/>
              <a:t> Neal L. </a:t>
            </a:r>
            <a:r>
              <a:rPr lang="en-US" dirty="0" err="1"/>
              <a:t>Benowitz</a:t>
            </a:r>
            <a:r>
              <a:rPr lang="en-US" dirty="0"/>
              <a:t>, </a:t>
            </a:r>
            <a:r>
              <a:rPr lang="en-US" dirty="0" err="1"/>
              <a:t>MD,d</a:t>
            </a:r>
            <a:r>
              <a:rPr lang="en-US" dirty="0"/>
              <a:t> Danielle E. </a:t>
            </a:r>
            <a:r>
              <a:rPr lang="en-US" dirty="0" err="1"/>
              <a:t>Ramo</a:t>
            </a:r>
            <a:r>
              <a:rPr lang="en-US" dirty="0"/>
              <a:t>, </a:t>
            </a:r>
            <a:r>
              <a:rPr lang="en-US" dirty="0" err="1"/>
              <a:t>PhDb,c</a:t>
            </a:r>
            <a:r>
              <a:rPr lang="en-US" dirty="0"/>
              <a:t>, PEDIATRICS,  Volume 141, number 4,  April 2018</a:t>
            </a:r>
          </a:p>
          <a:p>
            <a:pPr lvl="1"/>
            <a:endParaRPr lang="en-US" dirty="0"/>
          </a:p>
        </p:txBody>
      </p:sp>
    </p:spTree>
    <p:extLst>
      <p:ext uri="{BB962C8B-B14F-4D97-AF65-F5344CB8AC3E}">
        <p14:creationId xmlns:p14="http://schemas.microsoft.com/office/powerpoint/2010/main" val="1650093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DF4FF-CE0E-794E-AE22-4D450A7D9A94}"/>
              </a:ext>
            </a:extLst>
          </p:cNvPr>
          <p:cNvSpPr>
            <a:spLocks noGrp="1"/>
          </p:cNvSpPr>
          <p:nvPr>
            <p:ph type="title"/>
          </p:nvPr>
        </p:nvSpPr>
        <p:spPr/>
        <p:txBody>
          <a:bodyPr>
            <a:noAutofit/>
          </a:bodyPr>
          <a:lstStyle/>
          <a:p>
            <a:pPr algn="ctr"/>
            <a:r>
              <a:rPr lang="en-US" b="1" u="sng" dirty="0"/>
              <a:t>LOCAL Vaping sales</a:t>
            </a:r>
            <a:br>
              <a:rPr lang="en-US" b="1" u="sng" dirty="0"/>
            </a:br>
            <a:r>
              <a:rPr lang="en-US" b="1" u="sng" dirty="0"/>
              <a:t>general</a:t>
            </a:r>
          </a:p>
        </p:txBody>
      </p:sp>
      <p:sp>
        <p:nvSpPr>
          <p:cNvPr id="3" name="Content Placeholder 2">
            <a:extLst>
              <a:ext uri="{FF2B5EF4-FFF2-40B4-BE49-F238E27FC236}">
                <a16:creationId xmlns:a16="http://schemas.microsoft.com/office/drawing/2014/main" id="{092AAD0D-8383-F349-84AD-A4AFD2EB314A}"/>
              </a:ext>
            </a:extLst>
          </p:cNvPr>
          <p:cNvSpPr>
            <a:spLocks noGrp="1"/>
          </p:cNvSpPr>
          <p:nvPr>
            <p:ph idx="1"/>
          </p:nvPr>
        </p:nvSpPr>
        <p:spPr/>
        <p:txBody>
          <a:bodyPr>
            <a:normAutofit/>
          </a:bodyPr>
          <a:lstStyle/>
          <a:p>
            <a:r>
              <a:rPr lang="en-US" sz="2400" b="1" u="sng" dirty="0"/>
              <a:t>Typically two types of local regulation:</a:t>
            </a:r>
          </a:p>
          <a:p>
            <a:r>
              <a:rPr lang="en-US" sz="2400" dirty="0"/>
              <a:t>BOARD OF HEALTH:</a:t>
            </a:r>
          </a:p>
          <a:p>
            <a:pPr lvl="1"/>
            <a:r>
              <a:rPr lang="en-US" sz="2400" dirty="0"/>
              <a:t>Sales and distribution</a:t>
            </a:r>
          </a:p>
          <a:p>
            <a:pPr lvl="1"/>
            <a:r>
              <a:rPr lang="en-US" sz="2400" dirty="0"/>
              <a:t>Second-hand smoke or use</a:t>
            </a:r>
          </a:p>
          <a:p>
            <a:r>
              <a:rPr lang="en-US" sz="2600" dirty="0"/>
              <a:t>SCHOOLS:</a:t>
            </a:r>
          </a:p>
          <a:p>
            <a:pPr lvl="1"/>
            <a:r>
              <a:rPr lang="en-US" sz="2400" dirty="0"/>
              <a:t>Expand School Smoking Policy to include vaping</a:t>
            </a:r>
          </a:p>
        </p:txBody>
      </p:sp>
    </p:spTree>
    <p:extLst>
      <p:ext uri="{BB962C8B-B14F-4D97-AF65-F5344CB8AC3E}">
        <p14:creationId xmlns:p14="http://schemas.microsoft.com/office/powerpoint/2010/main" val="2964791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DD3B-ECD3-4B45-BB8E-DC263086FC7A}"/>
              </a:ext>
            </a:extLst>
          </p:cNvPr>
          <p:cNvSpPr>
            <a:spLocks noGrp="1"/>
          </p:cNvSpPr>
          <p:nvPr>
            <p:ph type="title"/>
          </p:nvPr>
        </p:nvSpPr>
        <p:spPr/>
        <p:txBody>
          <a:bodyPr/>
          <a:lstStyle/>
          <a:p>
            <a:pPr algn="ctr"/>
            <a:r>
              <a:rPr lang="en-US" b="1" u="sng" dirty="0"/>
              <a:t>POLICIES</a:t>
            </a:r>
            <a:br>
              <a:rPr lang="en-US" b="1" u="sng" dirty="0"/>
            </a:br>
            <a:r>
              <a:rPr lang="en-US" b="1" u="sng" dirty="0"/>
              <a:t>federal</a:t>
            </a:r>
          </a:p>
        </p:txBody>
      </p:sp>
      <p:sp>
        <p:nvSpPr>
          <p:cNvPr id="3" name="Content Placeholder 2">
            <a:extLst>
              <a:ext uri="{FF2B5EF4-FFF2-40B4-BE49-F238E27FC236}">
                <a16:creationId xmlns:a16="http://schemas.microsoft.com/office/drawing/2014/main" id="{05718D6E-A36E-5C4E-9C07-F83B36258504}"/>
              </a:ext>
            </a:extLst>
          </p:cNvPr>
          <p:cNvSpPr>
            <a:spLocks noGrp="1"/>
          </p:cNvSpPr>
          <p:nvPr>
            <p:ph idx="1"/>
          </p:nvPr>
        </p:nvSpPr>
        <p:spPr/>
        <p:txBody>
          <a:bodyPr>
            <a:normAutofit/>
          </a:bodyPr>
          <a:lstStyle/>
          <a:p>
            <a:pPr lvl="1"/>
            <a:r>
              <a:rPr lang="en-US" sz="2000" dirty="0"/>
              <a:t>FDA conducts compliance checks on cigarettes and vaping products</a:t>
            </a:r>
          </a:p>
          <a:p>
            <a:pPr lvl="1"/>
            <a:r>
              <a:rPr lang="en-US" sz="2000" dirty="0"/>
              <a:t>Currently no oversight as to construction or design of vaping hardware</a:t>
            </a:r>
          </a:p>
          <a:p>
            <a:pPr lvl="1"/>
            <a:r>
              <a:rPr lang="en-US" sz="2000" dirty="0"/>
              <a:t>Currently no oversight as to quality of “e-juices”</a:t>
            </a:r>
          </a:p>
          <a:p>
            <a:pPr lvl="1"/>
            <a:r>
              <a:rPr lang="en-US" sz="2000" dirty="0"/>
              <a:t>However, JUUL and 4 other manufacturers must provide to FDA how they will keep kids from buying their product</a:t>
            </a:r>
          </a:p>
          <a:p>
            <a:pPr lvl="1"/>
            <a:r>
              <a:rPr lang="en-US" sz="2000" dirty="0"/>
              <a:t>JUUL’s San Francisco office raided by FDA for evidence</a:t>
            </a:r>
          </a:p>
        </p:txBody>
      </p:sp>
    </p:spTree>
    <p:extLst>
      <p:ext uri="{BB962C8B-B14F-4D97-AF65-F5344CB8AC3E}">
        <p14:creationId xmlns:p14="http://schemas.microsoft.com/office/powerpoint/2010/main" val="3572683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DD3B-ECD3-4B45-BB8E-DC263086FC7A}"/>
              </a:ext>
            </a:extLst>
          </p:cNvPr>
          <p:cNvSpPr>
            <a:spLocks noGrp="1"/>
          </p:cNvSpPr>
          <p:nvPr>
            <p:ph type="title"/>
          </p:nvPr>
        </p:nvSpPr>
        <p:spPr>
          <a:xfrm>
            <a:off x="1451578" y="372032"/>
            <a:ext cx="9603275" cy="1049235"/>
          </a:xfrm>
        </p:spPr>
        <p:txBody>
          <a:bodyPr/>
          <a:lstStyle/>
          <a:p>
            <a:pPr algn="ctr"/>
            <a:r>
              <a:rPr lang="en-US" b="1" u="sng" dirty="0"/>
              <a:t>POLICIES</a:t>
            </a:r>
            <a:br>
              <a:rPr lang="en-US" b="1" u="sng" dirty="0"/>
            </a:br>
            <a:r>
              <a:rPr lang="en-US" b="1" u="sng" dirty="0"/>
              <a:t>Massachusetts new state law</a:t>
            </a:r>
          </a:p>
        </p:txBody>
      </p:sp>
      <p:sp>
        <p:nvSpPr>
          <p:cNvPr id="3" name="Content Placeholder 2">
            <a:extLst>
              <a:ext uri="{FF2B5EF4-FFF2-40B4-BE49-F238E27FC236}">
                <a16:creationId xmlns:a16="http://schemas.microsoft.com/office/drawing/2014/main" id="{05718D6E-A36E-5C4E-9C07-F83B36258504}"/>
              </a:ext>
            </a:extLst>
          </p:cNvPr>
          <p:cNvSpPr>
            <a:spLocks noGrp="1"/>
          </p:cNvSpPr>
          <p:nvPr>
            <p:ph idx="1"/>
          </p:nvPr>
        </p:nvSpPr>
        <p:spPr/>
        <p:txBody>
          <a:bodyPr>
            <a:normAutofit fontScale="92500" lnSpcReduction="10000"/>
          </a:bodyPr>
          <a:lstStyle/>
          <a:p>
            <a:r>
              <a:rPr lang="en-US" dirty="0"/>
              <a:t>Complicated Minimum Legal Sales Age jump from 18 to 21 BUT should substantially reduce ”social sources” in high school</a:t>
            </a:r>
          </a:p>
          <a:p>
            <a:r>
              <a:rPr lang="en-US" dirty="0"/>
              <a:t>No exemption for parents or guardians, as has been the case for decades</a:t>
            </a:r>
          </a:p>
          <a:p>
            <a:r>
              <a:rPr lang="en-US" dirty="0"/>
              <a:t>Will simplify Education Reform Act - No tobacco use or vaping:</a:t>
            </a:r>
          </a:p>
          <a:p>
            <a:pPr lvl="1"/>
            <a:r>
              <a:rPr lang="en-US" dirty="0"/>
              <a:t>In public and private school buildings</a:t>
            </a:r>
          </a:p>
          <a:p>
            <a:pPr lvl="1"/>
            <a:r>
              <a:rPr lang="en-US" dirty="0"/>
              <a:t>On public and private school buses</a:t>
            </a:r>
          </a:p>
          <a:p>
            <a:pPr lvl="1"/>
            <a:r>
              <a:rPr lang="en-US" dirty="0"/>
              <a:t>On public and private school property</a:t>
            </a:r>
          </a:p>
          <a:p>
            <a:pPr lvl="1"/>
            <a:r>
              <a:rPr lang="en-US" dirty="0"/>
              <a:t>At school-sponsored events</a:t>
            </a:r>
          </a:p>
          <a:p>
            <a:pPr lvl="1"/>
            <a:r>
              <a:rPr lang="en-US" dirty="0"/>
              <a:t>By anyone – students, staff, administrators, visitors, residents</a:t>
            </a:r>
          </a:p>
          <a:p>
            <a:pPr lvl="2"/>
            <a:endParaRPr lang="en-US" dirty="0"/>
          </a:p>
        </p:txBody>
      </p:sp>
    </p:spTree>
    <p:extLst>
      <p:ext uri="{BB962C8B-B14F-4D97-AF65-F5344CB8AC3E}">
        <p14:creationId xmlns:p14="http://schemas.microsoft.com/office/powerpoint/2010/main" val="3467889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741CF-011A-E24F-80A4-4D38D411AFDD}"/>
              </a:ext>
            </a:extLst>
          </p:cNvPr>
          <p:cNvSpPr>
            <a:spLocks noGrp="1"/>
          </p:cNvSpPr>
          <p:nvPr>
            <p:ph type="title"/>
          </p:nvPr>
        </p:nvSpPr>
        <p:spPr>
          <a:xfrm>
            <a:off x="1451578" y="198878"/>
            <a:ext cx="9603275" cy="1049235"/>
          </a:xfrm>
        </p:spPr>
        <p:txBody>
          <a:bodyPr>
            <a:normAutofit fontScale="90000"/>
          </a:bodyPr>
          <a:lstStyle/>
          <a:p>
            <a:pPr algn="ctr"/>
            <a:r>
              <a:rPr lang="en-US" sz="3600" b="1" u="sng" dirty="0"/>
              <a:t>Expanded tobacco product definition</a:t>
            </a:r>
            <a:br>
              <a:rPr lang="en-US" dirty="0"/>
            </a:br>
            <a:endParaRPr lang="en-US" dirty="0"/>
          </a:p>
        </p:txBody>
      </p:sp>
      <p:sp>
        <p:nvSpPr>
          <p:cNvPr id="3" name="Content Placeholder 2">
            <a:extLst>
              <a:ext uri="{FF2B5EF4-FFF2-40B4-BE49-F238E27FC236}">
                <a16:creationId xmlns:a16="http://schemas.microsoft.com/office/drawing/2014/main" id="{CFD0ED8A-A399-3247-B0A3-F1AF6B65181C}"/>
              </a:ext>
            </a:extLst>
          </p:cNvPr>
          <p:cNvSpPr>
            <a:spLocks noGrp="1"/>
          </p:cNvSpPr>
          <p:nvPr>
            <p:ph idx="1"/>
          </p:nvPr>
        </p:nvSpPr>
        <p:spPr/>
        <p:txBody>
          <a:bodyPr>
            <a:normAutofit/>
          </a:bodyPr>
          <a:lstStyle/>
          <a:p>
            <a:r>
              <a:rPr lang="en-US" sz="2400" dirty="0"/>
              <a:t>Includes:</a:t>
            </a:r>
          </a:p>
          <a:p>
            <a:pPr lvl="1"/>
            <a:r>
              <a:rPr lang="en-US" sz="2400" dirty="0"/>
              <a:t>Traditional tobacco products</a:t>
            </a:r>
          </a:p>
          <a:p>
            <a:pPr lvl="1"/>
            <a:r>
              <a:rPr lang="en-US" sz="2400" dirty="0"/>
              <a:t>Lists variations of e-cigarettes</a:t>
            </a:r>
          </a:p>
          <a:p>
            <a:pPr lvl="1"/>
            <a:r>
              <a:rPr lang="en-US" sz="2400" dirty="0"/>
              <a:t>“regardless of nicotine content”</a:t>
            </a:r>
          </a:p>
          <a:p>
            <a:pPr lvl="1"/>
            <a:r>
              <a:rPr lang="en-US" sz="2400" dirty="0"/>
              <a:t>Relies on “vaporization or aerosolization”</a:t>
            </a:r>
          </a:p>
          <a:p>
            <a:pPr lvl="1"/>
            <a:r>
              <a:rPr lang="en-US" sz="2400" dirty="0"/>
              <a:t>Excludes FDA-approved cessation products</a:t>
            </a:r>
          </a:p>
        </p:txBody>
      </p:sp>
    </p:spTree>
    <p:extLst>
      <p:ext uri="{BB962C8B-B14F-4D97-AF65-F5344CB8AC3E}">
        <p14:creationId xmlns:p14="http://schemas.microsoft.com/office/powerpoint/2010/main" val="4023097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147D9-0A88-1046-ACB6-FD08FE2C8018}"/>
              </a:ext>
            </a:extLst>
          </p:cNvPr>
          <p:cNvSpPr>
            <a:spLocks noGrp="1"/>
          </p:cNvSpPr>
          <p:nvPr>
            <p:ph type="title"/>
          </p:nvPr>
        </p:nvSpPr>
        <p:spPr>
          <a:xfrm>
            <a:off x="1451578" y="222628"/>
            <a:ext cx="9603275" cy="1049235"/>
          </a:xfrm>
        </p:spPr>
        <p:txBody>
          <a:bodyPr>
            <a:noAutofit/>
          </a:bodyPr>
          <a:lstStyle/>
          <a:p>
            <a:pPr algn="ctr"/>
            <a:br>
              <a:rPr lang="en-US" b="1" u="sng" dirty="0"/>
            </a:br>
            <a:r>
              <a:rPr lang="en-US" b="1" u="sng" dirty="0"/>
              <a:t>local sales policies regarding vape</a:t>
            </a:r>
          </a:p>
        </p:txBody>
      </p:sp>
      <p:sp>
        <p:nvSpPr>
          <p:cNvPr id="3" name="Content Placeholder 2">
            <a:extLst>
              <a:ext uri="{FF2B5EF4-FFF2-40B4-BE49-F238E27FC236}">
                <a16:creationId xmlns:a16="http://schemas.microsoft.com/office/drawing/2014/main" id="{396FB3E6-882E-EC42-ADDA-EBF653C659CB}"/>
              </a:ext>
            </a:extLst>
          </p:cNvPr>
          <p:cNvSpPr>
            <a:spLocks noGrp="1"/>
          </p:cNvSpPr>
          <p:nvPr>
            <p:ph idx="1"/>
          </p:nvPr>
        </p:nvSpPr>
        <p:spPr/>
        <p:txBody>
          <a:bodyPr>
            <a:normAutofit lnSpcReduction="10000"/>
          </a:bodyPr>
          <a:lstStyle/>
          <a:p>
            <a:r>
              <a:rPr lang="en-US" sz="2400" u="sng" dirty="0"/>
              <a:t>Sales to Minors</a:t>
            </a:r>
            <a:r>
              <a:rPr lang="en-US" sz="2400" dirty="0"/>
              <a:t>:  Vaping soon to be covered by state law in 2019</a:t>
            </a:r>
          </a:p>
          <a:p>
            <a:r>
              <a:rPr lang="en-US" sz="2400" u="sng" dirty="0"/>
              <a:t>Minimum Legal Age</a:t>
            </a:r>
            <a:r>
              <a:rPr lang="en-US" sz="2400" dirty="0"/>
              <a:t>:  210 cities and towns have moved to 21 and include vapes – New State Law complicates this a bit!</a:t>
            </a:r>
          </a:p>
          <a:p>
            <a:r>
              <a:rPr lang="en-US" sz="2400" u="sng" dirty="0"/>
              <a:t>Tobacco Sales Ban for Pharmacies</a:t>
            </a:r>
            <a:r>
              <a:rPr lang="en-US" sz="2400" dirty="0"/>
              <a:t>:  172 municipalities have enacted – state law in 2019</a:t>
            </a:r>
          </a:p>
          <a:p>
            <a:r>
              <a:rPr lang="en-US" sz="2400" u="sng" dirty="0"/>
              <a:t>Minimum Pricing and Excise Taxes</a:t>
            </a:r>
            <a:r>
              <a:rPr lang="en-US" sz="2400" dirty="0"/>
              <a:t>:  MA does not have – only sales tax applies</a:t>
            </a:r>
          </a:p>
        </p:txBody>
      </p:sp>
    </p:spTree>
    <p:extLst>
      <p:ext uri="{BB962C8B-B14F-4D97-AF65-F5344CB8AC3E}">
        <p14:creationId xmlns:p14="http://schemas.microsoft.com/office/powerpoint/2010/main" val="1227444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147D9-0A88-1046-ACB6-FD08FE2C8018}"/>
              </a:ext>
            </a:extLst>
          </p:cNvPr>
          <p:cNvSpPr>
            <a:spLocks noGrp="1"/>
          </p:cNvSpPr>
          <p:nvPr>
            <p:ph type="title"/>
          </p:nvPr>
        </p:nvSpPr>
        <p:spPr>
          <a:xfrm>
            <a:off x="1451578" y="222628"/>
            <a:ext cx="9603275" cy="1049235"/>
          </a:xfrm>
        </p:spPr>
        <p:txBody>
          <a:bodyPr>
            <a:noAutofit/>
          </a:bodyPr>
          <a:lstStyle/>
          <a:p>
            <a:pPr algn="ctr"/>
            <a:br>
              <a:rPr lang="en-US" b="1" u="sng" dirty="0"/>
            </a:br>
            <a:r>
              <a:rPr lang="en-US" b="1" u="sng" dirty="0"/>
              <a:t>local sales policies regarding vape</a:t>
            </a:r>
          </a:p>
        </p:txBody>
      </p:sp>
      <p:sp>
        <p:nvSpPr>
          <p:cNvPr id="3" name="Content Placeholder 2">
            <a:extLst>
              <a:ext uri="{FF2B5EF4-FFF2-40B4-BE49-F238E27FC236}">
                <a16:creationId xmlns:a16="http://schemas.microsoft.com/office/drawing/2014/main" id="{396FB3E6-882E-EC42-ADDA-EBF653C659CB}"/>
              </a:ext>
            </a:extLst>
          </p:cNvPr>
          <p:cNvSpPr>
            <a:spLocks noGrp="1"/>
          </p:cNvSpPr>
          <p:nvPr>
            <p:ph idx="1"/>
          </p:nvPr>
        </p:nvSpPr>
        <p:spPr/>
        <p:txBody>
          <a:bodyPr>
            <a:normAutofit/>
          </a:bodyPr>
          <a:lstStyle/>
          <a:p>
            <a:r>
              <a:rPr lang="en-US" sz="2400" u="sng" dirty="0"/>
              <a:t>Permit Capping</a:t>
            </a:r>
            <a:r>
              <a:rPr lang="en-US" sz="2400" dirty="0"/>
              <a:t>:  Cities and towns now seeking ways to work a separate “sub-cap” for “retail tobacco stores (tobacconists &amp; vape shops)</a:t>
            </a:r>
          </a:p>
          <a:p>
            <a:r>
              <a:rPr lang="en-US" sz="2400" u="sng" dirty="0"/>
              <a:t>Flavored tobacco product sales restriction</a:t>
            </a:r>
            <a:r>
              <a:rPr lang="en-US" sz="2400" dirty="0"/>
              <a:t>:  All include vape, per federal court-tested Providence city ordinance.  Original policy excludes menthol, mint and wintergreen, as the feds do, but 2 municipalities contemplating removing that restriction.</a:t>
            </a:r>
          </a:p>
          <a:p>
            <a:endParaRPr lang="en-US" sz="2400" u="sng" dirty="0"/>
          </a:p>
        </p:txBody>
      </p:sp>
    </p:spTree>
    <p:extLst>
      <p:ext uri="{BB962C8B-B14F-4D97-AF65-F5344CB8AC3E}">
        <p14:creationId xmlns:p14="http://schemas.microsoft.com/office/powerpoint/2010/main" val="2850399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C9EBD-E392-BC43-9490-EAFE6E5000F0}"/>
              </a:ext>
            </a:extLst>
          </p:cNvPr>
          <p:cNvSpPr>
            <a:spLocks noGrp="1"/>
          </p:cNvSpPr>
          <p:nvPr>
            <p:ph type="title"/>
          </p:nvPr>
        </p:nvSpPr>
        <p:spPr/>
        <p:txBody>
          <a:bodyPr/>
          <a:lstStyle/>
          <a:p>
            <a:pPr algn="ctr"/>
            <a:r>
              <a:rPr lang="en-US" b="1" u="sng" dirty="0"/>
              <a:t>VAPING AND THE ADOLESCENT BRAIN</a:t>
            </a:r>
          </a:p>
        </p:txBody>
      </p:sp>
      <p:sp>
        <p:nvSpPr>
          <p:cNvPr id="3" name="Content Placeholder 2">
            <a:extLst>
              <a:ext uri="{FF2B5EF4-FFF2-40B4-BE49-F238E27FC236}">
                <a16:creationId xmlns:a16="http://schemas.microsoft.com/office/drawing/2014/main" id="{7A2B2CB2-DE76-0B43-AA1E-A610ED8F2110}"/>
              </a:ext>
            </a:extLst>
          </p:cNvPr>
          <p:cNvSpPr>
            <a:spLocks noGrp="1"/>
          </p:cNvSpPr>
          <p:nvPr>
            <p:ph idx="1"/>
          </p:nvPr>
        </p:nvSpPr>
        <p:spPr/>
        <p:txBody>
          <a:bodyPr>
            <a:normAutofit fontScale="92500" lnSpcReduction="20000"/>
          </a:bodyPr>
          <a:lstStyle/>
          <a:p>
            <a:endParaRPr lang="en-US" sz="2400" u="sng" dirty="0"/>
          </a:p>
          <a:p>
            <a:r>
              <a:rPr lang="en-US" sz="2400" b="1" u="sng" dirty="0"/>
              <a:t>PUBLIC HEALTH CONCERNS:</a:t>
            </a:r>
          </a:p>
          <a:p>
            <a:endParaRPr lang="en-US" sz="2400" u="sng" dirty="0"/>
          </a:p>
          <a:p>
            <a:pPr lvl="1"/>
            <a:r>
              <a:rPr lang="en-US" sz="2400" dirty="0"/>
              <a:t>Student vape use rates = Student smoking rates of 2 decades ago</a:t>
            </a:r>
          </a:p>
          <a:p>
            <a:pPr lvl="2"/>
            <a:r>
              <a:rPr lang="en-US" sz="2200" dirty="0"/>
              <a:t>Current:  7.7% high school smokers – 20%+ high school vapers (YRBS)</a:t>
            </a:r>
          </a:p>
          <a:p>
            <a:pPr lvl="1"/>
            <a:r>
              <a:rPr lang="en-US" sz="2400" dirty="0"/>
              <a:t>Teen brains become addicted to nicotine quicker – Rental Cars</a:t>
            </a:r>
          </a:p>
          <a:p>
            <a:pPr lvl="1"/>
            <a:r>
              <a:rPr lang="en-US" sz="2400" dirty="0"/>
              <a:t>”Dual Use” of both traditional tobacco and vape</a:t>
            </a:r>
          </a:p>
          <a:p>
            <a:pPr lvl="1"/>
            <a:r>
              <a:rPr lang="en-US" sz="2400" dirty="0"/>
              <a:t>Could be more addictive to vape than tobacco</a:t>
            </a:r>
          </a:p>
          <a:p>
            <a:pPr lvl="1"/>
            <a:endParaRPr lang="en-US" dirty="0"/>
          </a:p>
          <a:p>
            <a:pPr lvl="1"/>
            <a:endParaRPr lang="en-US" dirty="0"/>
          </a:p>
        </p:txBody>
      </p:sp>
    </p:spTree>
    <p:extLst>
      <p:ext uri="{BB962C8B-B14F-4D97-AF65-F5344CB8AC3E}">
        <p14:creationId xmlns:p14="http://schemas.microsoft.com/office/powerpoint/2010/main" val="597717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32F09-B56B-1D4E-B7CD-D23EFB748315}"/>
              </a:ext>
            </a:extLst>
          </p:cNvPr>
          <p:cNvSpPr>
            <a:spLocks noGrp="1"/>
          </p:cNvSpPr>
          <p:nvPr>
            <p:ph type="title"/>
          </p:nvPr>
        </p:nvSpPr>
        <p:spPr/>
        <p:txBody>
          <a:bodyPr>
            <a:normAutofit/>
          </a:bodyPr>
          <a:lstStyle/>
          <a:p>
            <a:pPr algn="ctr"/>
            <a:r>
              <a:rPr lang="en-US" b="1" u="sng" dirty="0"/>
              <a:t>Local Vaping and usage</a:t>
            </a:r>
          </a:p>
        </p:txBody>
      </p:sp>
      <p:sp>
        <p:nvSpPr>
          <p:cNvPr id="3" name="Content Placeholder 2">
            <a:extLst>
              <a:ext uri="{FF2B5EF4-FFF2-40B4-BE49-F238E27FC236}">
                <a16:creationId xmlns:a16="http://schemas.microsoft.com/office/drawing/2014/main" id="{52652B39-556E-004F-B10C-65005870650B}"/>
              </a:ext>
            </a:extLst>
          </p:cNvPr>
          <p:cNvSpPr>
            <a:spLocks noGrp="1"/>
          </p:cNvSpPr>
          <p:nvPr>
            <p:ph idx="1"/>
          </p:nvPr>
        </p:nvSpPr>
        <p:spPr/>
        <p:txBody>
          <a:bodyPr>
            <a:normAutofit/>
          </a:bodyPr>
          <a:lstStyle/>
          <a:p>
            <a:r>
              <a:rPr lang="en-US" sz="2400" dirty="0"/>
              <a:t>2004 state “Smoke-Free Workplace Law”:  Does not address vaping though the new law will starting in 2019</a:t>
            </a:r>
          </a:p>
          <a:p>
            <a:r>
              <a:rPr lang="en-US" sz="2400" dirty="0"/>
              <a:t>140 cities and towns ban vaping in smoke-free locations per the state law and their own local second-hand smoke policies</a:t>
            </a:r>
          </a:p>
          <a:p>
            <a:pPr marL="0" indent="0">
              <a:buNone/>
            </a:pPr>
            <a:endParaRPr lang="en-US" sz="2400" dirty="0"/>
          </a:p>
        </p:txBody>
      </p:sp>
    </p:spTree>
    <p:extLst>
      <p:ext uri="{BB962C8B-B14F-4D97-AF65-F5344CB8AC3E}">
        <p14:creationId xmlns:p14="http://schemas.microsoft.com/office/powerpoint/2010/main" val="2896273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F73ED-DF84-9645-81B3-DBBEB36511F1}"/>
              </a:ext>
            </a:extLst>
          </p:cNvPr>
          <p:cNvSpPr>
            <a:spLocks noGrp="1"/>
          </p:cNvSpPr>
          <p:nvPr>
            <p:ph type="title"/>
          </p:nvPr>
        </p:nvSpPr>
        <p:spPr/>
        <p:txBody>
          <a:bodyPr/>
          <a:lstStyle/>
          <a:p>
            <a:pPr algn="ctr"/>
            <a:r>
              <a:rPr lang="en-US" b="1" u="sng" dirty="0"/>
              <a:t>POLICIES</a:t>
            </a:r>
            <a:br>
              <a:rPr lang="en-US" b="1" u="sng" dirty="0"/>
            </a:br>
            <a:r>
              <a:rPr lang="en-US" b="1" u="sng" dirty="0"/>
              <a:t>SCHOOLS</a:t>
            </a:r>
          </a:p>
        </p:txBody>
      </p:sp>
      <p:sp>
        <p:nvSpPr>
          <p:cNvPr id="3" name="Content Placeholder 2">
            <a:extLst>
              <a:ext uri="{FF2B5EF4-FFF2-40B4-BE49-F238E27FC236}">
                <a16:creationId xmlns:a16="http://schemas.microsoft.com/office/drawing/2014/main" id="{EE1A29B1-C2CB-1C4A-A4E7-760575C10943}"/>
              </a:ext>
            </a:extLst>
          </p:cNvPr>
          <p:cNvSpPr>
            <a:spLocks noGrp="1"/>
          </p:cNvSpPr>
          <p:nvPr>
            <p:ph idx="1"/>
          </p:nvPr>
        </p:nvSpPr>
        <p:spPr/>
        <p:txBody>
          <a:bodyPr>
            <a:normAutofit fontScale="55000" lnSpcReduction="20000"/>
          </a:bodyPr>
          <a:lstStyle/>
          <a:p>
            <a:endParaRPr lang="en-US" u="sng" dirty="0"/>
          </a:p>
          <a:p>
            <a:r>
              <a:rPr lang="en-US" sz="2900" dirty="0"/>
              <a:t>New State Law charges school committees to establish a policy regarding violations.</a:t>
            </a:r>
          </a:p>
          <a:p>
            <a:r>
              <a:rPr lang="en-US" sz="2900" dirty="0"/>
              <a:t>Schools can use the expanded Tobacco Product definition which reads:</a:t>
            </a:r>
          </a:p>
          <a:p>
            <a:pPr lvl="1"/>
            <a:r>
              <a:rPr lang="en-US" sz="2300" dirty="0"/>
              <a:t>Tobacco Product: Any product containing, made, or derived from tobacco or nicotine that is intended for human consumption, whether smoked, chewed, absorbed, dissolved, inhaled, snorted, sniffed, or ingested by any other means, including, but not limited to: cigarettes, cigars, little cigars, chewing tobacco, pipe tobacco, snuff; or electronic cigarettes, electronic cigars, electronic pipes, electronic hookah, liquid nicotine, “e-liquids” or other similar products, regardless of nicotine content, that rely on vaporization or aerosolization.  “Tobacco product” includes any component or part of a tobacco product.  “Tobacco product” does not include any product that has been approved by the United States Food and Drug Administration either as a tobacco use cessation product or for other medical purposes and which is being marketed and sold or prescribed solely for the approved purpose.</a:t>
            </a:r>
          </a:p>
          <a:p>
            <a:r>
              <a:rPr lang="en-US" sz="2900" dirty="0"/>
              <a:t>Sample can be found at http://</a:t>
            </a:r>
            <a:r>
              <a:rPr lang="en-US" sz="2900" dirty="0" err="1"/>
              <a:t>makesmokinghistory.org</a:t>
            </a:r>
            <a:r>
              <a:rPr lang="en-US" sz="2900" dirty="0"/>
              <a:t>/dangers-of-vaping/schools/</a:t>
            </a:r>
          </a:p>
          <a:p>
            <a:r>
              <a:rPr lang="en-US" sz="2900" dirty="0"/>
              <a:t>Seek to establish an “84” Chapter</a:t>
            </a:r>
          </a:p>
          <a:p>
            <a:endParaRPr lang="en-US" dirty="0"/>
          </a:p>
        </p:txBody>
      </p:sp>
    </p:spTree>
    <p:extLst>
      <p:ext uri="{BB962C8B-B14F-4D97-AF65-F5344CB8AC3E}">
        <p14:creationId xmlns:p14="http://schemas.microsoft.com/office/powerpoint/2010/main" val="979858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F73ED-DF84-9645-81B3-DBBEB36511F1}"/>
              </a:ext>
            </a:extLst>
          </p:cNvPr>
          <p:cNvSpPr>
            <a:spLocks noGrp="1"/>
          </p:cNvSpPr>
          <p:nvPr>
            <p:ph type="title"/>
          </p:nvPr>
        </p:nvSpPr>
        <p:spPr/>
        <p:txBody>
          <a:bodyPr/>
          <a:lstStyle/>
          <a:p>
            <a:pPr algn="ctr"/>
            <a:r>
              <a:rPr lang="en-US" b="1" u="sng" dirty="0"/>
              <a:t>INTERSECTION OF </a:t>
            </a:r>
            <a:br>
              <a:rPr lang="en-US" b="1" u="sng" dirty="0"/>
            </a:br>
            <a:r>
              <a:rPr lang="en-US" b="1" u="sng" dirty="0"/>
              <a:t>VAPING AND MARIJUANA</a:t>
            </a:r>
          </a:p>
        </p:txBody>
      </p:sp>
      <p:sp>
        <p:nvSpPr>
          <p:cNvPr id="3" name="Content Placeholder 2">
            <a:extLst>
              <a:ext uri="{FF2B5EF4-FFF2-40B4-BE49-F238E27FC236}">
                <a16:creationId xmlns:a16="http://schemas.microsoft.com/office/drawing/2014/main" id="{EE1A29B1-C2CB-1C4A-A4E7-760575C10943}"/>
              </a:ext>
            </a:extLst>
          </p:cNvPr>
          <p:cNvSpPr>
            <a:spLocks noGrp="1"/>
          </p:cNvSpPr>
          <p:nvPr>
            <p:ph idx="1"/>
          </p:nvPr>
        </p:nvSpPr>
        <p:spPr/>
        <p:txBody>
          <a:bodyPr>
            <a:normAutofit/>
          </a:bodyPr>
          <a:lstStyle/>
          <a:p>
            <a:r>
              <a:rPr lang="en-US" b="1" u="sng" dirty="0"/>
              <a:t>USE</a:t>
            </a:r>
            <a:r>
              <a:rPr lang="en-US" b="1" dirty="0"/>
              <a:t>:  </a:t>
            </a:r>
            <a:r>
              <a:rPr lang="en-US" dirty="0"/>
              <a:t>	</a:t>
            </a:r>
          </a:p>
          <a:p>
            <a:r>
              <a:rPr lang="en-US" dirty="0"/>
              <a:t>“Smoking” definition used to include anything that can be “combusted and inhaled”</a:t>
            </a:r>
          </a:p>
          <a:p>
            <a:pPr lvl="1"/>
            <a:r>
              <a:rPr lang="en-US" dirty="0"/>
              <a:t>But 228 municipalities retain this definition</a:t>
            </a:r>
          </a:p>
          <a:p>
            <a:r>
              <a:rPr lang="en-US" dirty="0"/>
              <a:t>Vaping seen as efficient way to use medical marijuana for pain relief</a:t>
            </a:r>
          </a:p>
          <a:p>
            <a:r>
              <a:rPr lang="en-US" dirty="0"/>
              <a:t>Pot bars/pot clubs on back burner for state’s CCC – only about 14 “smoking bars” in state</a:t>
            </a:r>
          </a:p>
        </p:txBody>
      </p:sp>
    </p:spTree>
    <p:extLst>
      <p:ext uri="{BB962C8B-B14F-4D97-AF65-F5344CB8AC3E}">
        <p14:creationId xmlns:p14="http://schemas.microsoft.com/office/powerpoint/2010/main" val="3058191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F73ED-DF84-9645-81B3-DBBEB36511F1}"/>
              </a:ext>
            </a:extLst>
          </p:cNvPr>
          <p:cNvSpPr>
            <a:spLocks noGrp="1"/>
          </p:cNvSpPr>
          <p:nvPr>
            <p:ph type="title"/>
          </p:nvPr>
        </p:nvSpPr>
        <p:spPr/>
        <p:txBody>
          <a:bodyPr/>
          <a:lstStyle/>
          <a:p>
            <a:pPr algn="ctr"/>
            <a:r>
              <a:rPr lang="en-US" b="1" u="sng" dirty="0"/>
              <a:t>INTERSECTION OF </a:t>
            </a:r>
            <a:br>
              <a:rPr lang="en-US" b="1" u="sng" dirty="0"/>
            </a:br>
            <a:r>
              <a:rPr lang="en-US" b="1" u="sng" dirty="0"/>
              <a:t>VAPING AND MARIJUANA</a:t>
            </a:r>
          </a:p>
        </p:txBody>
      </p:sp>
      <p:sp>
        <p:nvSpPr>
          <p:cNvPr id="3" name="Content Placeholder 2">
            <a:extLst>
              <a:ext uri="{FF2B5EF4-FFF2-40B4-BE49-F238E27FC236}">
                <a16:creationId xmlns:a16="http://schemas.microsoft.com/office/drawing/2014/main" id="{EE1A29B1-C2CB-1C4A-A4E7-760575C10943}"/>
              </a:ext>
            </a:extLst>
          </p:cNvPr>
          <p:cNvSpPr>
            <a:spLocks noGrp="1"/>
          </p:cNvSpPr>
          <p:nvPr>
            <p:ph idx="1"/>
          </p:nvPr>
        </p:nvSpPr>
        <p:spPr/>
        <p:txBody>
          <a:bodyPr>
            <a:normAutofit fontScale="92500" lnSpcReduction="10000"/>
          </a:bodyPr>
          <a:lstStyle/>
          <a:p>
            <a:r>
              <a:rPr lang="en-US" b="1" u="sng" dirty="0"/>
              <a:t>SALES</a:t>
            </a:r>
            <a:r>
              <a:rPr lang="en-US" b="1" dirty="0"/>
              <a:t>:  </a:t>
            </a:r>
          </a:p>
          <a:p>
            <a:r>
              <a:rPr lang="en-US" dirty="0"/>
              <a:t>Drug paraphernalia sales laws loosened</a:t>
            </a:r>
          </a:p>
          <a:p>
            <a:r>
              <a:rPr lang="en-US" dirty="0"/>
              <a:t>Money to be made in the sale of legalized hardware</a:t>
            </a:r>
          </a:p>
          <a:p>
            <a:r>
              <a:rPr lang="en-US" dirty="0"/>
              <a:t>Flavored cigars and “e-juices” help mask pot smell</a:t>
            </a:r>
          </a:p>
          <a:p>
            <a:r>
              <a:rPr lang="en-US" dirty="0"/>
              <a:t>Tank/mod systems allow for any type of liquid solution to be vaped</a:t>
            </a:r>
          </a:p>
          <a:p>
            <a:r>
              <a:rPr lang="en-US" dirty="0"/>
              <a:t>Local tobacco sales permit (289)</a:t>
            </a:r>
          </a:p>
          <a:p>
            <a:pPr lvl="1"/>
            <a:r>
              <a:rPr lang="en-US" dirty="0"/>
              <a:t>Fee pays for compliance checks</a:t>
            </a:r>
          </a:p>
          <a:p>
            <a:pPr lvl="1"/>
            <a:r>
              <a:rPr lang="en-US" dirty="0"/>
              <a:t>Permits municipalities to suspend permit for repeat offenders</a:t>
            </a:r>
          </a:p>
          <a:p>
            <a:endParaRPr lang="en-US" dirty="0"/>
          </a:p>
          <a:p>
            <a:pPr lvl="1"/>
            <a:endParaRPr lang="en-US" dirty="0"/>
          </a:p>
        </p:txBody>
      </p:sp>
      <p:sp>
        <p:nvSpPr>
          <p:cNvPr id="4" name="TextBox 3">
            <a:extLst>
              <a:ext uri="{FF2B5EF4-FFF2-40B4-BE49-F238E27FC236}">
                <a16:creationId xmlns:a16="http://schemas.microsoft.com/office/drawing/2014/main" id="{31C218E6-2F22-4948-B68C-DE9FE722264D}"/>
              </a:ext>
            </a:extLst>
          </p:cNvPr>
          <p:cNvSpPr txBox="1"/>
          <p:nvPr/>
        </p:nvSpPr>
        <p:spPr>
          <a:xfrm>
            <a:off x="3954162" y="334868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66880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C39F9-6CED-D44E-924E-A98B65C3A11B}"/>
              </a:ext>
            </a:extLst>
          </p:cNvPr>
          <p:cNvSpPr>
            <a:spLocks noGrp="1"/>
          </p:cNvSpPr>
          <p:nvPr>
            <p:ph type="title"/>
          </p:nvPr>
        </p:nvSpPr>
        <p:spPr/>
        <p:txBody>
          <a:bodyPr>
            <a:normAutofit/>
          </a:bodyPr>
          <a:lstStyle/>
          <a:p>
            <a:pPr algn="ctr"/>
            <a:r>
              <a:rPr lang="en-US" b="1" u="sng" dirty="0"/>
              <a:t>What you can do?</a:t>
            </a:r>
          </a:p>
        </p:txBody>
      </p:sp>
      <p:sp>
        <p:nvSpPr>
          <p:cNvPr id="3" name="Content Placeholder 2">
            <a:extLst>
              <a:ext uri="{FF2B5EF4-FFF2-40B4-BE49-F238E27FC236}">
                <a16:creationId xmlns:a16="http://schemas.microsoft.com/office/drawing/2014/main" id="{22B9266C-D69E-D04E-A4FE-0A08FAC3760E}"/>
              </a:ext>
            </a:extLst>
          </p:cNvPr>
          <p:cNvSpPr>
            <a:spLocks noGrp="1"/>
          </p:cNvSpPr>
          <p:nvPr>
            <p:ph idx="1"/>
          </p:nvPr>
        </p:nvSpPr>
        <p:spPr/>
        <p:txBody>
          <a:bodyPr>
            <a:normAutofit fontScale="92500" lnSpcReduction="10000"/>
          </a:bodyPr>
          <a:lstStyle/>
          <a:p>
            <a:r>
              <a:rPr lang="en-US" sz="2400" dirty="0"/>
              <a:t>http://</a:t>
            </a:r>
            <a:r>
              <a:rPr lang="en-US" sz="2400" dirty="0" err="1"/>
              <a:t>makesmokinghistory.org</a:t>
            </a:r>
            <a:r>
              <a:rPr lang="en-US" sz="2400" dirty="0"/>
              <a:t>/dangers-of-vaping/ </a:t>
            </a:r>
          </a:p>
          <a:p>
            <a:r>
              <a:rPr lang="en-US" sz="2400" dirty="0"/>
              <a:t>Educate yourself on the variety of products – the Tobacco Industry will always be ahead of us!  </a:t>
            </a:r>
            <a:r>
              <a:rPr lang="en-US" sz="2400" u="sng" dirty="0"/>
              <a:t>Visit a convenience store!</a:t>
            </a:r>
            <a:endParaRPr lang="en-US" sz="2400" dirty="0"/>
          </a:p>
          <a:p>
            <a:r>
              <a:rPr lang="en-US" sz="2400" dirty="0"/>
              <a:t>FDA, if they choose to limit flavors, with or without menthol, will have an open comment period.  Great to have schools comment about what they see locally.  Would also be so helpful to have internet sales banned!</a:t>
            </a:r>
          </a:p>
          <a:p>
            <a:r>
              <a:rPr lang="en-US" sz="2400" dirty="0"/>
              <a:t>Remember that these products almost always contain nicotine, leading to addiction</a:t>
            </a:r>
          </a:p>
        </p:txBody>
      </p:sp>
    </p:spTree>
    <p:extLst>
      <p:ext uri="{BB962C8B-B14F-4D97-AF65-F5344CB8AC3E}">
        <p14:creationId xmlns:p14="http://schemas.microsoft.com/office/powerpoint/2010/main" val="3352058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057399" y="-522514"/>
            <a:ext cx="8229600" cy="1896609"/>
          </a:xfrm>
        </p:spPr>
        <p:txBody>
          <a:bodyPr/>
          <a:lstStyle/>
          <a:p>
            <a:pPr algn="ctr">
              <a:defRPr/>
            </a:pPr>
            <a:br>
              <a:rPr lang="en-US" sz="3600" b="1" dirty="0">
                <a:solidFill>
                  <a:srgbClr val="FFFFCC"/>
                </a:solidFill>
                <a:effectLst>
                  <a:outerShdw blurRad="38100" dist="38100" dir="2700000" algn="tl">
                    <a:srgbClr val="000000">
                      <a:alpha val="43137"/>
                    </a:srgbClr>
                  </a:outerShdw>
                </a:effectLst>
              </a:rPr>
            </a:br>
            <a:br>
              <a:rPr lang="en-US" sz="3600" b="1" dirty="0">
                <a:solidFill>
                  <a:srgbClr val="FFFFCC"/>
                </a:solidFill>
                <a:effectLst>
                  <a:outerShdw blurRad="38100" dist="38100" dir="2700000" algn="tl">
                    <a:srgbClr val="000000">
                      <a:alpha val="43137"/>
                    </a:srgbClr>
                  </a:outerShdw>
                </a:effectLst>
              </a:rPr>
            </a:br>
            <a:r>
              <a:rPr lang="en-US" b="1" u="sng" dirty="0"/>
              <a:t>E-CIGARETTE CONSTRUCTION</a:t>
            </a:r>
            <a:endParaRPr lang="en-US" b="1" u="sng" dirty="0">
              <a:effectLst>
                <a:outerShdw blurRad="38100" dist="38100" dir="2700000" algn="tl">
                  <a:srgbClr val="000000">
                    <a:alpha val="43137"/>
                  </a:srgbClr>
                </a:outerShdw>
              </a:effectLst>
            </a:endParaRPr>
          </a:p>
        </p:txBody>
      </p:sp>
      <p:sp>
        <p:nvSpPr>
          <p:cNvPr id="17" name="Content Placeholder 16"/>
          <p:cNvSpPr>
            <a:spLocks noGrp="1"/>
          </p:cNvSpPr>
          <p:nvPr>
            <p:ph idx="1"/>
          </p:nvPr>
        </p:nvSpPr>
        <p:spPr>
          <a:xfrm>
            <a:off x="2003011" y="1854994"/>
            <a:ext cx="8229600" cy="4847582"/>
          </a:xfrm>
        </p:spPr>
        <p:txBody>
          <a:bodyPr/>
          <a:lstStyle/>
          <a:p>
            <a:r>
              <a:rPr lang="en-US" sz="2800" dirty="0">
                <a:solidFill>
                  <a:srgbClr val="17375E"/>
                </a:solidFill>
                <a:latin typeface="+mj-lt"/>
              </a:rPr>
              <a:t>Battery-operated heating elements &amp; replaceable cartridges - Heated atomizer converts contents of cartridge into vapor</a:t>
            </a:r>
          </a:p>
        </p:txBody>
      </p:sp>
      <p:sp>
        <p:nvSpPr>
          <p:cNvPr id="6" name="Text Placeholder 5"/>
          <p:cNvSpPr>
            <a:spLocks noGrp="1"/>
          </p:cNvSpPr>
          <p:nvPr>
            <p:ph type="body" idx="4294967295"/>
          </p:nvPr>
        </p:nvSpPr>
        <p:spPr>
          <a:xfrm>
            <a:off x="1524000" y="1535113"/>
            <a:ext cx="4040188" cy="639762"/>
          </a:xfrm>
        </p:spPr>
        <p:txBody>
          <a:bodyPr/>
          <a:lstStyle/>
          <a:p>
            <a:endParaRPr lang="en-US" dirty="0">
              <a:solidFill>
                <a:srgbClr val="FFFFCC"/>
              </a:solidFill>
            </a:endParaRPr>
          </a:p>
          <a:p>
            <a:endParaRPr lang="en-US" dirty="0">
              <a:solidFill>
                <a:srgbClr val="FFFFCC"/>
              </a:solidFill>
            </a:endParaRPr>
          </a:p>
          <a:p>
            <a:endParaRPr lang="en-US" dirty="0">
              <a:solidFill>
                <a:srgbClr val="FFFFCC"/>
              </a:solidFill>
            </a:endParaRPr>
          </a:p>
          <a:p>
            <a:endParaRPr lang="en-US" dirty="0">
              <a:solidFill>
                <a:srgbClr val="FFFFCC"/>
              </a:solidFill>
            </a:endParaRPr>
          </a:p>
          <a:p>
            <a:endParaRPr lang="en-US" dirty="0">
              <a:solidFill>
                <a:srgbClr val="FFFFCC"/>
              </a:solidFill>
            </a:endParaRPr>
          </a:p>
          <a:p>
            <a:endParaRPr lang="en-US" dirty="0">
              <a:solidFill>
                <a:srgbClr val="FFFFCC"/>
              </a:solidFill>
            </a:endParaRPr>
          </a:p>
        </p:txBody>
      </p:sp>
      <p:pic>
        <p:nvPicPr>
          <p:cNvPr id="12" name="Picture 6" descr="electronic_cigarette_diagram.jpg"/>
          <p:cNvPicPr>
            <a:picLocks noGrp="1" noChangeAspect="1"/>
          </p:cNvPicPr>
          <p:nvPr>
            <p:ph sz="quarter" idx="4294967295"/>
          </p:nvPr>
        </p:nvPicPr>
        <p:blipFill>
          <a:blip r:embed="rId3" cstate="print"/>
          <a:srcRect/>
          <a:stretch>
            <a:fillRect/>
          </a:stretch>
        </p:blipFill>
        <p:spPr bwMode="auto">
          <a:xfrm>
            <a:off x="2003011" y="3771960"/>
            <a:ext cx="4672920" cy="2127722"/>
          </a:xfrm>
          <a:prstGeom prst="rect">
            <a:avLst/>
          </a:prstGeom>
          <a:noFill/>
          <a:ln w="9525">
            <a:noFill/>
            <a:miter lim="800000"/>
            <a:headEnd/>
            <a:tailEnd/>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6090" y="3396333"/>
            <a:ext cx="3505200" cy="25023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426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4B839-D52A-3742-B8B5-DADD6939F9F3}"/>
              </a:ext>
            </a:extLst>
          </p:cNvPr>
          <p:cNvSpPr>
            <a:spLocks noGrp="1"/>
          </p:cNvSpPr>
          <p:nvPr>
            <p:ph type="title"/>
          </p:nvPr>
        </p:nvSpPr>
        <p:spPr/>
        <p:txBody>
          <a:bodyPr>
            <a:normAutofit/>
          </a:bodyPr>
          <a:lstStyle/>
          <a:p>
            <a:pPr algn="ctr"/>
            <a:r>
              <a:rPr lang="en-US" b="1" u="sng" dirty="0"/>
              <a:t>Vaping basics 1.0</a:t>
            </a:r>
          </a:p>
        </p:txBody>
      </p:sp>
      <p:sp>
        <p:nvSpPr>
          <p:cNvPr id="3" name="Content Placeholder 2">
            <a:extLst>
              <a:ext uri="{FF2B5EF4-FFF2-40B4-BE49-F238E27FC236}">
                <a16:creationId xmlns:a16="http://schemas.microsoft.com/office/drawing/2014/main" id="{7492AC0C-1AC6-8E4A-9835-9FACB397A74A}"/>
              </a:ext>
            </a:extLst>
          </p:cNvPr>
          <p:cNvSpPr>
            <a:spLocks noGrp="1"/>
          </p:cNvSpPr>
          <p:nvPr>
            <p:ph idx="1"/>
          </p:nvPr>
        </p:nvSpPr>
        <p:spPr/>
        <p:txBody>
          <a:bodyPr>
            <a:normAutofit lnSpcReduction="10000"/>
          </a:bodyPr>
          <a:lstStyle/>
          <a:p>
            <a:r>
              <a:rPr lang="en-US" sz="2400" dirty="0"/>
              <a:t>First products were called electronic cigarettes or “e-cigarettes”</a:t>
            </a:r>
          </a:p>
          <a:p>
            <a:r>
              <a:rPr lang="en-US" sz="2400" dirty="0"/>
              <a:t>Cost about $100</a:t>
            </a:r>
          </a:p>
          <a:p>
            <a:r>
              <a:rPr lang="en-US" sz="2400" dirty="0"/>
              <a:t>Looked similar to a cigarette</a:t>
            </a:r>
          </a:p>
          <a:p>
            <a:r>
              <a:rPr lang="en-US" sz="2400" dirty="0"/>
              <a:t>Available in tobacco or menthol flavors and usually with 2-3 nicotine strengths</a:t>
            </a:r>
          </a:p>
          <a:p>
            <a:r>
              <a:rPr lang="en-US" sz="2400" dirty="0"/>
              <a:t>Price came down and disposable e-cigarettes became available for about $10 each</a:t>
            </a:r>
          </a:p>
          <a:p>
            <a:endParaRPr lang="en-US" dirty="0"/>
          </a:p>
        </p:txBody>
      </p:sp>
    </p:spTree>
    <p:extLst>
      <p:ext uri="{BB962C8B-B14F-4D97-AF65-F5344CB8AC3E}">
        <p14:creationId xmlns:p14="http://schemas.microsoft.com/office/powerpoint/2010/main" val="264714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4B839-D52A-3742-B8B5-DADD6939F9F3}"/>
              </a:ext>
            </a:extLst>
          </p:cNvPr>
          <p:cNvSpPr>
            <a:spLocks noGrp="1"/>
          </p:cNvSpPr>
          <p:nvPr>
            <p:ph type="title"/>
          </p:nvPr>
        </p:nvSpPr>
        <p:spPr/>
        <p:txBody>
          <a:bodyPr>
            <a:normAutofit/>
          </a:bodyPr>
          <a:lstStyle/>
          <a:p>
            <a:pPr algn="ctr"/>
            <a:r>
              <a:rPr lang="en-US" b="1" u="sng" dirty="0"/>
              <a:t>Vaping basics 2.0</a:t>
            </a:r>
          </a:p>
        </p:txBody>
      </p:sp>
      <p:sp>
        <p:nvSpPr>
          <p:cNvPr id="3" name="Content Placeholder 2">
            <a:extLst>
              <a:ext uri="{FF2B5EF4-FFF2-40B4-BE49-F238E27FC236}">
                <a16:creationId xmlns:a16="http://schemas.microsoft.com/office/drawing/2014/main" id="{7492AC0C-1AC6-8E4A-9835-9FACB397A74A}"/>
              </a:ext>
            </a:extLst>
          </p:cNvPr>
          <p:cNvSpPr>
            <a:spLocks noGrp="1"/>
          </p:cNvSpPr>
          <p:nvPr>
            <p:ph idx="1"/>
          </p:nvPr>
        </p:nvSpPr>
        <p:spPr/>
        <p:txBody>
          <a:bodyPr>
            <a:normAutofit fontScale="92500" lnSpcReduction="10000"/>
          </a:bodyPr>
          <a:lstStyle/>
          <a:p>
            <a:r>
              <a:rPr lang="en-US" sz="2400" dirty="0"/>
              <a:t>Municipalities expanded sales regulations to include “Nicotine Delivery Products”</a:t>
            </a:r>
          </a:p>
          <a:p>
            <a:r>
              <a:rPr lang="en-US" sz="2400" dirty="0"/>
              <a:t>Flavored products became available</a:t>
            </a:r>
          </a:p>
          <a:p>
            <a:r>
              <a:rPr lang="en-US" sz="2400" dirty="0"/>
              <a:t>Tank systems, or “mods” sold separate from “e-juices” – great for THC!</a:t>
            </a:r>
          </a:p>
          <a:p>
            <a:r>
              <a:rPr lang="en-US" sz="2400" dirty="0"/>
              <a:t>E-juice mixing became common in vape shops</a:t>
            </a:r>
          </a:p>
          <a:p>
            <a:r>
              <a:rPr lang="en-US" sz="2400" dirty="0"/>
              <a:t>Municipalities began banning e-cigarette use in smoke-free locations</a:t>
            </a:r>
          </a:p>
          <a:p>
            <a:r>
              <a:rPr lang="en-US" sz="2400" dirty="0"/>
              <a:t>Reports of accidental exposure to e-juices by kids</a:t>
            </a:r>
          </a:p>
          <a:p>
            <a:endParaRPr lang="en-US" dirty="0"/>
          </a:p>
          <a:p>
            <a:endParaRPr lang="en-US" dirty="0"/>
          </a:p>
        </p:txBody>
      </p:sp>
    </p:spTree>
    <p:extLst>
      <p:ext uri="{BB962C8B-B14F-4D97-AF65-F5344CB8AC3E}">
        <p14:creationId xmlns:p14="http://schemas.microsoft.com/office/powerpoint/2010/main" val="1670490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2364" y="2037617"/>
            <a:ext cx="2461284" cy="31286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3" name="Picture 7" descr="http://www.digitaltrends.com/wp-content/uploads/2013/05/Vapefest-2013-Skull-Mod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7798" y="1643268"/>
            <a:ext cx="1915885" cy="434671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le 1"/>
          <p:cNvSpPr txBox="1">
            <a:spLocks/>
          </p:cNvSpPr>
          <p:nvPr/>
        </p:nvSpPr>
        <p:spPr>
          <a:xfrm>
            <a:off x="1981200" y="274638"/>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1" u="sng" kern="0" dirty="0">
                <a:solidFill>
                  <a:schemeClr val="tx1"/>
                </a:solidFill>
                <a:effectLst>
                  <a:outerShdw blurRad="38100" dist="38100" dir="2700000" algn="tl">
                    <a:srgbClr val="000000">
                      <a:alpha val="43137"/>
                    </a:srgbClr>
                  </a:outerShdw>
                </a:effectLst>
              </a:rPr>
              <a:t>Innovative New Brands - MODS</a:t>
            </a:r>
          </a:p>
        </p:txBody>
      </p:sp>
      <p:pic>
        <p:nvPicPr>
          <p:cNvPr id="2050" name="Picture 2" descr="C:\Users\Kerry\Pictures\Playbook e-hookah.jpg"/>
          <p:cNvPicPr>
            <a:picLocks noChangeAspect="1" noChangeArrowheads="1"/>
          </p:cNvPicPr>
          <p:nvPr/>
        </p:nvPicPr>
        <p:blipFill>
          <a:blip r:embed="rId5" cstate="print"/>
          <a:srcRect/>
          <a:stretch>
            <a:fillRect/>
          </a:stretch>
        </p:blipFill>
        <p:spPr bwMode="auto">
          <a:xfrm>
            <a:off x="2156627" y="2467700"/>
            <a:ext cx="2601470" cy="2072885"/>
          </a:xfrm>
          <a:prstGeom prst="rect">
            <a:avLst/>
          </a:prstGeom>
          <a:noFill/>
        </p:spPr>
      </p:pic>
    </p:spTree>
    <p:extLst>
      <p:ext uri="{BB962C8B-B14F-4D97-AF65-F5344CB8AC3E}">
        <p14:creationId xmlns:p14="http://schemas.microsoft.com/office/powerpoint/2010/main" val="624402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u="sng" dirty="0">
                <a:effectLst>
                  <a:outerShdw blurRad="38100" dist="38100" dir="2700000" algn="tl">
                    <a:srgbClr val="000000">
                      <a:alpha val="43137"/>
                    </a:srgbClr>
                  </a:outerShdw>
                </a:effectLst>
              </a:rPr>
              <a:t>Growing Industry</a:t>
            </a:r>
            <a:br>
              <a:rPr lang="en-US" sz="4000" b="1" dirty="0">
                <a:solidFill>
                  <a:srgbClr val="17375E"/>
                </a:solidFill>
                <a:effectLst>
                  <a:outerShdw blurRad="38100" dist="38100" dir="2700000" algn="tl">
                    <a:srgbClr val="000000">
                      <a:alpha val="43137"/>
                    </a:srgbClr>
                  </a:outerShdw>
                </a:effectLst>
              </a:rPr>
            </a:br>
            <a:endParaRPr lang="en-US" sz="4000" b="1" dirty="0">
              <a:solidFill>
                <a:srgbClr val="17375E"/>
              </a:solidFill>
              <a:effectLst>
                <a:outerShdw blurRad="38100" dist="38100" dir="2700000" algn="tl">
                  <a:srgbClr val="000000">
                    <a:alpha val="43137"/>
                  </a:srgbClr>
                </a:outerShdw>
              </a:effectLst>
            </a:endParaRPr>
          </a:p>
        </p:txBody>
      </p:sp>
      <p:pic>
        <p:nvPicPr>
          <p:cNvPr id="2050" name="Picture 2" descr="C:\Users\mark.meaney\Pictures\NY Vapefest 2013 - 2_files\PqMPau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160" y="1763488"/>
            <a:ext cx="5219471" cy="415630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60822" y="1763484"/>
            <a:ext cx="1958395" cy="3981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extLst>
      <p:ext uri="{BB962C8B-B14F-4D97-AF65-F5344CB8AC3E}">
        <p14:creationId xmlns:p14="http://schemas.microsoft.com/office/powerpoint/2010/main" val="213619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4B839-D52A-3742-B8B5-DADD6939F9F3}"/>
              </a:ext>
            </a:extLst>
          </p:cNvPr>
          <p:cNvSpPr>
            <a:spLocks noGrp="1"/>
          </p:cNvSpPr>
          <p:nvPr>
            <p:ph type="title"/>
          </p:nvPr>
        </p:nvSpPr>
        <p:spPr/>
        <p:txBody>
          <a:bodyPr>
            <a:normAutofit/>
          </a:bodyPr>
          <a:lstStyle/>
          <a:p>
            <a:pPr algn="ctr"/>
            <a:r>
              <a:rPr lang="en-US" b="1" u="sng" dirty="0"/>
              <a:t>Vaping basics 3.0</a:t>
            </a:r>
          </a:p>
        </p:txBody>
      </p:sp>
      <p:sp>
        <p:nvSpPr>
          <p:cNvPr id="3" name="Content Placeholder 2">
            <a:extLst>
              <a:ext uri="{FF2B5EF4-FFF2-40B4-BE49-F238E27FC236}">
                <a16:creationId xmlns:a16="http://schemas.microsoft.com/office/drawing/2014/main" id="{7492AC0C-1AC6-8E4A-9835-9FACB397A74A}"/>
              </a:ext>
            </a:extLst>
          </p:cNvPr>
          <p:cNvSpPr>
            <a:spLocks noGrp="1"/>
          </p:cNvSpPr>
          <p:nvPr>
            <p:ph idx="1"/>
          </p:nvPr>
        </p:nvSpPr>
        <p:spPr/>
        <p:txBody>
          <a:bodyPr>
            <a:normAutofit fontScale="92500" lnSpcReduction="10000"/>
          </a:bodyPr>
          <a:lstStyle/>
          <a:p>
            <a:r>
              <a:rPr lang="en-US" sz="2400" dirty="0"/>
              <a:t>Attorney General regulations for cigarette sales expanded to include e-cigarettes, with or without nicotine.  This bans in-store mixing, requires child-resistant caps</a:t>
            </a:r>
          </a:p>
          <a:p>
            <a:r>
              <a:rPr lang="en-US" sz="2400" dirty="0"/>
              <a:t>Legislative “Omnibus” bill at Statehouse crafted to ban the sale of e-cigarettes by minors, ban the use of e-cigarettes in smoke-free locations and uses an expanded “Tobacco Products” definition</a:t>
            </a:r>
          </a:p>
          <a:p>
            <a:r>
              <a:rPr lang="en-US" sz="2400" dirty="0"/>
              <a:t>Start hearing about THC being added to e-juices and “closed systems”</a:t>
            </a:r>
          </a:p>
          <a:p>
            <a:r>
              <a:rPr lang="en-US" sz="2400" dirty="0" err="1"/>
              <a:t>Juul</a:t>
            </a:r>
            <a:r>
              <a:rPr lang="en-US" sz="2400" dirty="0"/>
              <a:t> becomes popular</a:t>
            </a:r>
            <a:endParaRPr lang="en-US" dirty="0"/>
          </a:p>
        </p:txBody>
      </p:sp>
    </p:spTree>
    <p:extLst>
      <p:ext uri="{BB962C8B-B14F-4D97-AF65-F5344CB8AC3E}">
        <p14:creationId xmlns:p14="http://schemas.microsoft.com/office/powerpoint/2010/main" val="322942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4B839-D52A-3742-B8B5-DADD6939F9F3}"/>
              </a:ext>
            </a:extLst>
          </p:cNvPr>
          <p:cNvSpPr>
            <a:spLocks noGrp="1"/>
          </p:cNvSpPr>
          <p:nvPr>
            <p:ph type="title"/>
          </p:nvPr>
        </p:nvSpPr>
        <p:spPr/>
        <p:txBody>
          <a:bodyPr>
            <a:normAutofit/>
          </a:bodyPr>
          <a:lstStyle/>
          <a:p>
            <a:pPr algn="ctr"/>
            <a:r>
              <a:rPr lang="en-US" b="1" u="sng" dirty="0"/>
              <a:t>Vaping basics 4.0</a:t>
            </a:r>
          </a:p>
        </p:txBody>
      </p:sp>
      <p:sp>
        <p:nvSpPr>
          <p:cNvPr id="3" name="Content Placeholder 2">
            <a:extLst>
              <a:ext uri="{FF2B5EF4-FFF2-40B4-BE49-F238E27FC236}">
                <a16:creationId xmlns:a16="http://schemas.microsoft.com/office/drawing/2014/main" id="{7492AC0C-1AC6-8E4A-9835-9FACB397A74A}"/>
              </a:ext>
            </a:extLst>
          </p:cNvPr>
          <p:cNvSpPr>
            <a:spLocks noGrp="1"/>
          </p:cNvSpPr>
          <p:nvPr>
            <p:ph idx="1"/>
          </p:nvPr>
        </p:nvSpPr>
        <p:spPr/>
        <p:txBody>
          <a:bodyPr>
            <a:normAutofit lnSpcReduction="10000"/>
          </a:bodyPr>
          <a:lstStyle/>
          <a:p>
            <a:r>
              <a:rPr lang="en-US" sz="2400" dirty="0" err="1"/>
              <a:t>Juul’s</a:t>
            </a:r>
            <a:r>
              <a:rPr lang="en-US" sz="2400" dirty="0"/>
              <a:t> unique design, high nicotine content and affordable price make it a student favorite</a:t>
            </a:r>
          </a:p>
          <a:p>
            <a:r>
              <a:rPr lang="en-US" sz="2400" dirty="0"/>
              <a:t>Lots of negative publicity -- gets attention of U.S. Food and Drug Administration</a:t>
            </a:r>
          </a:p>
          <a:p>
            <a:r>
              <a:rPr lang="en-US" sz="2400" dirty="0"/>
              <a:t>YRBS high school survey results on vaping indicate a rate that equals the smoking rate at the start of the state’s anti-smoking program 25 years ago</a:t>
            </a:r>
          </a:p>
          <a:p>
            <a:r>
              <a:rPr lang="en-US" sz="2400" dirty="0"/>
              <a:t>Copycats flourish!</a:t>
            </a:r>
            <a:endParaRPr lang="en-US" dirty="0"/>
          </a:p>
        </p:txBody>
      </p:sp>
    </p:spTree>
    <p:extLst>
      <p:ext uri="{BB962C8B-B14F-4D97-AF65-F5344CB8AC3E}">
        <p14:creationId xmlns:p14="http://schemas.microsoft.com/office/powerpoint/2010/main" val="244601848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279</TotalTime>
  <Words>1597</Words>
  <Application>Microsoft Macintosh PowerPoint</Application>
  <PresentationFormat>Widescreen</PresentationFormat>
  <Paragraphs>145</Paragraphs>
  <Slides>24</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Gill Sans MT</vt:lpstr>
      <vt:lpstr>Gallery</vt:lpstr>
      <vt:lpstr>  VAPING The Next Flavors of Addiction:  vaping &amp; cannabis</vt:lpstr>
      <vt:lpstr>VAPING AND THE ADOLESCENT BRAIN</vt:lpstr>
      <vt:lpstr>  E-CIGARETTE CONSTRUCTION</vt:lpstr>
      <vt:lpstr>Vaping basics 1.0</vt:lpstr>
      <vt:lpstr>Vaping basics 2.0</vt:lpstr>
      <vt:lpstr>PowerPoint Presentation</vt:lpstr>
      <vt:lpstr>Growing Industry </vt:lpstr>
      <vt:lpstr>Vaping basics 3.0</vt:lpstr>
      <vt:lpstr>Vaping basics 4.0</vt:lpstr>
      <vt:lpstr>JUUL</vt:lpstr>
      <vt:lpstr>Blu</vt:lpstr>
      <vt:lpstr>NOT JUST WATER VAPOR</vt:lpstr>
      <vt:lpstr> And flavors may be harmful as well </vt:lpstr>
      <vt:lpstr>LOCAL Vaping sales general</vt:lpstr>
      <vt:lpstr>POLICIES federal</vt:lpstr>
      <vt:lpstr>POLICIES Massachusetts new state law</vt:lpstr>
      <vt:lpstr>Expanded tobacco product definition </vt:lpstr>
      <vt:lpstr> local sales policies regarding vape</vt:lpstr>
      <vt:lpstr> local sales policies regarding vape</vt:lpstr>
      <vt:lpstr>Local Vaping and usage</vt:lpstr>
      <vt:lpstr>POLICIES SCHOOLS</vt:lpstr>
      <vt:lpstr>INTERSECTION OF  VAPING AND MARIJUANA</vt:lpstr>
      <vt:lpstr>INTERSECTION OF  VAPING AND MARIJUANA</vt:lpstr>
      <vt:lpstr>What you can do?</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VAPING POLICIES</dc:title>
  <dc:creator>Microsoft Office User</dc:creator>
  <cp:lastModifiedBy>Microsoft Office User</cp:lastModifiedBy>
  <cp:revision>37</cp:revision>
  <cp:lastPrinted>2018-10-09T20:09:04Z</cp:lastPrinted>
  <dcterms:created xsi:type="dcterms:W3CDTF">2018-05-21T14:48:55Z</dcterms:created>
  <dcterms:modified xsi:type="dcterms:W3CDTF">2018-12-11T16:09:20Z</dcterms:modified>
</cp:coreProperties>
</file>