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76" r:id="rId2"/>
    <p:sldId id="258" r:id="rId3"/>
    <p:sldId id="285" r:id="rId4"/>
    <p:sldId id="286" r:id="rId5"/>
    <p:sldId id="270" r:id="rId6"/>
    <p:sldId id="259" r:id="rId7"/>
    <p:sldId id="260" r:id="rId8"/>
    <p:sldId id="287" r:id="rId9"/>
    <p:sldId id="288" r:id="rId10"/>
    <p:sldId id="282" r:id="rId11"/>
    <p:sldId id="283" r:id="rId12"/>
    <p:sldId id="289" r:id="rId13"/>
    <p:sldId id="277" r:id="rId14"/>
    <p:sldId id="262" r:id="rId1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erguson, Jana (DPH)" initials="FJ(" lastIdx="20" clrIdx="0"/>
  <p:cmAuthor id="2" name="Wagner, Kerry F (DPH)" initials="WKF("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1E4E6B-BC69-4F19-AFC5-F3D3F9FB44EF}" v="13" dt="2020-06-16T13:30:10.4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600" autoAdjust="0"/>
  </p:normalViewPr>
  <p:slideViewPr>
    <p:cSldViewPr>
      <p:cViewPr>
        <p:scale>
          <a:sx n="110" d="100"/>
          <a:sy n="110" d="100"/>
        </p:scale>
        <p:origin x="-1644"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harathi Patimalla-Dipali" userId="aace658b889bd0ec" providerId="LiveId" clId="{D31E4E6B-BC69-4F19-AFC5-F3D3F9FB44EF}"/>
    <pc:docChg chg="custSel addSld delSld modSld">
      <pc:chgData name="Bharathi Patimalla-Dipali" userId="aace658b889bd0ec" providerId="LiveId" clId="{D31E4E6B-BC69-4F19-AFC5-F3D3F9FB44EF}" dt="2020-06-16T13:30:10.434" v="56"/>
      <pc:docMkLst>
        <pc:docMk/>
      </pc:docMkLst>
      <pc:sldChg chg="addSp delSp modSp mod">
        <pc:chgData name="Bharathi Patimalla-Dipali" userId="aace658b889bd0ec" providerId="LiveId" clId="{D31E4E6B-BC69-4F19-AFC5-F3D3F9FB44EF}" dt="2020-06-16T13:30:10.434" v="56"/>
        <pc:sldMkLst>
          <pc:docMk/>
          <pc:sldMk cId="591069708" sldId="262"/>
        </pc:sldMkLst>
        <pc:spChg chg="del">
          <ac:chgData name="Bharathi Patimalla-Dipali" userId="aace658b889bd0ec" providerId="LiveId" clId="{D31E4E6B-BC69-4F19-AFC5-F3D3F9FB44EF}" dt="2020-06-16T13:30:00.743" v="55" actId="478"/>
          <ac:spMkLst>
            <pc:docMk/>
            <pc:sldMk cId="591069708" sldId="262"/>
            <ac:spMk id="3" creationId="{00000000-0000-0000-0000-000000000000}"/>
          </ac:spMkLst>
        </pc:spChg>
        <pc:spChg chg="add mod">
          <ac:chgData name="Bharathi Patimalla-Dipali" userId="aace658b889bd0ec" providerId="LiveId" clId="{D31E4E6B-BC69-4F19-AFC5-F3D3F9FB44EF}" dt="2020-06-16T13:30:10.434" v="56"/>
          <ac:spMkLst>
            <pc:docMk/>
            <pc:sldMk cId="591069708" sldId="262"/>
            <ac:spMk id="7" creationId="{4ACB1AE3-FCFE-464B-B8BB-24888EB09790}"/>
          </ac:spMkLst>
        </pc:spChg>
      </pc:sldChg>
      <pc:sldChg chg="del">
        <pc:chgData name="Bharathi Patimalla-Dipali" userId="aace658b889bd0ec" providerId="LiveId" clId="{D31E4E6B-BC69-4F19-AFC5-F3D3F9FB44EF}" dt="2020-06-16T13:21:12.095" v="5" actId="2696"/>
        <pc:sldMkLst>
          <pc:docMk/>
          <pc:sldMk cId="2851107325" sldId="279"/>
        </pc:sldMkLst>
      </pc:sldChg>
      <pc:sldChg chg="del">
        <pc:chgData name="Bharathi Patimalla-Dipali" userId="aace658b889bd0ec" providerId="LiveId" clId="{D31E4E6B-BC69-4F19-AFC5-F3D3F9FB44EF}" dt="2020-06-16T13:22:22.459" v="10" actId="2696"/>
        <pc:sldMkLst>
          <pc:docMk/>
          <pc:sldMk cId="1751496552" sldId="280"/>
        </pc:sldMkLst>
      </pc:sldChg>
      <pc:sldChg chg="del">
        <pc:chgData name="Bharathi Patimalla-Dipali" userId="aace658b889bd0ec" providerId="LiveId" clId="{D31E4E6B-BC69-4F19-AFC5-F3D3F9FB44EF}" dt="2020-06-16T13:22:35.364" v="11" actId="2696"/>
        <pc:sldMkLst>
          <pc:docMk/>
          <pc:sldMk cId="3923631298" sldId="281"/>
        </pc:sldMkLst>
      </pc:sldChg>
      <pc:sldChg chg="modSp mod">
        <pc:chgData name="Bharathi Patimalla-Dipali" userId="aace658b889bd0ec" providerId="LiveId" clId="{D31E4E6B-BC69-4F19-AFC5-F3D3F9FB44EF}" dt="2020-06-16T13:23:28.798" v="29" actId="20577"/>
        <pc:sldMkLst>
          <pc:docMk/>
          <pc:sldMk cId="189122157" sldId="282"/>
        </pc:sldMkLst>
        <pc:graphicFrameChg chg="mod modGraphic">
          <ac:chgData name="Bharathi Patimalla-Dipali" userId="aace658b889bd0ec" providerId="LiveId" clId="{D31E4E6B-BC69-4F19-AFC5-F3D3F9FB44EF}" dt="2020-06-16T13:23:28.798" v="29" actId="20577"/>
          <ac:graphicFrameMkLst>
            <pc:docMk/>
            <pc:sldMk cId="189122157" sldId="282"/>
            <ac:graphicFrameMk id="4" creationId="{00000000-0000-0000-0000-000000000000}"/>
          </ac:graphicFrameMkLst>
        </pc:graphicFrameChg>
      </pc:sldChg>
      <pc:sldChg chg="modSp mod">
        <pc:chgData name="Bharathi Patimalla-Dipali" userId="aace658b889bd0ec" providerId="LiveId" clId="{D31E4E6B-BC69-4F19-AFC5-F3D3F9FB44EF}" dt="2020-06-16T13:23:44.170" v="48" actId="6549"/>
        <pc:sldMkLst>
          <pc:docMk/>
          <pc:sldMk cId="2699744576" sldId="283"/>
        </pc:sldMkLst>
        <pc:graphicFrameChg chg="modGraphic">
          <ac:chgData name="Bharathi Patimalla-Dipali" userId="aace658b889bd0ec" providerId="LiveId" clId="{D31E4E6B-BC69-4F19-AFC5-F3D3F9FB44EF}" dt="2020-06-16T13:23:44.170" v="48" actId="6549"/>
          <ac:graphicFrameMkLst>
            <pc:docMk/>
            <pc:sldMk cId="2699744576" sldId="283"/>
            <ac:graphicFrameMk id="4" creationId="{00000000-0000-0000-0000-000000000000}"/>
          </ac:graphicFrameMkLst>
        </pc:graphicFrameChg>
      </pc:sldChg>
      <pc:sldChg chg="del">
        <pc:chgData name="Bharathi Patimalla-Dipali" userId="aace658b889bd0ec" providerId="LiveId" clId="{D31E4E6B-BC69-4F19-AFC5-F3D3F9FB44EF}" dt="2020-06-16T13:24:08.176" v="49" actId="2696"/>
        <pc:sldMkLst>
          <pc:docMk/>
          <pc:sldMk cId="719083659" sldId="284"/>
        </pc:sldMkLst>
      </pc:sldChg>
      <pc:sldChg chg="addSp modSp new">
        <pc:chgData name="Bharathi Patimalla-Dipali" userId="aace658b889bd0ec" providerId="LiveId" clId="{D31E4E6B-BC69-4F19-AFC5-F3D3F9FB44EF}" dt="2020-06-16T13:20:30.032" v="4"/>
        <pc:sldMkLst>
          <pc:docMk/>
          <pc:sldMk cId="3593653601" sldId="287"/>
        </pc:sldMkLst>
        <pc:spChg chg="add mod">
          <ac:chgData name="Bharathi Patimalla-Dipali" userId="aace658b889bd0ec" providerId="LiveId" clId="{D31E4E6B-BC69-4F19-AFC5-F3D3F9FB44EF}" dt="2020-06-16T13:19:52.344" v="1"/>
          <ac:spMkLst>
            <pc:docMk/>
            <pc:sldMk cId="3593653601" sldId="287"/>
            <ac:spMk id="3" creationId="{DE6F3B2E-9634-481A-9BB2-28C10A371F79}"/>
          </ac:spMkLst>
        </pc:spChg>
        <pc:spChg chg="add mod">
          <ac:chgData name="Bharathi Patimalla-Dipali" userId="aace658b889bd0ec" providerId="LiveId" clId="{D31E4E6B-BC69-4F19-AFC5-F3D3F9FB44EF}" dt="2020-06-16T13:20:11.325" v="2"/>
          <ac:spMkLst>
            <pc:docMk/>
            <pc:sldMk cId="3593653601" sldId="287"/>
            <ac:spMk id="4" creationId="{610F01B6-495E-4976-9EEF-ED05704D606C}"/>
          </ac:spMkLst>
        </pc:spChg>
        <pc:spChg chg="add mod">
          <ac:chgData name="Bharathi Patimalla-Dipali" userId="aace658b889bd0ec" providerId="LiveId" clId="{D31E4E6B-BC69-4F19-AFC5-F3D3F9FB44EF}" dt="2020-06-16T13:20:18.501" v="3"/>
          <ac:spMkLst>
            <pc:docMk/>
            <pc:sldMk cId="3593653601" sldId="287"/>
            <ac:spMk id="5" creationId="{0AF05186-D4F5-43F0-88F2-7517FBBC073F}"/>
          </ac:spMkLst>
        </pc:spChg>
        <pc:spChg chg="add mod">
          <ac:chgData name="Bharathi Patimalla-Dipali" userId="aace658b889bd0ec" providerId="LiveId" clId="{D31E4E6B-BC69-4F19-AFC5-F3D3F9FB44EF}" dt="2020-06-16T13:20:30.032" v="4"/>
          <ac:spMkLst>
            <pc:docMk/>
            <pc:sldMk cId="3593653601" sldId="287"/>
            <ac:spMk id="6" creationId="{A7FE1E1D-B969-4C1A-AFCD-E4DA1281286B}"/>
          </ac:spMkLst>
        </pc:spChg>
      </pc:sldChg>
      <pc:sldChg chg="addSp modSp new">
        <pc:chgData name="Bharathi Patimalla-Dipali" userId="aace658b889bd0ec" providerId="LiveId" clId="{D31E4E6B-BC69-4F19-AFC5-F3D3F9FB44EF}" dt="2020-06-16T13:22:04.653" v="9"/>
        <pc:sldMkLst>
          <pc:docMk/>
          <pc:sldMk cId="87285303" sldId="288"/>
        </pc:sldMkLst>
        <pc:spChg chg="add mod">
          <ac:chgData name="Bharathi Patimalla-Dipali" userId="aace658b889bd0ec" providerId="LiveId" clId="{D31E4E6B-BC69-4F19-AFC5-F3D3F9FB44EF}" dt="2020-06-16T13:21:43.490" v="7"/>
          <ac:spMkLst>
            <pc:docMk/>
            <pc:sldMk cId="87285303" sldId="288"/>
            <ac:spMk id="3" creationId="{FDEE688C-B778-4EA2-A31A-52C37824D2C6}"/>
          </ac:spMkLst>
        </pc:spChg>
        <pc:spChg chg="add mod">
          <ac:chgData name="Bharathi Patimalla-Dipali" userId="aace658b889bd0ec" providerId="LiveId" clId="{D31E4E6B-BC69-4F19-AFC5-F3D3F9FB44EF}" dt="2020-06-16T13:22:04.653" v="9"/>
          <ac:spMkLst>
            <pc:docMk/>
            <pc:sldMk cId="87285303" sldId="288"/>
            <ac:spMk id="5" creationId="{338EC5CD-525C-4334-8857-3960F52AD456}"/>
          </ac:spMkLst>
        </pc:spChg>
        <pc:graphicFrameChg chg="add mod">
          <ac:chgData name="Bharathi Patimalla-Dipali" userId="aace658b889bd0ec" providerId="LiveId" clId="{D31E4E6B-BC69-4F19-AFC5-F3D3F9FB44EF}" dt="2020-06-16T13:21:54.493" v="8"/>
          <ac:graphicFrameMkLst>
            <pc:docMk/>
            <pc:sldMk cId="87285303" sldId="288"/>
            <ac:graphicFrameMk id="4" creationId="{75FA9CAC-15DF-4559-B363-490DBF2E7263}"/>
          </ac:graphicFrameMkLst>
        </pc:graphicFrameChg>
      </pc:sldChg>
      <pc:sldChg chg="addSp delSp modSp new mod">
        <pc:chgData name="Bharathi Patimalla-Dipali" userId="aace658b889bd0ec" providerId="LiveId" clId="{D31E4E6B-BC69-4F19-AFC5-F3D3F9FB44EF}" dt="2020-06-16T13:24:38.945" v="54"/>
        <pc:sldMkLst>
          <pc:docMk/>
          <pc:sldMk cId="3732820805" sldId="289"/>
        </pc:sldMkLst>
        <pc:spChg chg="add del mod">
          <ac:chgData name="Bharathi Patimalla-Dipali" userId="aace658b889bd0ec" providerId="LiveId" clId="{D31E4E6B-BC69-4F19-AFC5-F3D3F9FB44EF}" dt="2020-06-16T13:24:24.791" v="52" actId="478"/>
          <ac:spMkLst>
            <pc:docMk/>
            <pc:sldMk cId="3732820805" sldId="289"/>
            <ac:spMk id="3" creationId="{E543B7CD-FE95-4815-A570-6C72B419F491}"/>
          </ac:spMkLst>
        </pc:spChg>
        <pc:spChg chg="add mod">
          <ac:chgData name="Bharathi Patimalla-Dipali" userId="aace658b889bd0ec" providerId="LiveId" clId="{D31E4E6B-BC69-4F19-AFC5-F3D3F9FB44EF}" dt="2020-06-16T13:24:32.417" v="53"/>
          <ac:spMkLst>
            <pc:docMk/>
            <pc:sldMk cId="3732820805" sldId="289"/>
            <ac:spMk id="4" creationId="{907773C0-B645-4B24-97F8-D1EBAB1DE551}"/>
          </ac:spMkLst>
        </pc:spChg>
        <pc:graphicFrameChg chg="add mod">
          <ac:chgData name="Bharathi Patimalla-Dipali" userId="aace658b889bd0ec" providerId="LiveId" clId="{D31E4E6B-BC69-4F19-AFC5-F3D3F9FB44EF}" dt="2020-06-16T13:24:38.945" v="54"/>
          <ac:graphicFrameMkLst>
            <pc:docMk/>
            <pc:sldMk cId="3732820805" sldId="289"/>
            <ac:graphicFrameMk id="5" creationId="{EA2226B7-3055-45E4-983E-A078AD663BFF}"/>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7C433EE6-ED32-4F2D-B47A-4960606415DA}" type="datetimeFigureOut">
              <a:rPr lang="en-US" smtClean="0"/>
              <a:t>6/18/2020</a:t>
            </a:fld>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1D9D307C-9FBD-41CB-A902-BD7A3F05C6E2}" type="slidenum">
              <a:rPr lang="en-US" smtClean="0"/>
              <a:t>‹#›</a:t>
            </a:fld>
            <a:endParaRPr lang="en-US"/>
          </a:p>
        </p:txBody>
      </p:sp>
    </p:spTree>
    <p:extLst>
      <p:ext uri="{BB962C8B-B14F-4D97-AF65-F5344CB8AC3E}">
        <p14:creationId xmlns:p14="http://schemas.microsoft.com/office/powerpoint/2010/main" val="21388597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F4A48E02-AA8A-483F-8D15-8D1704EE2082}" type="datetimeFigureOut">
              <a:rPr lang="en-US" smtClean="0"/>
              <a:t>6/18/2020</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53E70396-858B-48F3-B335-251D2F57DB00}" type="slidenum">
              <a:rPr lang="en-US" smtClean="0"/>
              <a:t>‹#›</a:t>
            </a:fld>
            <a:endParaRPr lang="en-US"/>
          </a:p>
        </p:txBody>
      </p:sp>
    </p:spTree>
    <p:extLst>
      <p:ext uri="{BB962C8B-B14F-4D97-AF65-F5344CB8AC3E}">
        <p14:creationId xmlns:p14="http://schemas.microsoft.com/office/powerpoint/2010/main" val="1007393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E70396-858B-48F3-B335-251D2F57DB00}" type="slidenum">
              <a:rPr lang="en-US" smtClean="0"/>
              <a:t>1</a:t>
            </a:fld>
            <a:endParaRPr lang="en-US"/>
          </a:p>
        </p:txBody>
      </p:sp>
    </p:spTree>
    <p:extLst>
      <p:ext uri="{BB962C8B-B14F-4D97-AF65-F5344CB8AC3E}">
        <p14:creationId xmlns:p14="http://schemas.microsoft.com/office/powerpoint/2010/main" val="42721715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E70396-858B-48F3-B335-251D2F57DB00}" type="slidenum">
              <a:rPr lang="en-US" smtClean="0"/>
              <a:t>11</a:t>
            </a:fld>
            <a:endParaRPr lang="en-US"/>
          </a:p>
        </p:txBody>
      </p:sp>
    </p:spTree>
    <p:extLst>
      <p:ext uri="{BB962C8B-B14F-4D97-AF65-F5344CB8AC3E}">
        <p14:creationId xmlns:p14="http://schemas.microsoft.com/office/powerpoint/2010/main" val="12777432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E70396-858B-48F3-B335-251D2F57DB00}" type="slidenum">
              <a:rPr lang="en-US" smtClean="0"/>
              <a:t>13</a:t>
            </a:fld>
            <a:endParaRPr lang="en-US"/>
          </a:p>
        </p:txBody>
      </p:sp>
    </p:spTree>
    <p:extLst>
      <p:ext uri="{BB962C8B-B14F-4D97-AF65-F5344CB8AC3E}">
        <p14:creationId xmlns:p14="http://schemas.microsoft.com/office/powerpoint/2010/main" val="2499156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E70396-858B-48F3-B335-251D2F57DB00}" type="slidenum">
              <a:rPr lang="en-US" smtClean="0"/>
              <a:t>14</a:t>
            </a:fld>
            <a:endParaRPr lang="en-US"/>
          </a:p>
        </p:txBody>
      </p:sp>
    </p:spTree>
    <p:extLst>
      <p:ext uri="{BB962C8B-B14F-4D97-AF65-F5344CB8AC3E}">
        <p14:creationId xmlns:p14="http://schemas.microsoft.com/office/powerpoint/2010/main" val="969872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E70396-858B-48F3-B335-251D2F57DB00}" type="slidenum">
              <a:rPr lang="en-US" smtClean="0"/>
              <a:t>2</a:t>
            </a:fld>
            <a:endParaRPr lang="en-US"/>
          </a:p>
        </p:txBody>
      </p:sp>
    </p:spTree>
    <p:extLst>
      <p:ext uri="{BB962C8B-B14F-4D97-AF65-F5344CB8AC3E}">
        <p14:creationId xmlns:p14="http://schemas.microsoft.com/office/powerpoint/2010/main" val="3675592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E70396-858B-48F3-B335-251D2F57DB00}" type="slidenum">
              <a:rPr lang="en-US" smtClean="0"/>
              <a:t>3</a:t>
            </a:fld>
            <a:endParaRPr lang="en-US"/>
          </a:p>
        </p:txBody>
      </p:sp>
    </p:spTree>
    <p:extLst>
      <p:ext uri="{BB962C8B-B14F-4D97-AF65-F5344CB8AC3E}">
        <p14:creationId xmlns:p14="http://schemas.microsoft.com/office/powerpoint/2010/main" val="2321408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E70396-858B-48F3-B335-251D2F57DB00}" type="slidenum">
              <a:rPr lang="en-US" smtClean="0"/>
              <a:t>4</a:t>
            </a:fld>
            <a:endParaRPr lang="en-US"/>
          </a:p>
        </p:txBody>
      </p:sp>
    </p:spTree>
    <p:extLst>
      <p:ext uri="{BB962C8B-B14F-4D97-AF65-F5344CB8AC3E}">
        <p14:creationId xmlns:p14="http://schemas.microsoft.com/office/powerpoint/2010/main" val="472259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E70396-858B-48F3-B335-251D2F57DB00}" type="slidenum">
              <a:rPr lang="en-US" smtClean="0"/>
              <a:t>5</a:t>
            </a:fld>
            <a:endParaRPr lang="en-US"/>
          </a:p>
        </p:txBody>
      </p:sp>
    </p:spTree>
    <p:extLst>
      <p:ext uri="{BB962C8B-B14F-4D97-AF65-F5344CB8AC3E}">
        <p14:creationId xmlns:p14="http://schemas.microsoft.com/office/powerpoint/2010/main" val="3132840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E70396-858B-48F3-B335-251D2F57DB00}" type="slidenum">
              <a:rPr lang="en-US" smtClean="0"/>
              <a:t>6</a:t>
            </a:fld>
            <a:endParaRPr lang="en-US"/>
          </a:p>
        </p:txBody>
      </p:sp>
    </p:spTree>
    <p:extLst>
      <p:ext uri="{BB962C8B-B14F-4D97-AF65-F5344CB8AC3E}">
        <p14:creationId xmlns:p14="http://schemas.microsoft.com/office/powerpoint/2010/main" val="771285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E70396-858B-48F3-B335-251D2F57DB00}" type="slidenum">
              <a:rPr lang="en-US" smtClean="0"/>
              <a:t>7</a:t>
            </a:fld>
            <a:endParaRPr lang="en-US"/>
          </a:p>
        </p:txBody>
      </p:sp>
    </p:spTree>
    <p:extLst>
      <p:ext uri="{BB962C8B-B14F-4D97-AF65-F5344CB8AC3E}">
        <p14:creationId xmlns:p14="http://schemas.microsoft.com/office/powerpoint/2010/main" val="7003468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E70396-858B-48F3-B335-251D2F57DB00}" type="slidenum">
              <a:rPr lang="en-US" smtClean="0"/>
              <a:t>9</a:t>
            </a:fld>
            <a:endParaRPr lang="en-US"/>
          </a:p>
        </p:txBody>
      </p:sp>
    </p:spTree>
    <p:extLst>
      <p:ext uri="{BB962C8B-B14F-4D97-AF65-F5344CB8AC3E}">
        <p14:creationId xmlns:p14="http://schemas.microsoft.com/office/powerpoint/2010/main" val="4076163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E70396-858B-48F3-B335-251D2F57DB00}" type="slidenum">
              <a:rPr lang="en-US" smtClean="0"/>
              <a:t>10</a:t>
            </a:fld>
            <a:endParaRPr lang="en-US"/>
          </a:p>
        </p:txBody>
      </p:sp>
    </p:spTree>
    <p:extLst>
      <p:ext uri="{BB962C8B-B14F-4D97-AF65-F5344CB8AC3E}">
        <p14:creationId xmlns:p14="http://schemas.microsoft.com/office/powerpoint/2010/main" val="3658216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7668D-7FA8-4778-9D39-5558C85B9024}" type="slidenum">
              <a:rPr lang="en-US" smtClean="0"/>
              <a:t>‹#›</a:t>
            </a:fld>
            <a:endParaRPr lang="en-US"/>
          </a:p>
        </p:txBody>
      </p:sp>
    </p:spTree>
    <p:extLst>
      <p:ext uri="{BB962C8B-B14F-4D97-AF65-F5344CB8AC3E}">
        <p14:creationId xmlns:p14="http://schemas.microsoft.com/office/powerpoint/2010/main" val="182625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7668D-7FA8-4778-9D39-5558C85B9024}" type="slidenum">
              <a:rPr lang="en-US" smtClean="0"/>
              <a:t>‹#›</a:t>
            </a:fld>
            <a:endParaRPr lang="en-US"/>
          </a:p>
        </p:txBody>
      </p:sp>
    </p:spTree>
    <p:extLst>
      <p:ext uri="{BB962C8B-B14F-4D97-AF65-F5344CB8AC3E}">
        <p14:creationId xmlns:p14="http://schemas.microsoft.com/office/powerpoint/2010/main" val="3948051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7668D-7FA8-4778-9D39-5558C85B9024}" type="slidenum">
              <a:rPr lang="en-US" smtClean="0"/>
              <a:t>‹#›</a:t>
            </a:fld>
            <a:endParaRPr lang="en-US"/>
          </a:p>
        </p:txBody>
      </p:sp>
    </p:spTree>
    <p:extLst>
      <p:ext uri="{BB962C8B-B14F-4D97-AF65-F5344CB8AC3E}">
        <p14:creationId xmlns:p14="http://schemas.microsoft.com/office/powerpoint/2010/main" val="3245661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tyle A">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101E840A-BCBE-4B40-B158-B16879D32C9F}"/>
              </a:ext>
            </a:extLst>
          </p:cNvPr>
          <p:cNvSpPr/>
          <p:nvPr userDrawn="1"/>
        </p:nvSpPr>
        <p:spPr>
          <a:xfrm>
            <a:off x="0" y="0"/>
            <a:ext cx="9144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Rectangle 8">
            <a:extLst>
              <a:ext uri="{FF2B5EF4-FFF2-40B4-BE49-F238E27FC236}">
                <a16:creationId xmlns="" xmlns:a16="http://schemas.microsoft.com/office/drawing/2014/main" id="{5BB607E6-0B1F-BB4A-9794-46A0CA431F4F}"/>
              </a:ext>
            </a:extLst>
          </p:cNvPr>
          <p:cNvSpPr/>
          <p:nvPr userDrawn="1"/>
        </p:nvSpPr>
        <p:spPr>
          <a:xfrm>
            <a:off x="0" y="6510528"/>
            <a:ext cx="9144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 xmlns:a16="http://schemas.microsoft.com/office/drawing/2014/main" id="{5AFA3409-650A-E04D-9C6C-C839AFCA4D9A}"/>
              </a:ext>
            </a:extLst>
          </p:cNvPr>
          <p:cNvSpPr>
            <a:spLocks noGrp="1"/>
          </p:cNvSpPr>
          <p:nvPr>
            <p:ph type="sldNum" sz="quarter" idx="4"/>
          </p:nvPr>
        </p:nvSpPr>
        <p:spPr>
          <a:xfrm>
            <a:off x="6567392" y="6492488"/>
            <a:ext cx="2052311"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 xmlns:a16="http://schemas.microsoft.com/office/drawing/2014/main" id="{EF3A1742-1D21-6E49-B1F6-D58AC8A01F49}"/>
              </a:ext>
            </a:extLst>
          </p:cNvPr>
          <p:cNvSpPr>
            <a:spLocks noGrp="1"/>
          </p:cNvSpPr>
          <p:nvPr>
            <p:ph type="ftr" sz="quarter" idx="3"/>
          </p:nvPr>
        </p:nvSpPr>
        <p:spPr>
          <a:xfrm>
            <a:off x="458350" y="6510528"/>
            <a:ext cx="2862366"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23952111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r Thank You Slide : Traditional Logo">
    <p:spTree>
      <p:nvGrpSpPr>
        <p:cNvPr id="1" name=""/>
        <p:cNvGrpSpPr/>
        <p:nvPr/>
      </p:nvGrpSpPr>
      <p:grpSpPr>
        <a:xfrm>
          <a:off x="0" y="0"/>
          <a:ext cx="0" cy="0"/>
          <a:chOff x="0" y="0"/>
          <a:chExt cx="0" cy="0"/>
        </a:xfrm>
      </p:grpSpPr>
      <p:sp>
        <p:nvSpPr>
          <p:cNvPr id="24" name="Rectangle 23">
            <a:extLst>
              <a:ext uri="{FF2B5EF4-FFF2-40B4-BE49-F238E27FC236}">
                <a16:creationId xmlns="" xmlns:a16="http://schemas.microsoft.com/office/drawing/2014/main" id="{4CC38585-9175-5F41-B983-E626A8B41D81}"/>
              </a:ext>
            </a:extLst>
          </p:cNvPr>
          <p:cNvSpPr/>
          <p:nvPr userDrawn="1"/>
        </p:nvSpPr>
        <p:spPr>
          <a:xfrm>
            <a:off x="0" y="1"/>
            <a:ext cx="9144000" cy="121919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 xmlns:a16="http://schemas.microsoft.com/office/drawing/2014/main" id="{046DACA1-5854-FE4E-B523-7C1C85892163}"/>
              </a:ext>
            </a:extLst>
          </p:cNvPr>
          <p:cNvSpPr/>
          <p:nvPr userDrawn="1"/>
        </p:nvSpPr>
        <p:spPr>
          <a:xfrm>
            <a:off x="-1280886" y="791679"/>
            <a:ext cx="145235"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 xmlns:a16="http://schemas.microsoft.com/office/drawing/2014/main" id="{A57BF16A-46A2-2C4D-B679-429BA6325698}"/>
              </a:ext>
            </a:extLst>
          </p:cNvPr>
          <p:cNvSpPr txBox="1"/>
          <p:nvPr userDrawn="1"/>
        </p:nvSpPr>
        <p:spPr>
          <a:xfrm>
            <a:off x="1326469" y="286434"/>
            <a:ext cx="7817531"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a:t>
            </a:r>
            <a:r>
              <a:rPr kumimoji="0" lang="en-US" sz="3200" b="1" i="0" u="none" strike="noStrike" kern="0" cap="none" spc="0" normalizeH="0" baseline="0" noProof="0" dirty="0">
                <a:ln w="12700">
                  <a:solidFill>
                    <a:schemeClr val="tx1"/>
                  </a:solidFill>
                  <a:prstDash val="solid"/>
                </a:ln>
                <a:solidFill>
                  <a:schemeClr val="bg1"/>
                </a:solidFill>
                <a:effectLst/>
                <a:uLnTx/>
                <a:uFillTx/>
              </a:rPr>
              <a:t>Massachusetts</a:t>
            </a:r>
            <a:r>
              <a:rPr kumimoji="0" lang="en-US" sz="3200" b="1" i="0" u="none" strike="noStrike" kern="0" cap="none" spc="0" normalizeH="0" baseline="0" noProof="0" dirty="0">
                <a:ln w="12700">
                  <a:solidFill>
                    <a:schemeClr val="tx1"/>
                  </a:solidFill>
                  <a:prstDash val="solid"/>
                </a:ln>
                <a:solidFill>
                  <a:srgbClr val="FFFFFF"/>
                </a:solidFill>
                <a:effectLst/>
                <a:uLnTx/>
                <a:uFillTx/>
              </a:rPr>
              <a:t> Department of Public Health</a:t>
            </a:r>
          </a:p>
        </p:txBody>
      </p:sp>
      <p:pic>
        <p:nvPicPr>
          <p:cNvPr id="9" name="Picture 3">
            <a:extLst>
              <a:ext uri="{FF2B5EF4-FFF2-40B4-BE49-F238E27FC236}">
                <a16:creationId xmlns="" xmlns:a16="http://schemas.microsoft.com/office/drawing/2014/main" id="{761AAA9F-9A39-9A4E-BFBD-0A487B5455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126443"/>
            <a:ext cx="1089112" cy="970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29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7668D-7FA8-4778-9D39-5558C85B9024}" type="slidenum">
              <a:rPr lang="en-US" smtClean="0"/>
              <a:t>‹#›</a:t>
            </a:fld>
            <a:endParaRPr lang="en-US"/>
          </a:p>
        </p:txBody>
      </p:sp>
    </p:spTree>
    <p:extLst>
      <p:ext uri="{BB962C8B-B14F-4D97-AF65-F5344CB8AC3E}">
        <p14:creationId xmlns:p14="http://schemas.microsoft.com/office/powerpoint/2010/main" val="2028338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7668D-7FA8-4778-9D39-5558C85B9024}" type="slidenum">
              <a:rPr lang="en-US" smtClean="0"/>
              <a:t>‹#›</a:t>
            </a:fld>
            <a:endParaRPr lang="en-US"/>
          </a:p>
        </p:txBody>
      </p:sp>
    </p:spTree>
    <p:extLst>
      <p:ext uri="{BB962C8B-B14F-4D97-AF65-F5344CB8AC3E}">
        <p14:creationId xmlns:p14="http://schemas.microsoft.com/office/powerpoint/2010/main" val="2602067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7668D-7FA8-4778-9D39-5558C85B9024}" type="slidenum">
              <a:rPr lang="en-US" smtClean="0"/>
              <a:t>‹#›</a:t>
            </a:fld>
            <a:endParaRPr lang="en-US"/>
          </a:p>
        </p:txBody>
      </p:sp>
    </p:spTree>
    <p:extLst>
      <p:ext uri="{BB962C8B-B14F-4D97-AF65-F5344CB8AC3E}">
        <p14:creationId xmlns:p14="http://schemas.microsoft.com/office/powerpoint/2010/main" val="1307155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F7668D-7FA8-4778-9D39-5558C85B9024}" type="slidenum">
              <a:rPr lang="en-US" smtClean="0"/>
              <a:t>‹#›</a:t>
            </a:fld>
            <a:endParaRPr lang="en-US"/>
          </a:p>
        </p:txBody>
      </p:sp>
    </p:spTree>
    <p:extLst>
      <p:ext uri="{BB962C8B-B14F-4D97-AF65-F5344CB8AC3E}">
        <p14:creationId xmlns:p14="http://schemas.microsoft.com/office/powerpoint/2010/main" val="2997567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F7668D-7FA8-4778-9D39-5558C85B9024}" type="slidenum">
              <a:rPr lang="en-US" smtClean="0"/>
              <a:t>‹#›</a:t>
            </a:fld>
            <a:endParaRPr lang="en-US"/>
          </a:p>
        </p:txBody>
      </p:sp>
    </p:spTree>
    <p:extLst>
      <p:ext uri="{BB962C8B-B14F-4D97-AF65-F5344CB8AC3E}">
        <p14:creationId xmlns:p14="http://schemas.microsoft.com/office/powerpoint/2010/main" val="1583871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F7668D-7FA8-4778-9D39-5558C85B9024}" type="slidenum">
              <a:rPr lang="en-US" smtClean="0"/>
              <a:t>‹#›</a:t>
            </a:fld>
            <a:endParaRPr lang="en-US"/>
          </a:p>
        </p:txBody>
      </p:sp>
    </p:spTree>
    <p:extLst>
      <p:ext uri="{BB962C8B-B14F-4D97-AF65-F5344CB8AC3E}">
        <p14:creationId xmlns:p14="http://schemas.microsoft.com/office/powerpoint/2010/main" val="875428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7668D-7FA8-4778-9D39-5558C85B9024}" type="slidenum">
              <a:rPr lang="en-US" smtClean="0"/>
              <a:t>‹#›</a:t>
            </a:fld>
            <a:endParaRPr lang="en-US"/>
          </a:p>
        </p:txBody>
      </p:sp>
    </p:spTree>
    <p:extLst>
      <p:ext uri="{BB962C8B-B14F-4D97-AF65-F5344CB8AC3E}">
        <p14:creationId xmlns:p14="http://schemas.microsoft.com/office/powerpoint/2010/main" val="385848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7668D-7FA8-4778-9D39-5558C85B9024}" type="slidenum">
              <a:rPr lang="en-US" smtClean="0"/>
              <a:t>‹#›</a:t>
            </a:fld>
            <a:endParaRPr lang="en-US"/>
          </a:p>
        </p:txBody>
      </p:sp>
    </p:spTree>
    <p:extLst>
      <p:ext uri="{BB962C8B-B14F-4D97-AF65-F5344CB8AC3E}">
        <p14:creationId xmlns:p14="http://schemas.microsoft.com/office/powerpoint/2010/main" val="3113315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7668D-7FA8-4778-9D39-5558C85B9024}" type="slidenum">
              <a:rPr lang="en-US" smtClean="0"/>
              <a:t>‹#›</a:t>
            </a:fld>
            <a:endParaRPr lang="en-US"/>
          </a:p>
        </p:txBody>
      </p:sp>
    </p:spTree>
    <p:extLst>
      <p:ext uri="{BB962C8B-B14F-4D97-AF65-F5344CB8AC3E}">
        <p14:creationId xmlns:p14="http://schemas.microsoft.com/office/powerpoint/2010/main" val="4167620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s://www.cdc.gov/coronavirus/2019-ncov/community/disinfecting-building-facility.html"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hyperlink" Target="https://www.cdc.gov/coronavirus/2019-ncov/community/parks-rec/aquatic-venues.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www.cdc.gov/coronavirus/2019-ncov/php/building-water-system.html"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 xmlns:a16="http://schemas.microsoft.com/office/drawing/2014/main" id="{60404F01-F814-1E4A-BBDC-7E3E2CA67FBF}"/>
              </a:ext>
            </a:extLst>
          </p:cNvPr>
          <p:cNvSpPr txBox="1">
            <a:spLocks/>
          </p:cNvSpPr>
          <p:nvPr/>
        </p:nvSpPr>
        <p:spPr>
          <a:xfrm>
            <a:off x="3409806" y="2276920"/>
            <a:ext cx="5259481" cy="2355112"/>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lvl="0" algn="ctr">
              <a:defRPr/>
            </a:pPr>
            <a:r>
              <a:rPr lang="en-US" sz="5400" i="1" dirty="0">
                <a:solidFill>
                  <a:srgbClr val="00269E"/>
                </a:solidFill>
                <a:latin typeface="Corbel" panose="020B0503020204020204" pitchFamily="34" charset="0"/>
                <a:cs typeface="Arial" pitchFamily="34" charset="0"/>
              </a:rPr>
              <a:t/>
            </a:r>
            <a:br>
              <a:rPr lang="en-US" sz="5400" i="1" dirty="0">
                <a:solidFill>
                  <a:srgbClr val="00269E"/>
                </a:solidFill>
                <a:latin typeface="Corbel" panose="020B0503020204020204" pitchFamily="34" charset="0"/>
                <a:cs typeface="Arial" pitchFamily="34" charset="0"/>
              </a:rPr>
            </a:br>
            <a:endParaRPr kumimoji="0" lang="en-US" sz="5000" b="1" i="0" u="none" strike="noStrike" kern="1200" cap="all" spc="0" normalizeH="0" baseline="0" noProof="0" dirty="0">
              <a:ln>
                <a:noFill/>
              </a:ln>
              <a:solidFill>
                <a:sysClr val="windowText" lastClr="000000"/>
              </a:solidFill>
              <a:effectLst/>
              <a:uLnTx/>
              <a:uFillTx/>
              <a:latin typeface="Arial" charset="0"/>
              <a:cs typeface="Arial" charset="0"/>
            </a:endParaRPr>
          </a:p>
        </p:txBody>
      </p:sp>
      <p:sp>
        <p:nvSpPr>
          <p:cNvPr id="3" name="Subtitle 3">
            <a:extLst>
              <a:ext uri="{FF2B5EF4-FFF2-40B4-BE49-F238E27FC236}">
                <a16:creationId xmlns="" xmlns:a16="http://schemas.microsoft.com/office/drawing/2014/main" id="{2E5F9B96-69D9-3F46-9FC7-9AFB8E381CB9}"/>
              </a:ext>
            </a:extLst>
          </p:cNvPr>
          <p:cNvSpPr txBox="1">
            <a:spLocks/>
          </p:cNvSpPr>
          <p:nvPr/>
        </p:nvSpPr>
        <p:spPr>
          <a:xfrm>
            <a:off x="316039" y="3406160"/>
            <a:ext cx="2919316" cy="2128845"/>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
                <a:srgbClr val="CB1F54"/>
              </a:buClr>
              <a:buSzTx/>
              <a:buFont typeface="Arial"/>
              <a:buNone/>
              <a:tabLst/>
              <a:defRPr/>
            </a:pPr>
            <a:endParaRPr kumimoji="0" lang="en-US" sz="2200" b="1" i="0" u="none" strike="noStrike" kern="1200" cap="none" spc="0" normalizeH="0" baseline="0" noProof="0" dirty="0">
              <a:ln>
                <a:noFill/>
              </a:ln>
              <a:solidFill>
                <a:schemeClr val="tx1"/>
              </a:solidFill>
              <a:effectLst/>
              <a:uLnTx/>
              <a:uFillTx/>
              <a:latin typeface="Calibri"/>
              <a:cs typeface="Arial" charset="0"/>
            </a:endParaRPr>
          </a:p>
        </p:txBody>
      </p:sp>
      <p:sp>
        <p:nvSpPr>
          <p:cNvPr id="4" name="Content Placeholder 16">
            <a:extLst>
              <a:ext uri="{FF2B5EF4-FFF2-40B4-BE49-F238E27FC236}">
                <a16:creationId xmlns="" xmlns:a16="http://schemas.microsoft.com/office/drawing/2014/main" id="{A3490A35-9990-464A-940E-5F7C900E7031}"/>
              </a:ext>
            </a:extLst>
          </p:cNvPr>
          <p:cNvSpPr txBox="1">
            <a:spLocks/>
          </p:cNvSpPr>
          <p:nvPr/>
        </p:nvSpPr>
        <p:spPr>
          <a:xfrm>
            <a:off x="316039" y="4212008"/>
            <a:ext cx="2774515" cy="2645992"/>
          </a:xfrm>
          <a:prstGeom prst="rect">
            <a:avLst/>
          </a:prstGeom>
        </p:spPr>
        <p:txBody>
          <a:bodyPr vert="horz" lIns="91440" tIns="45720" rIns="91440" bIns="45720" rtlCol="0">
            <a:noAutofit/>
          </a:bodyPr>
          <a:lstStyle>
            <a:lvl1pPr marL="0" indent="0" algn="l" defTabSz="914400" rtl="0" eaLnBrk="1" latinLnBrk="0" hangingPunct="1">
              <a:lnSpc>
                <a:spcPct val="110000"/>
              </a:lnSpc>
              <a:spcBef>
                <a:spcPts val="1000"/>
              </a:spcBef>
              <a:buClr>
                <a:srgbClr val="CB1F54"/>
              </a:buClr>
              <a:buFont typeface="Arial"/>
              <a:buNone/>
              <a:defRPr sz="1800" kern="1200">
                <a:solidFill>
                  <a:schemeClr val="bg1"/>
                </a:solidFill>
                <a:latin typeface="+mn-lt"/>
                <a:ea typeface="+mn-ea"/>
                <a:cs typeface="+mn-cs"/>
              </a:defRPr>
            </a:lvl1pPr>
            <a:lvl2pPr marL="457200" indent="0" algn="l" defTabSz="914400" rtl="0" eaLnBrk="1" latinLnBrk="0" hangingPunct="1">
              <a:lnSpc>
                <a:spcPct val="110000"/>
              </a:lnSpc>
              <a:spcBef>
                <a:spcPts val="500"/>
              </a:spcBef>
              <a:buClr>
                <a:srgbClr val="CB1F54"/>
              </a:buClr>
              <a:buFont typeface="Arial"/>
              <a:buNone/>
              <a:defRPr sz="2000" kern="1200">
                <a:solidFill>
                  <a:schemeClr val="bg1"/>
                </a:solidFill>
                <a:latin typeface="+mn-lt"/>
                <a:ea typeface="+mn-ea"/>
                <a:cs typeface="+mn-cs"/>
              </a:defRPr>
            </a:lvl2pPr>
            <a:lvl3pPr marL="914400" indent="0" algn="l" defTabSz="914400" rtl="0" eaLnBrk="1" latinLnBrk="0" hangingPunct="1">
              <a:lnSpc>
                <a:spcPct val="110000"/>
              </a:lnSpc>
              <a:spcBef>
                <a:spcPts val="500"/>
              </a:spcBef>
              <a:buClr>
                <a:srgbClr val="CB1F54"/>
              </a:buClr>
              <a:buFont typeface="Arial"/>
              <a:buNone/>
              <a:defRPr sz="2000" kern="1200">
                <a:solidFill>
                  <a:schemeClr val="bg1"/>
                </a:solidFill>
                <a:latin typeface="+mn-lt"/>
                <a:ea typeface="+mn-ea"/>
                <a:cs typeface="+mn-cs"/>
              </a:defRPr>
            </a:lvl3pPr>
            <a:lvl4pPr marL="1371600" indent="0" algn="l" defTabSz="914400" rtl="0" eaLnBrk="1" latinLnBrk="0" hangingPunct="1">
              <a:lnSpc>
                <a:spcPct val="110000"/>
              </a:lnSpc>
              <a:spcBef>
                <a:spcPts val="500"/>
              </a:spcBef>
              <a:buClr>
                <a:srgbClr val="CB1F54"/>
              </a:buClr>
              <a:buFont typeface="Arial"/>
              <a:buNone/>
              <a:defRPr sz="2000" kern="1200">
                <a:solidFill>
                  <a:schemeClr val="bg1"/>
                </a:solidFill>
                <a:latin typeface="+mn-lt"/>
                <a:ea typeface="+mn-ea"/>
                <a:cs typeface="+mn-cs"/>
              </a:defRPr>
            </a:lvl4pPr>
            <a:lvl5pPr marL="1828800" indent="0" algn="l" defTabSz="914400" rtl="0" eaLnBrk="1" latinLnBrk="0" hangingPunct="1">
              <a:lnSpc>
                <a:spcPct val="90000"/>
              </a:lnSpc>
              <a:spcBef>
                <a:spcPts val="500"/>
              </a:spcBef>
              <a:buClr>
                <a:srgbClr val="CB1F54"/>
              </a:buClr>
              <a:buFont typeface="Arial"/>
              <a:buNone/>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10000"/>
              </a:lnSpc>
              <a:spcBef>
                <a:spcPts val="1000"/>
              </a:spcBef>
              <a:spcAft>
                <a:spcPts val="0"/>
              </a:spcAft>
              <a:buClr>
                <a:srgbClr val="CB1F54"/>
              </a:buClr>
              <a:buSzTx/>
              <a:buFont typeface="Arial"/>
              <a:buNone/>
              <a:tabLst/>
              <a:defRPr/>
            </a:pPr>
            <a:endParaRPr kumimoji="0" lang="en-US" sz="800" b="1" i="0" u="none" strike="noStrike" kern="1200" cap="none" spc="0" normalizeH="0" baseline="0" noProof="0" dirty="0">
              <a:ln>
                <a:noFill/>
              </a:ln>
              <a:solidFill>
                <a:schemeClr val="tx1"/>
              </a:solidFill>
              <a:effectLst/>
              <a:uLnTx/>
              <a:uFillTx/>
              <a:latin typeface="Calibri"/>
              <a:ea typeface="+mn-ea"/>
              <a:cs typeface="+mn-cs"/>
            </a:endParaRPr>
          </a:p>
          <a:p>
            <a:pPr marL="0" marR="0" lvl="0" indent="0" algn="l" defTabSz="914400" rtl="0" eaLnBrk="1" fontAlgn="auto" latinLnBrk="0" hangingPunct="1">
              <a:lnSpc>
                <a:spcPct val="110000"/>
              </a:lnSpc>
              <a:spcBef>
                <a:spcPts val="1000"/>
              </a:spcBef>
              <a:spcAft>
                <a:spcPts val="0"/>
              </a:spcAft>
              <a:buClr>
                <a:srgbClr val="CB1F54"/>
              </a:buClr>
              <a:buSzTx/>
              <a:buFont typeface="Arial"/>
              <a:buNone/>
              <a:tabLst/>
              <a:defRPr/>
            </a:pPr>
            <a:endParaRPr kumimoji="0" lang="en-US" sz="800" b="1" i="0" u="none" strike="noStrike" kern="1200" cap="none" spc="0" normalizeH="0" baseline="0" noProof="0" dirty="0">
              <a:ln>
                <a:noFill/>
              </a:ln>
              <a:solidFill>
                <a:schemeClr val="tx1"/>
              </a:solidFill>
              <a:effectLst/>
              <a:uLnTx/>
              <a:uFillTx/>
              <a:latin typeface="Calibri"/>
              <a:ea typeface="+mn-ea"/>
              <a:cs typeface="+mn-cs"/>
            </a:endParaRPr>
          </a:p>
        </p:txBody>
      </p:sp>
      <p:sp>
        <p:nvSpPr>
          <p:cNvPr id="6" name="Rectangle 5"/>
          <p:cNvSpPr/>
          <p:nvPr/>
        </p:nvSpPr>
        <p:spPr>
          <a:xfrm>
            <a:off x="152400" y="1905000"/>
            <a:ext cx="8839200" cy="2616101"/>
          </a:xfrm>
          <a:prstGeom prst="rect">
            <a:avLst/>
          </a:prstGeom>
        </p:spPr>
        <p:txBody>
          <a:bodyPr wrap="square">
            <a:spAutoFit/>
          </a:bodyPr>
          <a:lstStyle/>
          <a:p>
            <a:pPr algn="ctr"/>
            <a:r>
              <a:rPr lang="en-US" sz="3600" b="1" dirty="0"/>
              <a:t>Operating Public and Semi - Public  Swimming Pools </a:t>
            </a:r>
          </a:p>
          <a:p>
            <a:pPr algn="ctr"/>
            <a:r>
              <a:rPr lang="en-US" sz="3600" b="1" dirty="0"/>
              <a:t>Phase II</a:t>
            </a:r>
          </a:p>
          <a:p>
            <a:pPr algn="ctr"/>
            <a:r>
              <a:rPr lang="en-US" sz="2800" dirty="0"/>
              <a:t>MHOA Presentation</a:t>
            </a:r>
          </a:p>
          <a:p>
            <a:pPr algn="ctr"/>
            <a:r>
              <a:rPr lang="en-US" sz="2800" dirty="0"/>
              <a:t>June 18, 2020</a:t>
            </a:r>
          </a:p>
        </p:txBody>
      </p:sp>
      <p:sp>
        <p:nvSpPr>
          <p:cNvPr id="5" name="TextBox 4"/>
          <p:cNvSpPr txBox="1"/>
          <p:nvPr/>
        </p:nvSpPr>
        <p:spPr>
          <a:xfrm>
            <a:off x="316039" y="5140524"/>
            <a:ext cx="6389562" cy="1200329"/>
          </a:xfrm>
          <a:prstGeom prst="rect">
            <a:avLst/>
          </a:prstGeom>
          <a:noFill/>
        </p:spPr>
        <p:txBody>
          <a:bodyPr wrap="square" rtlCol="0">
            <a:spAutoFit/>
          </a:bodyPr>
          <a:lstStyle/>
          <a:p>
            <a:endParaRPr lang="en-US" b="1" dirty="0"/>
          </a:p>
          <a:p>
            <a:r>
              <a:rPr lang="en-US" b="1" dirty="0"/>
              <a:t>Nicholas Gale</a:t>
            </a:r>
          </a:p>
          <a:p>
            <a:r>
              <a:rPr lang="en-US" dirty="0"/>
              <a:t>Health Inspector, Community Sanitation Program</a:t>
            </a:r>
          </a:p>
          <a:p>
            <a:r>
              <a:rPr lang="en-US" dirty="0"/>
              <a:t>Nicholas.gale@state.ma.us</a:t>
            </a:r>
          </a:p>
        </p:txBody>
      </p:sp>
    </p:spTree>
    <p:extLst>
      <p:ext uri="{BB962C8B-B14F-4D97-AF65-F5344CB8AC3E}">
        <p14:creationId xmlns:p14="http://schemas.microsoft.com/office/powerpoint/2010/main" val="4023791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0"/>
            <a:ext cx="8229600" cy="1020519"/>
          </a:xfrm>
        </p:spPr>
        <p:txBody>
          <a:bodyPr>
            <a:normAutofit/>
          </a:bodyPr>
          <a:lstStyle/>
          <a:p>
            <a:r>
              <a:rPr lang="en-US" b="1" dirty="0">
                <a:solidFill>
                  <a:schemeClr val="bg1"/>
                </a:solidFill>
              </a:rPr>
              <a:t>Lifeguards</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1800578282"/>
              </p:ext>
            </p:extLst>
          </p:nvPr>
        </p:nvGraphicFramePr>
        <p:xfrm>
          <a:off x="152400" y="1020518"/>
          <a:ext cx="8839200" cy="5156461"/>
        </p:xfrm>
        <a:graphic>
          <a:graphicData uri="http://schemas.openxmlformats.org/drawingml/2006/table">
            <a:tbl>
              <a:tblPr firstRow="1" bandRow="1">
                <a:tableStyleId>{5C22544A-7EE6-4342-B048-85BDC9FD1C3A}</a:tableStyleId>
              </a:tblPr>
              <a:tblGrid>
                <a:gridCol w="4379053">
                  <a:extLst>
                    <a:ext uri="{9D8B030D-6E8A-4147-A177-3AD203B41FA5}">
                      <a16:colId xmlns="" xmlns:a16="http://schemas.microsoft.com/office/drawing/2014/main" val="20000"/>
                    </a:ext>
                  </a:extLst>
                </a:gridCol>
                <a:gridCol w="4460147">
                  <a:extLst>
                    <a:ext uri="{9D8B030D-6E8A-4147-A177-3AD203B41FA5}">
                      <a16:colId xmlns="" xmlns:a16="http://schemas.microsoft.com/office/drawing/2014/main" val="20001"/>
                    </a:ext>
                  </a:extLst>
                </a:gridCol>
              </a:tblGrid>
              <a:tr h="3609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435.00 Requirements</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EEA  Guidance</a:t>
                      </a:r>
                    </a:p>
                  </a:txBody>
                  <a:tcPr/>
                </a:tc>
                <a:extLst>
                  <a:ext uri="{0D108BD9-81ED-4DB2-BD59-A6C34878D82A}">
                    <a16:rowId xmlns="" xmlns:a16="http://schemas.microsoft.com/office/drawing/2014/main" val="10000"/>
                  </a:ext>
                </a:extLst>
              </a:tr>
              <a:tr h="4790701">
                <a:tc>
                  <a:txBody>
                    <a:bodyPr/>
                    <a:lstStyle/>
                    <a:p>
                      <a:pPr marL="0" indent="0">
                        <a:buFont typeface="Arial" panose="020B0604020202020204" pitchFamily="34" charset="0"/>
                        <a:buNone/>
                      </a:pPr>
                      <a:endParaRPr lang="en-US" sz="1800" b="1" kern="1200" dirty="0">
                        <a:solidFill>
                          <a:schemeClr val="dk1"/>
                        </a:solidFill>
                        <a:effectLst/>
                        <a:latin typeface="+mn-lt"/>
                        <a:ea typeface="+mn-ea"/>
                        <a:cs typeface="+mn-cs"/>
                      </a:endParaRPr>
                    </a:p>
                    <a:p>
                      <a:pPr marL="0" indent="0">
                        <a:buFont typeface="Arial" panose="020B0604020202020204" pitchFamily="34" charset="0"/>
                        <a:buNone/>
                      </a:pPr>
                      <a:r>
                        <a:rPr lang="en-US" sz="1800" b="1" kern="1200" dirty="0">
                          <a:solidFill>
                            <a:schemeClr val="dk1"/>
                          </a:solidFill>
                          <a:effectLst/>
                          <a:latin typeface="+mn-lt"/>
                          <a:ea typeface="+mn-ea"/>
                          <a:cs typeface="+mn-cs"/>
                        </a:rPr>
                        <a:t>435.23:  </a:t>
                      </a:r>
                      <a:r>
                        <a:rPr lang="en-US" sz="1800" b="1" kern="1200" dirty="0" smtClean="0">
                          <a:solidFill>
                            <a:schemeClr val="dk1"/>
                          </a:solidFill>
                          <a:effectLst/>
                          <a:latin typeface="+mn-lt"/>
                          <a:ea typeface="+mn-ea"/>
                          <a:cs typeface="+mn-cs"/>
                        </a:rPr>
                        <a:t>Lifeguards</a:t>
                      </a:r>
                      <a:endParaRPr lang="en-US" sz="1800" b="1" kern="1200" dirty="0">
                        <a:solidFill>
                          <a:schemeClr val="dk1"/>
                        </a:solidFill>
                        <a:effectLst/>
                        <a:latin typeface="+mn-lt"/>
                        <a:ea typeface="+mn-ea"/>
                        <a:cs typeface="+mn-cs"/>
                      </a:endParaRPr>
                    </a:p>
                    <a:p>
                      <a:pPr marL="0" indent="0">
                        <a:buFont typeface="Arial" panose="020B0604020202020204" pitchFamily="34" charset="0"/>
                        <a:buNone/>
                      </a:pPr>
                      <a:endParaRPr lang="en-US" sz="1800" b="1"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Lifeguard may be provided, if determined necessary by LBOH, for the safe use of the swimming pool. </a:t>
                      </a:r>
                    </a:p>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tx1"/>
                          </a:solidFill>
                          <a:effectLst/>
                          <a:latin typeface="+mn-lt"/>
                          <a:ea typeface="+mn-ea"/>
                          <a:cs typeface="+mn-cs"/>
                        </a:rPr>
                        <a:t>As a guideline, it is suggested that 1 lifeguard be provided for</a:t>
                      </a:r>
                      <a:r>
                        <a:rPr lang="en-US" sz="1800" kern="1200" baseline="0" dirty="0">
                          <a:solidFill>
                            <a:schemeClr val="tx1"/>
                          </a:solidFill>
                          <a:effectLst/>
                          <a:latin typeface="+mn-lt"/>
                          <a:ea typeface="+mn-ea"/>
                          <a:cs typeface="+mn-cs"/>
                        </a:rPr>
                        <a:t> each 25 bathers.</a:t>
                      </a:r>
                      <a:endParaRPr lang="en-US" sz="1800" kern="1200" dirty="0">
                        <a:solidFill>
                          <a:schemeClr val="tx1"/>
                        </a:solidFill>
                        <a:effectLst/>
                        <a:latin typeface="+mn-lt"/>
                        <a:ea typeface="+mn-ea"/>
                        <a:cs typeface="+mn-cs"/>
                      </a:endParaRPr>
                    </a:p>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All lifeguards shall direct their attention to all persons in their assigned areas while on duty.  </a:t>
                      </a:r>
                    </a:p>
                    <a:p>
                      <a:pPr marL="0" indent="0">
                        <a:buFont typeface="Arial" panose="020B0604020202020204" pitchFamily="34" charset="0"/>
                        <a:buNone/>
                      </a:pPr>
                      <a:endParaRPr lang="en-US" sz="1800" kern="1200" dirty="0">
                        <a:solidFill>
                          <a:schemeClr val="dk1"/>
                        </a:solidFill>
                        <a:effectLst/>
                        <a:latin typeface="+mn-lt"/>
                        <a:ea typeface="+mn-ea"/>
                        <a:cs typeface="+mn-cs"/>
                      </a:endParaRPr>
                    </a:p>
                    <a:p>
                      <a:pPr marL="0" indent="0">
                        <a:buFont typeface="Arial" panose="020B0604020202020204" pitchFamily="34" charset="0"/>
                        <a:buNone/>
                      </a:pPr>
                      <a:endParaRPr lang="en-US" b="1" baseline="0" dirty="0"/>
                    </a:p>
                  </a:txBody>
                  <a:tcPr/>
                </a:tc>
                <a:tc>
                  <a:txBody>
                    <a:bodyPr/>
                    <a:lstStyle/>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p>
                      <a:pPr marL="0" indent="0">
                        <a:buFont typeface="Arial" panose="020B0604020202020204" pitchFamily="34" charset="0"/>
                        <a:buNone/>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Lifeguard staff who are actively monitoring pool safety should not be asked to monitor handwashing, use of face coverings, or social distancing of others. Other staff should be assigned this task. </a:t>
                      </a:r>
                    </a:p>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Lifeguards must wear a face covering while out of the water if social distancing cannot be maintained and limit any close contact with other people to emergency situations.</a:t>
                      </a:r>
                    </a:p>
                  </a:txBody>
                  <a:tcPr/>
                </a:tc>
                <a:extLst>
                  <a:ext uri="{0D108BD9-81ED-4DB2-BD59-A6C34878D82A}">
                    <a16:rowId xmlns="" xmlns:a16="http://schemas.microsoft.com/office/drawing/2014/main" val="10001"/>
                  </a:ext>
                </a:extLst>
              </a:tr>
            </a:tbl>
          </a:graphicData>
        </a:graphic>
      </p:graphicFrame>
      <p:sp>
        <p:nvSpPr>
          <p:cNvPr id="3" name="Slide Number Placeholder 2"/>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10</a:t>
            </a:fld>
            <a:endParaRPr lang="en-US" dirty="0">
              <a:solidFill>
                <a:srgbClr val="464646">
                  <a:lumMod val="40000"/>
                  <a:lumOff val="60000"/>
                </a:srgbClr>
              </a:solidFill>
            </a:endParaRPr>
          </a:p>
        </p:txBody>
      </p:sp>
      <p:sp>
        <p:nvSpPr>
          <p:cNvPr id="6" name="Footer Placeholder 4"/>
          <p:cNvSpPr>
            <a:spLocks noGrp="1"/>
          </p:cNvSpPr>
          <p:nvPr>
            <p:ph type="ftr" sz="quarter" idx="3"/>
          </p:nvPr>
        </p:nvSpPr>
        <p:spPr>
          <a:xfrm>
            <a:off x="611133" y="6510528"/>
            <a:ext cx="3816488" cy="338328"/>
          </a:xfrm>
        </p:spPr>
        <p:txBody>
          <a:bodyPr/>
          <a:lstStyle/>
          <a:p>
            <a:r>
              <a:rPr lang="en-US" dirty="0">
                <a:solidFill>
                  <a:srgbClr val="464646">
                    <a:lumMod val="40000"/>
                    <a:lumOff val="60000"/>
                  </a:srgbClr>
                </a:solidFill>
              </a:rPr>
              <a:t>Massachusetts Department of Public Health       mass.gov/</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89122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0"/>
            <a:ext cx="8229600" cy="1020519"/>
          </a:xfrm>
        </p:spPr>
        <p:txBody>
          <a:bodyPr>
            <a:normAutofit/>
          </a:bodyPr>
          <a:lstStyle/>
          <a:p>
            <a:r>
              <a:rPr lang="en-US" b="1" dirty="0">
                <a:solidFill>
                  <a:schemeClr val="bg1"/>
                </a:solidFill>
              </a:rPr>
              <a:t>Walkways and Decks</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995570961"/>
              </p:ext>
            </p:extLst>
          </p:nvPr>
        </p:nvGraphicFramePr>
        <p:xfrm>
          <a:off x="228600" y="1066800"/>
          <a:ext cx="8763000" cy="5410200"/>
        </p:xfrm>
        <a:graphic>
          <a:graphicData uri="http://schemas.openxmlformats.org/drawingml/2006/table">
            <a:tbl>
              <a:tblPr firstRow="1" bandRow="1">
                <a:tableStyleId>{5C22544A-7EE6-4342-B048-85BDC9FD1C3A}</a:tableStyleId>
              </a:tblPr>
              <a:tblGrid>
                <a:gridCol w="4341303">
                  <a:extLst>
                    <a:ext uri="{9D8B030D-6E8A-4147-A177-3AD203B41FA5}">
                      <a16:colId xmlns="" xmlns:a16="http://schemas.microsoft.com/office/drawing/2014/main" val="20000"/>
                    </a:ext>
                  </a:extLst>
                </a:gridCol>
                <a:gridCol w="4421697">
                  <a:extLst>
                    <a:ext uri="{9D8B030D-6E8A-4147-A177-3AD203B41FA5}">
                      <a16:colId xmlns="" xmlns:a16="http://schemas.microsoft.com/office/drawing/2014/main" val="20001"/>
                    </a:ext>
                  </a:extLst>
                </a:gridCol>
              </a:tblGrid>
              <a:tr h="37909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435.00 Requirements</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EEA Guidance </a:t>
                      </a:r>
                    </a:p>
                  </a:txBody>
                  <a:tcPr/>
                </a:tc>
                <a:extLst>
                  <a:ext uri="{0D108BD9-81ED-4DB2-BD59-A6C34878D82A}">
                    <a16:rowId xmlns="" xmlns:a16="http://schemas.microsoft.com/office/drawing/2014/main" val="10000"/>
                  </a:ext>
                </a:extLst>
              </a:tr>
              <a:tr h="5031105">
                <a:tc>
                  <a:txBody>
                    <a:bodyPr/>
                    <a:lstStyle/>
                    <a:p>
                      <a:pPr marL="0" indent="0">
                        <a:buFont typeface="Arial" panose="020B0604020202020204" pitchFamily="34" charset="0"/>
                        <a:buNone/>
                      </a:pPr>
                      <a:endParaRPr lang="en-US" sz="1800" b="1" kern="1200" dirty="0">
                        <a:solidFill>
                          <a:schemeClr val="dk1"/>
                        </a:solidFill>
                        <a:effectLst/>
                        <a:latin typeface="+mn-lt"/>
                        <a:ea typeface="+mn-ea"/>
                        <a:cs typeface="+mn-cs"/>
                      </a:endParaRPr>
                    </a:p>
                    <a:p>
                      <a:pPr marL="0" indent="0">
                        <a:buFont typeface="Arial" panose="020B0604020202020204" pitchFamily="34" charset="0"/>
                        <a:buNone/>
                      </a:pPr>
                      <a:r>
                        <a:rPr lang="en-US" sz="1800" b="1" kern="1200" dirty="0">
                          <a:solidFill>
                            <a:schemeClr val="dk1"/>
                          </a:solidFill>
                          <a:effectLst/>
                          <a:latin typeface="+mn-lt"/>
                          <a:ea typeface="+mn-ea"/>
                          <a:cs typeface="+mn-cs"/>
                        </a:rPr>
                        <a:t>435.13:   Walkways and Decks</a:t>
                      </a:r>
                    </a:p>
                    <a:p>
                      <a:pPr marL="0" indent="0">
                        <a:buFont typeface="Arial" panose="020B0604020202020204" pitchFamily="34" charset="0"/>
                        <a:buNone/>
                      </a:pPr>
                      <a:endParaRPr lang="en-US" sz="1800" b="1"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Walkways shall be continuous around the pool with a minimum width of 4 feet of unobstructed clear distance including a curb at the pool edge, if such a curb is used.</a:t>
                      </a:r>
                    </a:p>
                    <a:p>
                      <a:pPr marL="0" indent="0">
                        <a:buFont typeface="Arial" panose="020B0604020202020204" pitchFamily="34" charset="0"/>
                        <a:buNone/>
                      </a:pPr>
                      <a:r>
                        <a:rPr lang="en-US" sz="1800" kern="1200" dirty="0">
                          <a:solidFill>
                            <a:schemeClr val="dk1"/>
                          </a:solidFill>
                          <a:effectLst/>
                          <a:latin typeface="+mn-lt"/>
                          <a:ea typeface="+mn-ea"/>
                          <a:cs typeface="+mn-cs"/>
                        </a:rPr>
                        <a:t>  </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Walkways of a width of 8 feet are desirable.</a:t>
                      </a:r>
                    </a:p>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A minimum of 3 feet walk width around any piece of diving equipment.</a:t>
                      </a:r>
                      <a:endParaRPr lang="en-US" b="1" baseline="0" dirty="0"/>
                    </a:p>
                  </a:txBody>
                  <a:tcPr/>
                </a:tc>
                <a:tc>
                  <a:txBody>
                    <a:bodyPr/>
                    <a:lstStyle/>
                    <a:p>
                      <a:pPr marL="0" indent="0">
                        <a:buFont typeface="Arial" panose="020B0604020202020204" pitchFamily="34" charset="0"/>
                        <a:buNone/>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Physical barriers such as plastic partitions, orange cones, rubber mats, tape and other easily cleanable products may be used to maintain social distancing. </a:t>
                      </a:r>
                    </a:p>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Consider using one-way signs on walkways and pool deck or visual guidelines for maintaining 6 feet distance in all restroom facilities to support social distancing and control flow of traffic.</a:t>
                      </a:r>
                    </a:p>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Facilities should limit the number and spacing of items of pool deck furniture on premises to maintain social distancing.</a:t>
                      </a:r>
                    </a:p>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txBody>
                  <a:tcPr/>
                </a:tc>
                <a:extLst>
                  <a:ext uri="{0D108BD9-81ED-4DB2-BD59-A6C34878D82A}">
                    <a16:rowId xmlns="" xmlns:a16="http://schemas.microsoft.com/office/drawing/2014/main" val="10001"/>
                  </a:ext>
                </a:extLst>
              </a:tr>
            </a:tbl>
          </a:graphicData>
        </a:graphic>
      </p:graphicFrame>
      <p:sp>
        <p:nvSpPr>
          <p:cNvPr id="3" name="Slide Number Placeholder 2"/>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11</a:t>
            </a:fld>
            <a:endParaRPr lang="en-US" dirty="0">
              <a:solidFill>
                <a:srgbClr val="464646">
                  <a:lumMod val="40000"/>
                  <a:lumOff val="60000"/>
                </a:srgbClr>
              </a:solidFill>
            </a:endParaRPr>
          </a:p>
        </p:txBody>
      </p:sp>
      <p:sp>
        <p:nvSpPr>
          <p:cNvPr id="6" name="Footer Placeholder 4"/>
          <p:cNvSpPr>
            <a:spLocks noGrp="1"/>
          </p:cNvSpPr>
          <p:nvPr>
            <p:ph type="ftr" sz="quarter" idx="3"/>
          </p:nvPr>
        </p:nvSpPr>
        <p:spPr>
          <a:xfrm>
            <a:off x="611133" y="6510528"/>
            <a:ext cx="3816488" cy="338328"/>
          </a:xfrm>
        </p:spPr>
        <p:txBody>
          <a:bodyPr/>
          <a:lstStyle/>
          <a:p>
            <a:r>
              <a:rPr lang="en-US" dirty="0">
                <a:solidFill>
                  <a:srgbClr val="464646">
                    <a:lumMod val="40000"/>
                    <a:lumOff val="60000"/>
                  </a:srgbClr>
                </a:solidFill>
              </a:rPr>
              <a:t>Massachusetts Department of Public Health       mass.gov/</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699744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22B636CC-53B2-4144-A07B-A0F63CC137C2}"/>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12</a:t>
            </a:fld>
            <a:endParaRPr lang="en-US" dirty="0">
              <a:solidFill>
                <a:srgbClr val="464646">
                  <a:lumMod val="40000"/>
                  <a:lumOff val="60000"/>
                </a:srgbClr>
              </a:solidFill>
            </a:endParaRPr>
          </a:p>
        </p:txBody>
      </p:sp>
      <p:sp>
        <p:nvSpPr>
          <p:cNvPr id="4" name="Title 1">
            <a:extLst>
              <a:ext uri="{FF2B5EF4-FFF2-40B4-BE49-F238E27FC236}">
                <a16:creationId xmlns="" xmlns:a16="http://schemas.microsoft.com/office/drawing/2014/main" id="{907773C0-B645-4B24-97F8-D1EBAB1DE551}"/>
              </a:ext>
            </a:extLst>
          </p:cNvPr>
          <p:cNvSpPr txBox="1">
            <a:spLocks/>
          </p:cNvSpPr>
          <p:nvPr/>
        </p:nvSpPr>
        <p:spPr>
          <a:xfrm>
            <a:off x="381000" y="0"/>
            <a:ext cx="8229600" cy="102051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a:solidFill>
                  <a:schemeClr val="bg1"/>
                </a:solidFill>
              </a:rPr>
              <a:t>Signage</a:t>
            </a:r>
            <a:endParaRPr lang="en-US" b="1" dirty="0">
              <a:solidFill>
                <a:schemeClr val="bg1"/>
              </a:solidFill>
            </a:endParaRPr>
          </a:p>
        </p:txBody>
      </p:sp>
      <p:graphicFrame>
        <p:nvGraphicFramePr>
          <p:cNvPr id="5" name="Table 6">
            <a:extLst>
              <a:ext uri="{FF2B5EF4-FFF2-40B4-BE49-F238E27FC236}">
                <a16:creationId xmlns="" xmlns:a16="http://schemas.microsoft.com/office/drawing/2014/main" id="{EA2226B7-3055-45E4-983E-A078AD663BFF}"/>
              </a:ext>
            </a:extLst>
          </p:cNvPr>
          <p:cNvGraphicFramePr>
            <a:graphicFrameLocks noGrp="1"/>
          </p:cNvGraphicFramePr>
          <p:nvPr>
            <p:extLst>
              <p:ext uri="{D42A27DB-BD31-4B8C-83A1-F6EECF244321}">
                <p14:modId xmlns:p14="http://schemas.microsoft.com/office/powerpoint/2010/main" val="3691185750"/>
              </p:ext>
            </p:extLst>
          </p:nvPr>
        </p:nvGraphicFramePr>
        <p:xfrm>
          <a:off x="0" y="838200"/>
          <a:ext cx="9144000" cy="5598767"/>
        </p:xfrm>
        <a:graphic>
          <a:graphicData uri="http://schemas.openxmlformats.org/drawingml/2006/table">
            <a:tbl>
              <a:tblPr firstRow="1" bandRow="1">
                <a:tableStyleId>{5C22544A-7EE6-4342-B048-85BDC9FD1C3A}</a:tableStyleId>
              </a:tblPr>
              <a:tblGrid>
                <a:gridCol w="9144000">
                  <a:extLst>
                    <a:ext uri="{9D8B030D-6E8A-4147-A177-3AD203B41FA5}">
                      <a16:colId xmlns="" xmlns:a16="http://schemas.microsoft.com/office/drawing/2014/main" val="2560495206"/>
                    </a:ext>
                  </a:extLst>
                </a:gridCol>
              </a:tblGrid>
              <a:tr h="1972898">
                <a:tc>
                  <a:txBody>
                    <a:bodyPr/>
                    <a:lstStyle/>
                    <a:p>
                      <a:pPr algn="ctr"/>
                      <a:r>
                        <a:rPr lang="en-US" dirty="0"/>
                        <a:t>435.22: Health Regulations; Signs</a:t>
                      </a:r>
                    </a:p>
                    <a:p>
                      <a:endParaRPr lang="en-US" dirty="0"/>
                    </a:p>
                    <a:p>
                      <a:r>
                        <a:rPr lang="en-US" dirty="0"/>
                        <a:t>The operator shall cause a sign to be placed at the entrance of the pool enclosure, or on a wall of the dressing room where one is provided, which reads substantially as follows:</a:t>
                      </a:r>
                    </a:p>
                    <a:p>
                      <a:endParaRPr lang="en-US" dirty="0"/>
                    </a:p>
                    <a:p>
                      <a:pPr algn="ctr"/>
                      <a:r>
                        <a:rPr lang="en-US" dirty="0"/>
                        <a:t> "All persons are required to take a cleansing shower bath before entering the pool." "No person with a communicable disease is allowed to use the pool." </a:t>
                      </a:r>
                    </a:p>
                  </a:txBody>
                  <a:tcPr/>
                </a:tc>
                <a:extLst>
                  <a:ext uri="{0D108BD9-81ED-4DB2-BD59-A6C34878D82A}">
                    <a16:rowId xmlns="" xmlns:a16="http://schemas.microsoft.com/office/drawing/2014/main" val="3210041626"/>
                  </a:ext>
                </a:extLst>
              </a:tr>
              <a:tr h="3587087">
                <a:tc>
                  <a:txBody>
                    <a:bodyPr/>
                    <a:lstStyle/>
                    <a:p>
                      <a:pPr algn="ctr"/>
                      <a:r>
                        <a:rPr lang="en-US" b="1" dirty="0"/>
                        <a:t>EEA Guidance</a:t>
                      </a:r>
                    </a:p>
                    <a:p>
                      <a:pPr algn="ct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kern="1200" dirty="0">
                          <a:solidFill>
                            <a:schemeClr val="dk1"/>
                          </a:solidFill>
                          <a:effectLst/>
                          <a:latin typeface="+mn-lt"/>
                          <a:ea typeface="+mn-ea"/>
                          <a:cs typeface="+mn-cs"/>
                        </a:rPr>
                        <a:t>Post signage at each public entrance to inform all pool staff and patrons that they should:</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Stay home if sick or in quarantine. </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Avoid entering the premises if symptomatic</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Maintain 6 feet separation between individuals, except for in household groups.   </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Sneeze/cough into cloth, tissue, elbow or sleeve. Discard tissue in trash cans </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Avoid hand shaking or physical contact except among household members. </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Wash hands often with soap and warm water, and for at least 20 seconds. </a:t>
                      </a:r>
                    </a:p>
                    <a:p>
                      <a:pPr marL="0" indent="0">
                        <a:buFont typeface="Arial" panose="020B0604020202020204" pitchFamily="34" charset="0"/>
                        <a:buNone/>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Staff, visitors, and patrons must wear face coverings at-all-times, except for when in the water. </a:t>
                      </a:r>
                    </a:p>
                  </a:txBody>
                  <a:tcPr/>
                </a:tc>
                <a:extLst>
                  <a:ext uri="{0D108BD9-81ED-4DB2-BD59-A6C34878D82A}">
                    <a16:rowId xmlns="" xmlns:a16="http://schemas.microsoft.com/office/drawing/2014/main" val="678561922"/>
                  </a:ext>
                </a:extLst>
              </a:tr>
            </a:tbl>
          </a:graphicData>
        </a:graphic>
      </p:graphicFrame>
    </p:spTree>
    <p:extLst>
      <p:ext uri="{BB962C8B-B14F-4D97-AF65-F5344CB8AC3E}">
        <p14:creationId xmlns:p14="http://schemas.microsoft.com/office/powerpoint/2010/main" val="3732820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13</a:t>
            </a:fld>
            <a:endParaRPr lang="en-US" dirty="0">
              <a:solidFill>
                <a:srgbClr val="464646">
                  <a:lumMod val="40000"/>
                  <a:lumOff val="60000"/>
                </a:srgbClr>
              </a:solidFill>
            </a:endParaRPr>
          </a:p>
        </p:txBody>
      </p:sp>
      <p:sp>
        <p:nvSpPr>
          <p:cNvPr id="4" name="Rectangle 3"/>
          <p:cNvSpPr/>
          <p:nvPr/>
        </p:nvSpPr>
        <p:spPr>
          <a:xfrm>
            <a:off x="677883" y="1371600"/>
            <a:ext cx="7846621" cy="4462760"/>
          </a:xfrm>
          <a:prstGeom prst="rect">
            <a:avLst/>
          </a:prstGeom>
        </p:spPr>
        <p:txBody>
          <a:bodyPr wrap="square">
            <a:spAutoFit/>
          </a:bodyPr>
          <a:lstStyle/>
          <a:p>
            <a:pPr>
              <a:spcAft>
                <a:spcPts val="600"/>
              </a:spcAft>
            </a:pPr>
            <a:r>
              <a:rPr lang="en-US" b="1" dirty="0"/>
              <a:t>What to do in the event a patron or staff presents with COVID19 symptoms. </a:t>
            </a:r>
          </a:p>
          <a:p>
            <a:pPr marL="342900" indent="-342900">
              <a:spcAft>
                <a:spcPts val="600"/>
              </a:spcAft>
              <a:buFont typeface="Arial" panose="020B0604020202020204" pitchFamily="34" charset="0"/>
              <a:buChar char="•"/>
            </a:pPr>
            <a:r>
              <a:rPr lang="en-US" dirty="0"/>
              <a:t>Immediately isolate individual from others and transport the individual to a healthcare facility or their home. </a:t>
            </a:r>
          </a:p>
          <a:p>
            <a:pPr>
              <a:spcAft>
                <a:spcPts val="600"/>
              </a:spcAft>
            </a:pPr>
            <a:endParaRPr lang="en-US" dirty="0"/>
          </a:p>
          <a:p>
            <a:pPr>
              <a:spcAft>
                <a:spcPts val="600"/>
              </a:spcAft>
            </a:pPr>
            <a:endParaRPr lang="en-US" dirty="0"/>
          </a:p>
          <a:p>
            <a:pPr>
              <a:spcAft>
                <a:spcPts val="600"/>
              </a:spcAft>
            </a:pPr>
            <a:r>
              <a:rPr lang="en-US" b="1" dirty="0"/>
              <a:t>What to do in the event a patron or staff tests positive for COVID19.</a:t>
            </a:r>
          </a:p>
          <a:p>
            <a:pPr marL="285750" lvl="0" indent="-285750">
              <a:spcAft>
                <a:spcPts val="600"/>
              </a:spcAft>
              <a:buFont typeface="Arial" panose="020B0604020202020204" pitchFamily="34" charset="0"/>
              <a:buChar char="•"/>
            </a:pPr>
            <a:r>
              <a:rPr lang="en-US" dirty="0"/>
              <a:t>Notify the Local Health Authorities</a:t>
            </a:r>
          </a:p>
          <a:p>
            <a:pPr marL="285750" lvl="0" indent="-285750">
              <a:spcAft>
                <a:spcPts val="600"/>
              </a:spcAft>
              <a:buFont typeface="Arial" panose="020B0604020202020204" pitchFamily="34" charset="0"/>
              <a:buChar char="•"/>
            </a:pPr>
            <a:r>
              <a:rPr lang="en-US" dirty="0"/>
              <a:t>May not return until they have obtained medical advice from a health care provider. </a:t>
            </a:r>
          </a:p>
          <a:p>
            <a:pPr marL="285750" lvl="0" indent="-285750">
              <a:spcAft>
                <a:spcPts val="600"/>
              </a:spcAft>
              <a:buFont typeface="Arial" panose="020B0604020202020204" pitchFamily="34" charset="0"/>
              <a:buChar char="•"/>
            </a:pPr>
            <a:r>
              <a:rPr lang="en-US" dirty="0"/>
              <a:t>Working with LBOH or MDPH to identify close contacts.</a:t>
            </a:r>
          </a:p>
          <a:p>
            <a:pPr marL="285750" lvl="0" indent="-285750">
              <a:spcAft>
                <a:spcPts val="600"/>
              </a:spcAft>
              <a:buFont typeface="Arial" panose="020B0604020202020204" pitchFamily="34" charset="0"/>
              <a:buChar char="•"/>
            </a:pPr>
            <a:r>
              <a:rPr lang="en-US" dirty="0"/>
              <a:t>Close off all areas visited by ill person, increase ventilation to area</a:t>
            </a:r>
          </a:p>
          <a:p>
            <a:pPr marL="285750" lvl="0" indent="-285750">
              <a:spcAft>
                <a:spcPts val="600"/>
              </a:spcAft>
              <a:buFont typeface="Arial" panose="020B0604020202020204" pitchFamily="34" charset="0"/>
              <a:buChar char="•"/>
            </a:pPr>
            <a:r>
              <a:rPr lang="en-US" dirty="0"/>
              <a:t>Wait 24 hours, or as long as possible to clean and disinfect area</a:t>
            </a:r>
          </a:p>
          <a:p>
            <a:pPr marL="742950" lvl="1" indent="-285750">
              <a:spcAft>
                <a:spcPts val="600"/>
              </a:spcAft>
              <a:buFont typeface="Arial" panose="020B0604020202020204" pitchFamily="34" charset="0"/>
              <a:buChar char="•"/>
            </a:pPr>
            <a:r>
              <a:rPr lang="en-US" dirty="0"/>
              <a:t>Pay close attention to high touch surface areas</a:t>
            </a:r>
          </a:p>
        </p:txBody>
      </p:sp>
      <p:sp>
        <p:nvSpPr>
          <p:cNvPr id="5" name="TextBox 4"/>
          <p:cNvSpPr txBox="1"/>
          <p:nvPr/>
        </p:nvSpPr>
        <p:spPr>
          <a:xfrm>
            <a:off x="2286000" y="152400"/>
            <a:ext cx="4648200" cy="769441"/>
          </a:xfrm>
          <a:prstGeom prst="rect">
            <a:avLst/>
          </a:prstGeom>
          <a:noFill/>
        </p:spPr>
        <p:txBody>
          <a:bodyPr wrap="square" rtlCol="0">
            <a:spAutoFit/>
          </a:bodyPr>
          <a:lstStyle/>
          <a:p>
            <a:r>
              <a:rPr lang="en-US" sz="4400" b="1" dirty="0">
                <a:solidFill>
                  <a:schemeClr val="bg1"/>
                </a:solidFill>
                <a:latin typeface="+mj-lt"/>
              </a:rPr>
              <a:t>COVID19 at Pools</a:t>
            </a:r>
          </a:p>
        </p:txBody>
      </p:sp>
    </p:spTree>
    <p:extLst>
      <p:ext uri="{BB962C8B-B14F-4D97-AF65-F5344CB8AC3E}">
        <p14:creationId xmlns:p14="http://schemas.microsoft.com/office/powerpoint/2010/main" val="3282090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76200"/>
            <a:ext cx="8229600" cy="868362"/>
          </a:xfrm>
        </p:spPr>
        <p:txBody>
          <a:bodyPr/>
          <a:lstStyle/>
          <a:p>
            <a:r>
              <a:rPr lang="en-US" b="1" dirty="0">
                <a:solidFill>
                  <a:schemeClr val="bg1"/>
                </a:solidFill>
              </a:rPr>
              <a:t>Cleaning at Pools</a:t>
            </a:r>
          </a:p>
        </p:txBody>
      </p:sp>
      <p:sp>
        <p:nvSpPr>
          <p:cNvPr id="5" name="Slide Number Placeholder 4"/>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14</a:t>
            </a:fld>
            <a:endParaRPr lang="en-US" dirty="0">
              <a:solidFill>
                <a:srgbClr val="464646">
                  <a:lumMod val="40000"/>
                  <a:lumOff val="60000"/>
                </a:srgbClr>
              </a:solidFill>
            </a:endParaRPr>
          </a:p>
        </p:txBody>
      </p:sp>
      <p:sp>
        <p:nvSpPr>
          <p:cNvPr id="6" name="Footer Placeholder 4"/>
          <p:cNvSpPr>
            <a:spLocks noGrp="1"/>
          </p:cNvSpPr>
          <p:nvPr>
            <p:ph type="ftr" sz="quarter" idx="3"/>
          </p:nvPr>
        </p:nvSpPr>
        <p:spPr>
          <a:xfrm>
            <a:off x="611133" y="6510528"/>
            <a:ext cx="3816488" cy="338328"/>
          </a:xfrm>
        </p:spPr>
        <p:txBody>
          <a:bodyPr/>
          <a:lstStyle/>
          <a:p>
            <a:r>
              <a:rPr lang="en-US" dirty="0">
                <a:solidFill>
                  <a:srgbClr val="464646">
                    <a:lumMod val="40000"/>
                    <a:lumOff val="60000"/>
                  </a:srgbClr>
                </a:solidFill>
              </a:rPr>
              <a:t>Massachusetts Department of Public Health       mass.gov/</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7" name="Content Placeholder 2">
            <a:extLst>
              <a:ext uri="{FF2B5EF4-FFF2-40B4-BE49-F238E27FC236}">
                <a16:creationId xmlns="" xmlns:a16="http://schemas.microsoft.com/office/drawing/2014/main" id="{4ACB1AE3-FCFE-464B-B8BB-24888EB09790}"/>
              </a:ext>
            </a:extLst>
          </p:cNvPr>
          <p:cNvSpPr txBox="1">
            <a:spLocks/>
          </p:cNvSpPr>
          <p:nvPr/>
        </p:nvSpPr>
        <p:spPr>
          <a:xfrm>
            <a:off x="0" y="1157674"/>
            <a:ext cx="9144000" cy="5166926"/>
          </a:xfrm>
          <a:prstGeom prst="rect">
            <a:avLst/>
          </a:prstGeom>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1200"/>
              </a:spcAft>
            </a:pPr>
            <a:r>
              <a:rPr lang="en-US"/>
              <a:t>Clean and disinfect shared equipment</a:t>
            </a:r>
          </a:p>
          <a:p>
            <a:pPr lvl="1">
              <a:spcAft>
                <a:spcPts val="1200"/>
              </a:spcAft>
              <a:buFont typeface="Courier New" panose="02070309020205020404" pitchFamily="49" charset="0"/>
              <a:buChar char="o"/>
            </a:pPr>
            <a:r>
              <a:rPr lang="en-US" sz="3300"/>
              <a:t>Personal equipment used by a patrons (e.g. goggles, snorkels, diving masks) may not be shared</a:t>
            </a:r>
          </a:p>
          <a:p>
            <a:pPr lvl="1">
              <a:spcAft>
                <a:spcPts val="1200"/>
              </a:spcAft>
              <a:buFont typeface="Courier New" panose="02070309020205020404" pitchFamily="49" charset="0"/>
              <a:buChar char="o"/>
            </a:pPr>
            <a:r>
              <a:rPr lang="en-US" sz="3300"/>
              <a:t>Other common objects and common furniture should be cleaned between use and a system should be in place to separate clean from contaminated items</a:t>
            </a:r>
          </a:p>
          <a:p>
            <a:pPr lvl="1">
              <a:spcAft>
                <a:spcPts val="1200"/>
              </a:spcAft>
              <a:buFont typeface="Courier New" panose="02070309020205020404" pitchFamily="49" charset="0"/>
              <a:buChar char="o"/>
            </a:pPr>
            <a:r>
              <a:rPr lang="en-US" sz="3300"/>
              <a:t>PFDs must be cleaned in accordance with U.S. Coast Guard guidance</a:t>
            </a:r>
          </a:p>
          <a:p>
            <a:pPr>
              <a:spcAft>
                <a:spcPts val="1200"/>
              </a:spcAft>
            </a:pPr>
            <a:r>
              <a:rPr lang="en-US"/>
              <a:t>Intensify cleaning paying extra attention to frequently touched objects and surfaces (</a:t>
            </a:r>
            <a:r>
              <a:rPr lang="en-US" u="sng">
                <a:hlinkClick r:id="rId3"/>
              </a:rPr>
              <a:t>https://www.cdc.gov/coronavirus/2019-ncov/community/disinfecting-building-facility.html</a:t>
            </a:r>
            <a:r>
              <a:rPr lang="en-US" u="sng"/>
              <a:t>) (</a:t>
            </a:r>
            <a:r>
              <a:rPr lang="en-US" u="sng">
                <a:hlinkClick r:id="rId4"/>
              </a:rPr>
              <a:t>https://www.cdc.gov/coronavirus/2019-ncov/community/parks-rec/aquatic-venues.html</a:t>
            </a:r>
            <a:r>
              <a:rPr lang="en-US" u="sng"/>
              <a:t>)</a:t>
            </a:r>
            <a:endParaRPr lang="en-US"/>
          </a:p>
          <a:p>
            <a:pPr lvl="1">
              <a:spcAft>
                <a:spcPts val="1200"/>
              </a:spcAft>
              <a:buFont typeface="Courier New" panose="02070309020205020404" pitchFamily="49" charset="0"/>
              <a:buChar char="o"/>
            </a:pPr>
            <a:r>
              <a:rPr lang="en-US" sz="2900"/>
              <a:t>Indoor and outdoor surfaces (ex: door handles, sink faucets, grab rails, etc.)</a:t>
            </a:r>
          </a:p>
          <a:p>
            <a:pPr>
              <a:spcAft>
                <a:spcPts val="1200"/>
              </a:spcAft>
            </a:pPr>
            <a:r>
              <a:rPr lang="en-US"/>
              <a:t>Close off area visited by ill person, wait 24 hours or as long as possible to clean/disinfect area</a:t>
            </a:r>
          </a:p>
          <a:p>
            <a:pPr lvl="1">
              <a:spcAft>
                <a:spcPts val="1200"/>
              </a:spcAft>
              <a:buFont typeface="Courier New" panose="02070309020205020404" pitchFamily="49" charset="0"/>
              <a:buChar char="o"/>
            </a:pPr>
            <a:r>
              <a:rPr lang="en-US"/>
              <a:t>Increase ventilation to this area at indoor pool facilities, as well as enclosed areas that may house an ill patron or staff member at an outdoor pool facility.</a:t>
            </a:r>
          </a:p>
          <a:p>
            <a:pPr>
              <a:spcAft>
                <a:spcPts val="1200"/>
              </a:spcAft>
            </a:pPr>
            <a:r>
              <a:rPr lang="en-US"/>
              <a:t>Train staff on proper chemical use and encourage glove use while cleaning and disinfecting</a:t>
            </a:r>
            <a:endParaRPr lang="en-US" dirty="0"/>
          </a:p>
        </p:txBody>
      </p:sp>
    </p:spTree>
    <p:extLst>
      <p:ext uri="{BB962C8B-B14F-4D97-AF65-F5344CB8AC3E}">
        <p14:creationId xmlns:p14="http://schemas.microsoft.com/office/powerpoint/2010/main" val="591069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76200"/>
            <a:ext cx="8229600" cy="1143000"/>
          </a:xfrm>
          <a:noFill/>
        </p:spPr>
        <p:txBody>
          <a:bodyPr/>
          <a:lstStyle/>
          <a:p>
            <a:r>
              <a:rPr lang="en-US" b="1" dirty="0">
                <a:solidFill>
                  <a:schemeClr val="bg1"/>
                </a:solidFill>
              </a:rPr>
              <a:t>What is allowed in Phase II?</a:t>
            </a:r>
          </a:p>
        </p:txBody>
      </p:sp>
      <p:sp>
        <p:nvSpPr>
          <p:cNvPr id="6" name="Slide Number Placeholder 5"/>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a:t>
            </a:fld>
            <a:endParaRPr lang="en-US" dirty="0">
              <a:solidFill>
                <a:srgbClr val="464646">
                  <a:lumMod val="40000"/>
                  <a:lumOff val="60000"/>
                </a:srgbClr>
              </a:solidFill>
            </a:endParaRPr>
          </a:p>
        </p:txBody>
      </p:sp>
      <p:sp>
        <p:nvSpPr>
          <p:cNvPr id="7" name="Footer Placeholder 4"/>
          <p:cNvSpPr>
            <a:spLocks noGrp="1"/>
          </p:cNvSpPr>
          <p:nvPr>
            <p:ph type="ftr" sz="quarter" idx="3"/>
          </p:nvPr>
        </p:nvSpPr>
        <p:spPr>
          <a:xfrm>
            <a:off x="611133" y="6510528"/>
            <a:ext cx="3816488" cy="338328"/>
          </a:xfrm>
        </p:spPr>
        <p:txBody>
          <a:bodyPr/>
          <a:lstStyle/>
          <a:p>
            <a:r>
              <a:rPr lang="en-US" dirty="0">
                <a:solidFill>
                  <a:srgbClr val="464646">
                    <a:lumMod val="40000"/>
                    <a:lumOff val="60000"/>
                  </a:srgbClr>
                </a:solidFill>
              </a:rPr>
              <a:t>Massachusetts Department of Public Health       mass.gov/</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8" name="Content Placeholder 2">
            <a:extLst>
              <a:ext uri="{FF2B5EF4-FFF2-40B4-BE49-F238E27FC236}">
                <a16:creationId xmlns="" xmlns:a16="http://schemas.microsoft.com/office/drawing/2014/main" id="{7FDD9B00-7B1A-43B4-80DA-567A96040472}"/>
              </a:ext>
            </a:extLst>
          </p:cNvPr>
          <p:cNvSpPr txBox="1">
            <a:spLocks/>
          </p:cNvSpPr>
          <p:nvPr/>
        </p:nvSpPr>
        <p:spPr>
          <a:xfrm>
            <a:off x="17929" y="991170"/>
            <a:ext cx="3003999" cy="4722467"/>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sz="2800" b="1" dirty="0"/>
              <a:t>Outdoor Public and Semi-Public Pools</a:t>
            </a:r>
            <a:br>
              <a:rPr lang="en-US" sz="2800" b="1" dirty="0"/>
            </a:br>
            <a:endParaRPr lang="en-US" sz="2800" b="1" dirty="0"/>
          </a:p>
          <a:p>
            <a:r>
              <a:rPr lang="en-US" sz="2400" dirty="0"/>
              <a:t>May open in Phase II in accordance with reopening guidance</a:t>
            </a:r>
            <a:br>
              <a:rPr lang="en-US" sz="2400" dirty="0"/>
            </a:br>
            <a:r>
              <a:rPr lang="en-US" sz="2400" dirty="0"/>
              <a:t/>
            </a:r>
            <a:br>
              <a:rPr lang="en-US" sz="2400" dirty="0"/>
            </a:br>
            <a:endParaRPr lang="en-US" sz="2400" dirty="0"/>
          </a:p>
          <a:p>
            <a:r>
              <a:rPr lang="en-US" sz="2400" dirty="0"/>
              <a:t>Inspected and Licensed by LBOH for compliance with 105 CMR 435.00</a:t>
            </a:r>
          </a:p>
          <a:p>
            <a:r>
              <a:rPr lang="en-US" sz="2400" dirty="0"/>
              <a:t>Self-assess and attest that pool meets the EEA Guidance Standards</a:t>
            </a:r>
            <a:endParaRPr lang="en-US" sz="1600" dirty="0">
              <a:solidFill>
                <a:srgbClr val="FF0000"/>
              </a:solidFill>
            </a:endParaRPr>
          </a:p>
          <a:p>
            <a:r>
              <a:rPr lang="en-US" sz="2400" dirty="0"/>
              <a:t>LBOH and state can ask to see attestation and review practices in response to a complaint.</a:t>
            </a:r>
          </a:p>
          <a:p>
            <a:pPr marL="0" indent="0">
              <a:buFont typeface="Arial" panose="020B0604020202020204" pitchFamily="34" charset="0"/>
              <a:buNone/>
            </a:pPr>
            <a:endParaRPr lang="en-US" sz="2400" dirty="0"/>
          </a:p>
          <a:p>
            <a:endParaRPr lang="en-US" sz="2400" dirty="0"/>
          </a:p>
        </p:txBody>
      </p:sp>
      <p:sp>
        <p:nvSpPr>
          <p:cNvPr id="9" name="Content Placeholder 3">
            <a:extLst>
              <a:ext uri="{FF2B5EF4-FFF2-40B4-BE49-F238E27FC236}">
                <a16:creationId xmlns="" xmlns:a16="http://schemas.microsoft.com/office/drawing/2014/main" id="{4E36F0AF-43D7-4CA8-8786-3BE3D54552A1}"/>
              </a:ext>
            </a:extLst>
          </p:cNvPr>
          <p:cNvSpPr txBox="1">
            <a:spLocks/>
          </p:cNvSpPr>
          <p:nvPr/>
        </p:nvSpPr>
        <p:spPr>
          <a:xfrm>
            <a:off x="2960243" y="973241"/>
            <a:ext cx="3405090" cy="4991407"/>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US" sz="2600" b="1" dirty="0"/>
              <a:t>Indoor Public and </a:t>
            </a:r>
          </a:p>
          <a:p>
            <a:pPr marL="0" indent="0" algn="ctr">
              <a:buFont typeface="Arial" panose="020B0604020202020204" pitchFamily="34" charset="0"/>
              <a:buNone/>
            </a:pPr>
            <a:r>
              <a:rPr lang="en-US" sz="2600" b="1" dirty="0"/>
              <a:t>Semi-Public Pools</a:t>
            </a:r>
            <a:r>
              <a:rPr lang="en-US" b="1" dirty="0"/>
              <a:t/>
            </a:r>
            <a:br>
              <a:rPr lang="en-US" b="1" dirty="0"/>
            </a:br>
            <a:endParaRPr lang="en-US" b="1" dirty="0"/>
          </a:p>
          <a:p>
            <a:r>
              <a:rPr lang="en-US" sz="2200" dirty="0"/>
              <a:t>May be open in Phase II </a:t>
            </a:r>
            <a:r>
              <a:rPr lang="en-US" sz="2200" i="1" dirty="0"/>
              <a:t>only</a:t>
            </a:r>
            <a:r>
              <a:rPr lang="en-US" sz="2200" dirty="0"/>
              <a:t> to </a:t>
            </a:r>
            <a:r>
              <a:rPr lang="en-US" sz="2200" b="1" dirty="0"/>
              <a:t>supervised youth programs. </a:t>
            </a:r>
            <a:r>
              <a:rPr lang="en-US" sz="2200" dirty="0"/>
              <a:t>May </a:t>
            </a:r>
            <a:r>
              <a:rPr lang="en-US" sz="2200" b="1" dirty="0"/>
              <a:t>NOT</a:t>
            </a:r>
            <a:r>
              <a:rPr lang="en-US" sz="2200" dirty="0"/>
              <a:t> be used for adult or unsupervised youth activities during.</a:t>
            </a:r>
          </a:p>
          <a:p>
            <a:r>
              <a:rPr lang="en-US" sz="2200" dirty="0"/>
              <a:t>Inspected and Licensed by LBOH for compliance with 105 CMR 435.00</a:t>
            </a:r>
          </a:p>
          <a:p>
            <a:r>
              <a:rPr lang="en-US" sz="2200" dirty="0"/>
              <a:t>Self-assess and attest that pool meets the EEA Guidance Standards</a:t>
            </a:r>
            <a:endParaRPr lang="en-US" sz="2200" dirty="0">
              <a:solidFill>
                <a:srgbClr val="FF0000"/>
              </a:solidFill>
            </a:endParaRPr>
          </a:p>
          <a:p>
            <a:r>
              <a:rPr lang="en-US" sz="2200" dirty="0"/>
              <a:t>LBOH and state can ask to see attestation and review practices in response to a complaint</a:t>
            </a:r>
            <a:r>
              <a:rPr lang="en-US" sz="2400" dirty="0"/>
              <a:t>.</a:t>
            </a:r>
          </a:p>
          <a:p>
            <a:pPr marL="0" indent="0">
              <a:buFont typeface="Arial" panose="020B0604020202020204" pitchFamily="34" charset="0"/>
              <a:buNone/>
            </a:pPr>
            <a:endParaRPr lang="en-US" sz="2400" dirty="0"/>
          </a:p>
          <a:p>
            <a:endParaRPr lang="en-US" sz="2400" dirty="0"/>
          </a:p>
          <a:p>
            <a:endParaRPr lang="en-US" dirty="0"/>
          </a:p>
        </p:txBody>
      </p:sp>
      <p:sp>
        <p:nvSpPr>
          <p:cNvPr id="10" name="TextBox 9">
            <a:extLst>
              <a:ext uri="{FF2B5EF4-FFF2-40B4-BE49-F238E27FC236}">
                <a16:creationId xmlns="" xmlns:a16="http://schemas.microsoft.com/office/drawing/2014/main" id="{D15866BC-2C6A-497D-A613-F462513F1854}"/>
              </a:ext>
            </a:extLst>
          </p:cNvPr>
          <p:cNvSpPr txBox="1"/>
          <p:nvPr/>
        </p:nvSpPr>
        <p:spPr>
          <a:xfrm>
            <a:off x="6365333" y="914400"/>
            <a:ext cx="2760738" cy="2554545"/>
          </a:xfrm>
          <a:prstGeom prst="rect">
            <a:avLst/>
          </a:prstGeom>
          <a:noFill/>
        </p:spPr>
        <p:txBody>
          <a:bodyPr wrap="square" rtlCol="0">
            <a:spAutoFit/>
          </a:bodyPr>
          <a:lstStyle/>
          <a:p>
            <a:pPr algn="ctr"/>
            <a:r>
              <a:rPr lang="en-US" sz="2200" b="1" dirty="0"/>
              <a:t>Indoor/Outdoor Special Purpose Pools</a:t>
            </a:r>
          </a:p>
          <a:p>
            <a:pPr algn="ctr"/>
            <a:r>
              <a:rPr lang="en-US" sz="2200" b="1" dirty="0"/>
              <a:t> </a:t>
            </a:r>
          </a:p>
          <a:p>
            <a:pPr marL="285750" indent="-285750">
              <a:buFont typeface="Arial" panose="020B0604020202020204" pitchFamily="34" charset="0"/>
              <a:buChar char="•"/>
            </a:pPr>
            <a:r>
              <a:rPr lang="en-US" sz="1900" dirty="0"/>
              <a:t>Special purpose pools (hot tubs, whirlpools, therapy pools) are</a:t>
            </a:r>
            <a:r>
              <a:rPr lang="en-US" sz="1900" b="1" dirty="0"/>
              <a:t> CLOSED in Phase II</a:t>
            </a:r>
          </a:p>
          <a:p>
            <a:endParaRPr lang="en-US" dirty="0"/>
          </a:p>
        </p:txBody>
      </p:sp>
    </p:spTree>
    <p:extLst>
      <p:ext uri="{BB962C8B-B14F-4D97-AF65-F5344CB8AC3E}">
        <p14:creationId xmlns:p14="http://schemas.microsoft.com/office/powerpoint/2010/main" val="3784137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0"/>
            <a:ext cx="8229600" cy="914400"/>
          </a:xfrm>
        </p:spPr>
        <p:txBody>
          <a:bodyPr/>
          <a:lstStyle/>
          <a:p>
            <a:r>
              <a:rPr lang="en-US" b="1" dirty="0">
                <a:solidFill>
                  <a:schemeClr val="bg1"/>
                </a:solidFill>
              </a:rPr>
              <a:t>General Overview</a:t>
            </a:r>
          </a:p>
        </p:txBody>
      </p:sp>
      <p:sp>
        <p:nvSpPr>
          <p:cNvPr id="3" name="Content Placeholder 2"/>
          <p:cNvSpPr>
            <a:spLocks noGrp="1"/>
          </p:cNvSpPr>
          <p:nvPr>
            <p:ph idx="4294967295"/>
          </p:nvPr>
        </p:nvSpPr>
        <p:spPr>
          <a:xfrm>
            <a:off x="0" y="990600"/>
            <a:ext cx="9144000" cy="5501888"/>
          </a:xfrm>
        </p:spPr>
        <p:txBody>
          <a:bodyPr>
            <a:normAutofit fontScale="32500" lnSpcReduction="20000"/>
          </a:bodyPr>
          <a:lstStyle/>
          <a:p>
            <a:endParaRPr lang="en-US" sz="6000" dirty="0"/>
          </a:p>
          <a:p>
            <a:r>
              <a:rPr lang="en-US" sz="6800" dirty="0"/>
              <a:t>According to the CDC:</a:t>
            </a:r>
          </a:p>
          <a:p>
            <a:pPr marL="0" indent="0">
              <a:buNone/>
            </a:pPr>
            <a:r>
              <a:rPr lang="en-US" sz="6800" dirty="0"/>
              <a:t> </a:t>
            </a:r>
          </a:p>
          <a:p>
            <a:pPr lvl="1"/>
            <a:r>
              <a:rPr lang="en-US" sz="6400" dirty="0"/>
              <a:t>There is currently no evidence that the virus that causes COVID-19 can be spread to people through the water in pools. </a:t>
            </a:r>
          </a:p>
          <a:p>
            <a:pPr lvl="0"/>
            <a:endParaRPr lang="en-US" sz="6800" dirty="0"/>
          </a:p>
          <a:p>
            <a:pPr lvl="1"/>
            <a:r>
              <a:rPr lang="en-US" sz="6400" dirty="0"/>
              <a:t>Proper operation and maintenance (including turnover rates, as well as disinfection with chlorine and bromine) of these facilities should inactivate the virus in the water.</a:t>
            </a:r>
          </a:p>
          <a:p>
            <a:pPr lvl="0"/>
            <a:endParaRPr lang="en-US" sz="6800" dirty="0"/>
          </a:p>
          <a:p>
            <a:pPr lvl="1"/>
            <a:r>
              <a:rPr lang="en-US" sz="6400" dirty="0"/>
              <a:t>Temporary shutdown or reduced operation of a building and reductions in normal water use can create hazards, including mold and Legionella. Operators must ensure the water system is safe to use.                                     (</a:t>
            </a:r>
            <a:r>
              <a:rPr lang="en-US" sz="6000" dirty="0">
                <a:solidFill>
                  <a:srgbClr val="FF0000"/>
                </a:solidFill>
              </a:rPr>
              <a:t> </a:t>
            </a:r>
            <a:r>
              <a:rPr lang="en-US" sz="6000" dirty="0">
                <a:solidFill>
                  <a:srgbClr val="FF0000"/>
                </a:solidFill>
                <a:hlinkClick r:id="rId3"/>
              </a:rPr>
              <a:t>https://www.cdc.gov/coronavirus/2019-ncov/php/building-water-system.html</a:t>
            </a:r>
            <a:r>
              <a:rPr lang="en-US" sz="6000" dirty="0">
                <a:solidFill>
                  <a:srgbClr val="FF0000"/>
                </a:solidFill>
              </a:rPr>
              <a:t> </a:t>
            </a:r>
            <a:r>
              <a:rPr lang="en-US" sz="6000" dirty="0"/>
              <a:t>)</a:t>
            </a:r>
          </a:p>
          <a:p>
            <a:endParaRPr lang="en-US" dirty="0"/>
          </a:p>
          <a:p>
            <a:pPr marL="0" indent="0">
              <a:buNone/>
            </a:pPr>
            <a:r>
              <a:rPr lang="en-US" sz="3400" dirty="0"/>
              <a:t/>
            </a:r>
            <a:br>
              <a:rPr lang="en-US" sz="3400" dirty="0"/>
            </a:br>
            <a:endParaRPr lang="en-US" dirty="0"/>
          </a:p>
          <a:p>
            <a:pPr marL="0" indent="0" algn="ctr">
              <a:buNone/>
            </a:pPr>
            <a:endParaRPr lang="en-US" sz="3400" dirty="0"/>
          </a:p>
        </p:txBody>
      </p:sp>
      <p:sp>
        <p:nvSpPr>
          <p:cNvPr id="5" name="Slide Number Placeholder 4"/>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a:t>
            </a:fld>
            <a:endParaRPr lang="en-US" dirty="0">
              <a:solidFill>
                <a:srgbClr val="464646">
                  <a:lumMod val="40000"/>
                  <a:lumOff val="60000"/>
                </a:srgbClr>
              </a:solidFill>
            </a:endParaRPr>
          </a:p>
        </p:txBody>
      </p:sp>
      <p:sp>
        <p:nvSpPr>
          <p:cNvPr id="6" name="Footer Placeholder 4"/>
          <p:cNvSpPr>
            <a:spLocks noGrp="1"/>
          </p:cNvSpPr>
          <p:nvPr>
            <p:ph type="ftr" sz="quarter" idx="3"/>
          </p:nvPr>
        </p:nvSpPr>
        <p:spPr>
          <a:xfrm>
            <a:off x="611133" y="6510528"/>
            <a:ext cx="3816488" cy="338328"/>
          </a:xfrm>
        </p:spPr>
        <p:txBody>
          <a:bodyPr/>
          <a:lstStyle/>
          <a:p>
            <a:r>
              <a:rPr lang="en-US" dirty="0">
                <a:solidFill>
                  <a:srgbClr val="464646">
                    <a:lumMod val="40000"/>
                    <a:lumOff val="60000"/>
                  </a:srgbClr>
                </a:solidFill>
              </a:rPr>
              <a:t>Massachusetts Department of Public Health       mass.gov/</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751707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0"/>
            <a:ext cx="8229600" cy="1020519"/>
          </a:xfrm>
        </p:spPr>
        <p:txBody>
          <a:bodyPr>
            <a:normAutofit fontScale="90000"/>
          </a:bodyPr>
          <a:lstStyle/>
          <a:p>
            <a:r>
              <a:rPr lang="en-US" b="1" dirty="0">
                <a:solidFill>
                  <a:schemeClr val="bg1"/>
                </a:solidFill>
              </a:rPr>
              <a:t>Social Distancing and Face Coverings</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2823316541"/>
              </p:ext>
            </p:extLst>
          </p:nvPr>
        </p:nvGraphicFramePr>
        <p:xfrm>
          <a:off x="152400" y="1066800"/>
          <a:ext cx="8839200" cy="5410200"/>
        </p:xfrm>
        <a:graphic>
          <a:graphicData uri="http://schemas.openxmlformats.org/drawingml/2006/table">
            <a:tbl>
              <a:tblPr firstRow="1" bandRow="1">
                <a:tableStyleId>{5C22544A-7EE6-4342-B048-85BDC9FD1C3A}</a:tableStyleId>
              </a:tblPr>
              <a:tblGrid>
                <a:gridCol w="4935220">
                  <a:extLst>
                    <a:ext uri="{9D8B030D-6E8A-4147-A177-3AD203B41FA5}">
                      <a16:colId xmlns="" xmlns:a16="http://schemas.microsoft.com/office/drawing/2014/main" val="20000"/>
                    </a:ext>
                  </a:extLst>
                </a:gridCol>
                <a:gridCol w="3903980">
                  <a:extLst>
                    <a:ext uri="{9D8B030D-6E8A-4147-A177-3AD203B41FA5}">
                      <a16:colId xmlns="" xmlns:a16="http://schemas.microsoft.com/office/drawing/2014/main" val="20001"/>
                    </a:ext>
                  </a:extLst>
                </a:gridCol>
              </a:tblGrid>
              <a:tr h="38189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Social Distancing </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Face Coverings/Masks</a:t>
                      </a:r>
                    </a:p>
                  </a:txBody>
                  <a:tcPr/>
                </a:tc>
                <a:extLst>
                  <a:ext uri="{0D108BD9-81ED-4DB2-BD59-A6C34878D82A}">
                    <a16:rowId xmlns="" xmlns:a16="http://schemas.microsoft.com/office/drawing/2014/main" val="10000"/>
                  </a:ext>
                </a:extLst>
              </a:tr>
              <a:tr h="5028303">
                <a:tc>
                  <a:txBody>
                    <a:bodyPr/>
                    <a:lstStyle/>
                    <a:p>
                      <a:pPr marL="342900" indent="-342900">
                        <a:buFont typeface="Arial" panose="020B0604020202020204" pitchFamily="34" charset="0"/>
                        <a:buChar char="•"/>
                      </a:pPr>
                      <a:r>
                        <a:rPr lang="en-US" sz="2000" dirty="0"/>
                        <a:t>At least 6 feet is required for all individuals outside of a household group throughout the facility, including deck areas, bathrooms, or wading areas. </a:t>
                      </a:r>
                    </a:p>
                    <a:p>
                      <a:pPr marL="285750" indent="-285750">
                        <a:spcAft>
                          <a:spcPts val="1200"/>
                        </a:spcAft>
                        <a:buFont typeface="Arial" panose="020B0604020202020204" pitchFamily="34" charset="0"/>
                        <a:buChar char="•"/>
                      </a:pPr>
                      <a:r>
                        <a:rPr lang="en-US" sz="2000" dirty="0"/>
                        <a:t>No congregating in the water or on the pool deck.</a:t>
                      </a:r>
                    </a:p>
                    <a:p>
                      <a:pPr marL="285750" indent="-285750">
                        <a:spcAft>
                          <a:spcPts val="1200"/>
                        </a:spcAft>
                        <a:buFont typeface="Arial" panose="020B0604020202020204" pitchFamily="34" charset="0"/>
                        <a:buChar char="•"/>
                      </a:pPr>
                      <a:r>
                        <a:rPr lang="en-US" sz="2000" dirty="0"/>
                        <a:t>Promote distancing with physical barriers</a:t>
                      </a:r>
                    </a:p>
                    <a:p>
                      <a:pPr marL="285750" indent="-285750">
                        <a:buFont typeface="Arial" panose="020B0604020202020204" pitchFamily="34" charset="0"/>
                        <a:buChar char="•"/>
                      </a:pPr>
                      <a:r>
                        <a:rPr lang="en-US" sz="2000" dirty="0"/>
                        <a:t>Close communal spaces or stagger use</a:t>
                      </a:r>
                    </a:p>
                    <a:p>
                      <a:pPr marL="742950" lvl="1" indent="-285750">
                        <a:buFont typeface="Arial" panose="020B0604020202020204" pitchFamily="34" charset="0"/>
                        <a:buChar char="•"/>
                      </a:pPr>
                      <a:r>
                        <a:rPr lang="en-US" sz="2000" dirty="0"/>
                        <a:t>Clean and disinfect between uses </a:t>
                      </a:r>
                    </a:p>
                    <a:p>
                      <a:pPr>
                        <a:spcAft>
                          <a:spcPts val="1200"/>
                        </a:spcAft>
                      </a:pPr>
                      <a:endParaRPr lang="en-US" sz="2000" i="1" dirty="0"/>
                    </a:p>
                    <a:p>
                      <a:r>
                        <a:rPr lang="en-US" sz="2000" i="1" dirty="0"/>
                        <a:t>Exceptions to social distancing:</a:t>
                      </a:r>
                    </a:p>
                    <a:p>
                      <a:pPr marL="342900" indent="-342900">
                        <a:buFont typeface="Arial" panose="020B0604020202020204" pitchFamily="34" charset="0"/>
                        <a:buChar char="•"/>
                      </a:pPr>
                      <a:r>
                        <a:rPr lang="en-US" sz="2000" dirty="0"/>
                        <a:t>Rescuing a distressed swimmer, providing first aid, or performing CPR. </a:t>
                      </a:r>
                    </a:p>
                    <a:p>
                      <a:pPr marL="342900" indent="-342900">
                        <a:buFont typeface="Arial" panose="020B0604020202020204" pitchFamily="34" charset="0"/>
                        <a:buChar char="•"/>
                      </a:pPr>
                      <a:r>
                        <a:rPr lang="en-US" sz="2000" dirty="0"/>
                        <a:t>Evacuating a facility due to an emergency.</a:t>
                      </a:r>
                    </a:p>
                  </a:txBody>
                  <a:tcPr/>
                </a:tc>
                <a:tc>
                  <a:txBody>
                    <a:bodyPr/>
                    <a:lstStyle/>
                    <a:p>
                      <a:pPr marL="0" indent="0">
                        <a:buFont typeface="Arial" panose="020B0604020202020204" pitchFamily="34" charset="0"/>
                        <a:buNone/>
                      </a:pPr>
                      <a:endParaRPr lang="en-US" sz="1800" kern="1200" dirty="0">
                        <a:solidFill>
                          <a:schemeClr val="dk1"/>
                        </a:solidFill>
                        <a:effectLst/>
                        <a:latin typeface="+mn-lt"/>
                        <a:ea typeface="+mn-ea"/>
                        <a:cs typeface="+mn-cs"/>
                      </a:endParaRPr>
                    </a:p>
                    <a:p>
                      <a:pPr marL="285750" lvl="0" indent="-285750">
                        <a:buFont typeface="Arial" panose="020B0604020202020204" pitchFamily="34" charset="0"/>
                        <a:buChar char="•"/>
                      </a:pPr>
                      <a:r>
                        <a:rPr lang="en-US" sz="1800" dirty="0"/>
                        <a:t>Masks/face coverings are always required when you can’t socially distance</a:t>
                      </a:r>
                    </a:p>
                    <a:p>
                      <a:pPr marL="285750" lvl="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Masks should not be worn while swimming.</a:t>
                      </a:r>
                    </a:p>
                    <a:p>
                      <a:pPr marL="285750" lvl="0" indent="-285750">
                        <a:buFont typeface="Arial" panose="020B0604020202020204" pitchFamily="34" charset="0"/>
                        <a:buChar char="•"/>
                      </a:pPr>
                      <a:endParaRPr lang="en-US" sz="1800" dirty="0"/>
                    </a:p>
                    <a:p>
                      <a:endParaRPr lang="en-US" sz="1800" dirty="0"/>
                    </a:p>
                    <a:p>
                      <a:r>
                        <a:rPr lang="en-US" sz="1800" i="1" dirty="0"/>
                        <a:t>Exceptions for wearing masks:</a:t>
                      </a:r>
                      <a:endParaRPr lang="en-US" sz="1800" dirty="0"/>
                    </a:p>
                    <a:p>
                      <a:pPr marL="285750" lvl="0" indent="-285750">
                        <a:buFont typeface="Arial" panose="020B0604020202020204" pitchFamily="34" charset="0"/>
                        <a:buChar char="•"/>
                      </a:pPr>
                      <a:r>
                        <a:rPr lang="en-US" sz="1800" dirty="0"/>
                        <a:t>Under 2 years of age</a:t>
                      </a:r>
                    </a:p>
                    <a:p>
                      <a:pPr marL="285750" lvl="0" indent="-285750">
                        <a:buFont typeface="Arial" panose="020B0604020202020204" pitchFamily="34" charset="0"/>
                        <a:buChar char="•"/>
                      </a:pPr>
                      <a:r>
                        <a:rPr lang="en-US" sz="1800" dirty="0"/>
                        <a:t>Medical condition/behavioral health diagnosis</a:t>
                      </a:r>
                    </a:p>
                    <a:p>
                      <a:pPr marL="285750" lvl="0" indent="-285750">
                        <a:buFont typeface="Arial" panose="020B0604020202020204" pitchFamily="34" charset="0"/>
                        <a:buChar char="•"/>
                      </a:pPr>
                      <a:r>
                        <a:rPr lang="en-US" sz="1800" dirty="0"/>
                        <a:t>Rely on lip-reading</a:t>
                      </a:r>
                      <a:endParaRPr lang="en-US" sz="1800" kern="1200" dirty="0">
                        <a:solidFill>
                          <a:schemeClr val="dk1"/>
                        </a:solidFill>
                        <a:effectLst/>
                        <a:latin typeface="+mn-lt"/>
                        <a:ea typeface="+mn-ea"/>
                        <a:cs typeface="+mn-cs"/>
                      </a:endParaRPr>
                    </a:p>
                  </a:txBody>
                  <a:tcPr/>
                </a:tc>
                <a:extLst>
                  <a:ext uri="{0D108BD9-81ED-4DB2-BD59-A6C34878D82A}">
                    <a16:rowId xmlns="" xmlns:a16="http://schemas.microsoft.com/office/drawing/2014/main" val="10001"/>
                  </a:ext>
                </a:extLst>
              </a:tr>
            </a:tbl>
          </a:graphicData>
        </a:graphic>
      </p:graphicFrame>
      <p:sp>
        <p:nvSpPr>
          <p:cNvPr id="3" name="Slide Number Placeholder 2"/>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4</a:t>
            </a:fld>
            <a:endParaRPr lang="en-US" dirty="0">
              <a:solidFill>
                <a:srgbClr val="464646">
                  <a:lumMod val="40000"/>
                  <a:lumOff val="60000"/>
                </a:srgbClr>
              </a:solidFill>
            </a:endParaRPr>
          </a:p>
        </p:txBody>
      </p:sp>
      <p:sp>
        <p:nvSpPr>
          <p:cNvPr id="6" name="Footer Placeholder 4"/>
          <p:cNvSpPr>
            <a:spLocks noGrp="1"/>
          </p:cNvSpPr>
          <p:nvPr>
            <p:ph type="ftr" sz="quarter" idx="3"/>
          </p:nvPr>
        </p:nvSpPr>
        <p:spPr>
          <a:xfrm>
            <a:off x="611133" y="6510528"/>
            <a:ext cx="3816488" cy="338328"/>
          </a:xfrm>
        </p:spPr>
        <p:txBody>
          <a:bodyPr/>
          <a:lstStyle/>
          <a:p>
            <a:r>
              <a:rPr lang="en-US" dirty="0">
                <a:solidFill>
                  <a:srgbClr val="464646">
                    <a:lumMod val="40000"/>
                    <a:lumOff val="60000"/>
                  </a:srgbClr>
                </a:solidFill>
              </a:rPr>
              <a:t>Massachusetts Department of Public Health       mass.gov/</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621313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228600"/>
            <a:ext cx="8229600" cy="1143000"/>
          </a:xfrm>
        </p:spPr>
        <p:txBody>
          <a:bodyPr/>
          <a:lstStyle/>
          <a:p>
            <a:r>
              <a:rPr lang="en-US" b="1" dirty="0" smtClean="0">
                <a:solidFill>
                  <a:schemeClr val="bg1"/>
                </a:solidFill>
              </a:rPr>
              <a:t>Training</a:t>
            </a:r>
            <a:endParaRPr lang="en-US" b="1" dirty="0">
              <a:solidFill>
                <a:schemeClr val="bg1"/>
              </a:solidFill>
            </a:endParaRP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4156377495"/>
              </p:ext>
            </p:extLst>
          </p:nvPr>
        </p:nvGraphicFramePr>
        <p:xfrm>
          <a:off x="0" y="685800"/>
          <a:ext cx="9144000" cy="5832043"/>
        </p:xfrm>
        <a:graphic>
          <a:graphicData uri="http://schemas.openxmlformats.org/drawingml/2006/table">
            <a:tbl>
              <a:tblPr firstRow="1" bandRow="1">
                <a:tableStyleId>{5C22544A-7EE6-4342-B048-85BDC9FD1C3A}</a:tableStyleId>
              </a:tblPr>
              <a:tblGrid>
                <a:gridCol w="4534215">
                  <a:extLst>
                    <a:ext uri="{9D8B030D-6E8A-4147-A177-3AD203B41FA5}">
                      <a16:colId xmlns="" xmlns:a16="http://schemas.microsoft.com/office/drawing/2014/main" val="20000"/>
                    </a:ext>
                  </a:extLst>
                </a:gridCol>
                <a:gridCol w="4609785">
                  <a:extLst>
                    <a:ext uri="{9D8B030D-6E8A-4147-A177-3AD203B41FA5}">
                      <a16:colId xmlns="" xmlns:a16="http://schemas.microsoft.com/office/drawing/2014/main" val="20001"/>
                    </a:ext>
                  </a:extLst>
                </a:gridCol>
              </a:tblGrid>
              <a:tr h="3584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435.00 Requirements</a:t>
                      </a:r>
                      <a:endParaRPr lang="en-US" sz="1800" dirty="0"/>
                    </a:p>
                  </a:txBody>
                  <a:tcPr/>
                </a:tc>
                <a:tc>
                  <a:txBody>
                    <a:bodyPr/>
                    <a:lstStyle/>
                    <a:p>
                      <a:pPr algn="ctr"/>
                      <a:r>
                        <a:rPr lang="en-US" sz="1800" dirty="0"/>
                        <a:t>EEA  Guidance</a:t>
                      </a:r>
                    </a:p>
                  </a:txBody>
                  <a:tcPr/>
                </a:tc>
                <a:extLst>
                  <a:ext uri="{0D108BD9-81ED-4DB2-BD59-A6C34878D82A}">
                    <a16:rowId xmlns="" xmlns:a16="http://schemas.microsoft.com/office/drawing/2014/main" val="10000"/>
                  </a:ext>
                </a:extLst>
              </a:tr>
              <a:tr h="5466283">
                <a:tc>
                  <a:txBody>
                    <a:bodyPr/>
                    <a:lstStyle/>
                    <a:p>
                      <a:pPr marL="285750" indent="-285750">
                        <a:lnSpc>
                          <a:spcPct val="150000"/>
                        </a:lnSpc>
                        <a:buFont typeface="Arial" panose="020B0604020202020204" pitchFamily="34" charset="0"/>
                        <a:buChar char="•"/>
                      </a:pPr>
                      <a:r>
                        <a:rPr lang="en-US" sz="1800" dirty="0"/>
                        <a:t>Necessary</a:t>
                      </a:r>
                      <a:r>
                        <a:rPr lang="en-US" sz="1800" baseline="0" dirty="0"/>
                        <a:t> trainings for pool staff </a:t>
                      </a:r>
                    </a:p>
                    <a:p>
                      <a:pPr marL="742950" lvl="1" indent="-285750">
                        <a:lnSpc>
                          <a:spcPct val="150000"/>
                        </a:lnSpc>
                        <a:buFont typeface="Arial" panose="020B0604020202020204" pitchFamily="34" charset="0"/>
                        <a:buChar char="•"/>
                      </a:pPr>
                      <a:r>
                        <a:rPr lang="en-US" sz="1800" baseline="0" dirty="0" smtClean="0"/>
                        <a:t>Certified Pool Operator (CPO), </a:t>
                      </a:r>
                      <a:endParaRPr lang="en-US" sz="1800" baseline="0" dirty="0"/>
                    </a:p>
                    <a:p>
                      <a:pPr marL="742950" lvl="1" indent="-285750">
                        <a:lnSpc>
                          <a:spcPct val="150000"/>
                        </a:lnSpc>
                        <a:buFont typeface="Arial" panose="020B0604020202020204" pitchFamily="34" charset="0"/>
                        <a:buChar char="•"/>
                      </a:pPr>
                      <a:r>
                        <a:rPr lang="en-US" sz="1800" baseline="0" dirty="0"/>
                        <a:t>Lifeguard, </a:t>
                      </a:r>
                    </a:p>
                    <a:p>
                      <a:pPr marL="742950" lvl="1" indent="-285750">
                        <a:lnSpc>
                          <a:spcPct val="150000"/>
                        </a:lnSpc>
                        <a:buFont typeface="Arial" panose="020B0604020202020204" pitchFamily="34" charset="0"/>
                        <a:buChar char="•"/>
                      </a:pPr>
                      <a:r>
                        <a:rPr lang="en-US" sz="1800" baseline="0" dirty="0"/>
                        <a:t>CPR and First aid</a:t>
                      </a:r>
                    </a:p>
                    <a:p>
                      <a:pPr marL="457200" lvl="1" indent="0">
                        <a:lnSpc>
                          <a:spcPct val="150000"/>
                        </a:lnSpc>
                        <a:buFont typeface="Arial" panose="020B0604020202020204" pitchFamily="34" charset="0"/>
                        <a:buNone/>
                      </a:pPr>
                      <a:endParaRPr lang="en-US" sz="1800" baseline="0" dirty="0"/>
                    </a:p>
                    <a:p>
                      <a:pPr marL="285750" lvl="0" indent="-285750">
                        <a:lnSpc>
                          <a:spcPct val="100000"/>
                        </a:lnSpc>
                        <a:buFont typeface="Arial" panose="020B0604020202020204" pitchFamily="34" charset="0"/>
                        <a:buChar char="•"/>
                      </a:pPr>
                      <a:r>
                        <a:rPr lang="en-US" sz="1800" baseline="0" dirty="0"/>
                        <a:t>DPH and LBOH cannot waive the certification/licensing requirements in the regulation. However, many certifying organizations have provided validity extensions. If the individual or facility can provide record of extension from the certifying body, LBOH should accept the certification. </a:t>
                      </a:r>
                    </a:p>
                    <a:p>
                      <a:pPr marL="0" indent="0">
                        <a:lnSpc>
                          <a:spcPct val="150000"/>
                        </a:lnSpc>
                        <a:buFont typeface="Arial" panose="020B0604020202020204" pitchFamily="34" charset="0"/>
                        <a:buNone/>
                      </a:pPr>
                      <a:endParaRPr lang="en-US" sz="1800" baseline="0" dirty="0"/>
                    </a:p>
                  </a:txBody>
                  <a:tcPr/>
                </a:tc>
                <a:tc>
                  <a:txBody>
                    <a:bodyPr/>
                    <a:lstStyle/>
                    <a:p>
                      <a:pPr lvl="0"/>
                      <a:r>
                        <a:rPr lang="en-US" sz="1800" b="1" kern="1200" dirty="0">
                          <a:solidFill>
                            <a:schemeClr val="dk1"/>
                          </a:solidFill>
                          <a:effectLst/>
                          <a:latin typeface="+mn-lt"/>
                          <a:ea typeface="+mn-ea"/>
                          <a:cs typeface="+mn-cs"/>
                        </a:rPr>
                        <a:t>Plans and training Requirements:</a:t>
                      </a:r>
                    </a:p>
                    <a:p>
                      <a:pPr lvl="0"/>
                      <a:r>
                        <a:rPr lang="en-US" sz="1800" b="0" kern="1200" dirty="0">
                          <a:solidFill>
                            <a:schemeClr val="dk1"/>
                          </a:solidFill>
                          <a:effectLst/>
                          <a:latin typeface="+mn-lt"/>
                          <a:ea typeface="+mn-ea"/>
                          <a:cs typeface="+mn-cs"/>
                        </a:rPr>
                        <a:t>T</a:t>
                      </a:r>
                      <a:r>
                        <a:rPr lang="en-US" sz="1800" b="0" kern="1200" dirty="0">
                          <a:solidFill>
                            <a:schemeClr val="tx1"/>
                          </a:solidFill>
                          <a:effectLst/>
                          <a:latin typeface="+mn-lt"/>
                          <a:ea typeface="+mn-ea"/>
                          <a:cs typeface="+mn-cs"/>
                        </a:rPr>
                        <a:t>hese</a:t>
                      </a:r>
                      <a:r>
                        <a:rPr lang="en-US" sz="1800" b="0" kern="1200" baseline="0" dirty="0">
                          <a:solidFill>
                            <a:schemeClr val="tx1"/>
                          </a:solidFill>
                          <a:effectLst/>
                          <a:latin typeface="+mn-lt"/>
                          <a:ea typeface="+mn-ea"/>
                          <a:cs typeface="+mn-cs"/>
                        </a:rPr>
                        <a:t> may be incorporated into existing plans</a:t>
                      </a:r>
                    </a:p>
                    <a:p>
                      <a:pPr lvl="0"/>
                      <a:endParaRPr lang="en-US" sz="1800" b="0"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1800" kern="1200" dirty="0" smtClean="0">
                          <a:solidFill>
                            <a:schemeClr val="dk1"/>
                          </a:solidFill>
                          <a:effectLst/>
                          <a:latin typeface="+mn-lt"/>
                          <a:ea typeface="+mn-ea"/>
                          <a:cs typeface="+mn-cs"/>
                        </a:rPr>
                        <a:t>Establish protocols to ensure that employees can practice adequate social distancing</a:t>
                      </a:r>
                    </a:p>
                    <a:p>
                      <a:pPr marL="0" lvl="0" indent="0">
                        <a:buFont typeface="Arial" panose="020B0604020202020204" pitchFamily="34" charset="0"/>
                        <a:buNone/>
                      </a:pPr>
                      <a:endParaRPr lang="en-US" sz="1800" kern="1200" dirty="0" smtClean="0">
                        <a:solidFill>
                          <a:schemeClr val="dk1"/>
                        </a:solidFill>
                        <a:effectLst/>
                        <a:latin typeface="+mn-lt"/>
                        <a:ea typeface="+mn-ea"/>
                        <a:cs typeface="+mn-cs"/>
                      </a:endParaRPr>
                    </a:p>
                    <a:p>
                      <a:pPr marL="285750" lvl="0" indent="-285750">
                        <a:buFont typeface="Arial" panose="020B0604020202020204" pitchFamily="34" charset="0"/>
                        <a:buChar char="•"/>
                      </a:pPr>
                      <a:r>
                        <a:rPr lang="en-US" sz="1800" kern="1200" dirty="0" smtClean="0">
                          <a:solidFill>
                            <a:schemeClr val="dk1"/>
                          </a:solidFill>
                          <a:effectLst/>
                          <a:latin typeface="+mn-lt"/>
                          <a:ea typeface="+mn-ea"/>
                          <a:cs typeface="+mn-cs"/>
                        </a:rPr>
                        <a:t>Establish and maintain cleaning protocols specific to the business</a:t>
                      </a:r>
                    </a:p>
                    <a:p>
                      <a:pPr marL="0" lvl="0" indent="0">
                        <a:buFont typeface="Arial" panose="020B0604020202020204" pitchFamily="34" charset="0"/>
                        <a:buNone/>
                      </a:pPr>
                      <a:endParaRPr lang="en-US" sz="1800" kern="1200" dirty="0" smtClean="0">
                        <a:solidFill>
                          <a:schemeClr val="dk1"/>
                        </a:solidFill>
                        <a:effectLst/>
                        <a:latin typeface="+mn-lt"/>
                        <a:ea typeface="+mn-ea"/>
                        <a:cs typeface="+mn-cs"/>
                      </a:endParaRPr>
                    </a:p>
                    <a:p>
                      <a:pPr marL="285750" lvl="0" indent="-285750">
                        <a:buFont typeface="Arial" panose="020B0604020202020204" pitchFamily="34" charset="0"/>
                        <a:buChar char="•"/>
                      </a:pPr>
                      <a:r>
                        <a:rPr lang="en-US" sz="1800" kern="1200" dirty="0" smtClean="0">
                          <a:solidFill>
                            <a:schemeClr val="dk1"/>
                          </a:solidFill>
                          <a:effectLst/>
                          <a:latin typeface="+mn-lt"/>
                          <a:ea typeface="+mn-ea"/>
                          <a:cs typeface="+mn-cs"/>
                        </a:rPr>
                        <a:t>Provide training for employees regarding the social distancing and hygiene protocols</a:t>
                      </a:r>
                    </a:p>
                    <a:p>
                      <a:pPr marL="0" lvl="0" indent="0">
                        <a:buFont typeface="Arial" panose="020B0604020202020204" pitchFamily="34" charset="0"/>
                        <a:buNone/>
                      </a:pPr>
                      <a:endParaRPr lang="en-US" sz="1800" kern="1200" dirty="0" smtClean="0">
                        <a:solidFill>
                          <a:schemeClr val="dk1"/>
                        </a:solidFill>
                        <a:effectLst/>
                        <a:latin typeface="+mn-lt"/>
                        <a:ea typeface="+mn-ea"/>
                        <a:cs typeface="+mn-cs"/>
                      </a:endParaRPr>
                    </a:p>
                    <a:p>
                      <a:pPr marL="285750" lvl="0" indent="-285750">
                        <a:buFont typeface="Arial" panose="020B0604020202020204" pitchFamily="34" charset="0"/>
                        <a:buChar char="•"/>
                      </a:pPr>
                      <a:r>
                        <a:rPr lang="en-US" sz="1800" kern="1200" dirty="0" smtClean="0">
                          <a:solidFill>
                            <a:schemeClr val="dk1"/>
                          </a:solidFill>
                          <a:effectLst/>
                          <a:latin typeface="+mn-lt"/>
                          <a:ea typeface="+mn-ea"/>
                          <a:cs typeface="+mn-cs"/>
                        </a:rPr>
                        <a:t>Establish a plan for employees getting ill from COVID-19 at work, and a return-to work plan</a:t>
                      </a:r>
                    </a:p>
                    <a:p>
                      <a:pPr marL="0" lvl="0" indent="0">
                        <a:spcAft>
                          <a:spcPts val="0"/>
                        </a:spcAft>
                        <a:buFont typeface="Arial" panose="020B0604020202020204" pitchFamily="34" charset="0"/>
                        <a:buNone/>
                      </a:pPr>
                      <a:endParaRPr lang="en-US" sz="1800" kern="1200" dirty="0">
                        <a:solidFill>
                          <a:schemeClr val="dk1"/>
                        </a:solidFill>
                        <a:effectLst/>
                        <a:latin typeface="+mn-lt"/>
                        <a:ea typeface="+mn-ea"/>
                        <a:cs typeface="+mn-cs"/>
                      </a:endParaRPr>
                    </a:p>
                    <a:p>
                      <a:pPr marL="285750" lvl="0" indent="-285750">
                        <a:spcAft>
                          <a:spcPts val="0"/>
                        </a:spcAft>
                        <a:buFont typeface="Arial" panose="020B0604020202020204" pitchFamily="34" charset="0"/>
                        <a:buChar char="•"/>
                      </a:pPr>
                      <a:endParaRPr lang="en-US" sz="1800" dirty="0"/>
                    </a:p>
                  </a:txBody>
                  <a:tcPr/>
                </a:tc>
                <a:extLst>
                  <a:ext uri="{0D108BD9-81ED-4DB2-BD59-A6C34878D82A}">
                    <a16:rowId xmlns="" xmlns:a16="http://schemas.microsoft.com/office/drawing/2014/main" val="10001"/>
                  </a:ext>
                </a:extLst>
              </a:tr>
            </a:tbl>
          </a:graphicData>
        </a:graphic>
      </p:graphicFrame>
      <p:sp>
        <p:nvSpPr>
          <p:cNvPr id="6" name="Slide Number Placeholder 5"/>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5</a:t>
            </a:fld>
            <a:endParaRPr lang="en-US" dirty="0">
              <a:solidFill>
                <a:srgbClr val="464646">
                  <a:lumMod val="40000"/>
                  <a:lumOff val="60000"/>
                </a:srgbClr>
              </a:solidFill>
            </a:endParaRPr>
          </a:p>
        </p:txBody>
      </p:sp>
      <p:sp>
        <p:nvSpPr>
          <p:cNvPr id="7" name="Footer Placeholder 4"/>
          <p:cNvSpPr>
            <a:spLocks noGrp="1"/>
          </p:cNvSpPr>
          <p:nvPr>
            <p:ph type="ftr" sz="quarter" idx="3"/>
          </p:nvPr>
        </p:nvSpPr>
        <p:spPr>
          <a:xfrm>
            <a:off x="611133" y="6510528"/>
            <a:ext cx="3816488" cy="338328"/>
          </a:xfrm>
        </p:spPr>
        <p:txBody>
          <a:bodyPr/>
          <a:lstStyle/>
          <a:p>
            <a:r>
              <a:rPr lang="en-US" dirty="0">
                <a:solidFill>
                  <a:srgbClr val="464646">
                    <a:lumMod val="40000"/>
                    <a:lumOff val="60000"/>
                  </a:srgbClr>
                </a:solidFill>
              </a:rPr>
              <a:t>Massachusetts Department of Public Health       mass.gov/</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162637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228600"/>
            <a:ext cx="8229600" cy="1143000"/>
          </a:xfrm>
        </p:spPr>
        <p:txBody>
          <a:bodyPr/>
          <a:lstStyle/>
          <a:p>
            <a:r>
              <a:rPr lang="en-US" b="1" dirty="0">
                <a:solidFill>
                  <a:schemeClr val="bg1"/>
                </a:solidFill>
              </a:rPr>
              <a:t>Pool Oversight</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200460748"/>
              </p:ext>
            </p:extLst>
          </p:nvPr>
        </p:nvGraphicFramePr>
        <p:xfrm>
          <a:off x="0" y="684313"/>
          <a:ext cx="9144000" cy="5868887"/>
        </p:xfrm>
        <a:graphic>
          <a:graphicData uri="http://schemas.openxmlformats.org/drawingml/2006/table">
            <a:tbl>
              <a:tblPr firstRow="1" bandRow="1">
                <a:tableStyleId>{5C22544A-7EE6-4342-B048-85BDC9FD1C3A}</a:tableStyleId>
              </a:tblPr>
              <a:tblGrid>
                <a:gridCol w="4572000">
                  <a:extLst>
                    <a:ext uri="{9D8B030D-6E8A-4147-A177-3AD203B41FA5}">
                      <a16:colId xmlns="" xmlns:a16="http://schemas.microsoft.com/office/drawing/2014/main" val="20000"/>
                    </a:ext>
                  </a:extLst>
                </a:gridCol>
                <a:gridCol w="4572000">
                  <a:extLst>
                    <a:ext uri="{9D8B030D-6E8A-4147-A177-3AD203B41FA5}">
                      <a16:colId xmlns="" xmlns:a16="http://schemas.microsoft.com/office/drawing/2014/main" val="20001"/>
                    </a:ext>
                  </a:extLst>
                </a:gridCol>
              </a:tblGrid>
              <a:tr h="370571">
                <a:tc>
                  <a:txBody>
                    <a:bodyPr/>
                    <a:lstStyle/>
                    <a:p>
                      <a:pPr algn="ctr"/>
                      <a:r>
                        <a:rPr lang="en-US" dirty="0" smtClean="0"/>
                        <a:t>435.00 Requirements</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EEA  Guidance</a:t>
                      </a:r>
                    </a:p>
                  </a:txBody>
                  <a:tcPr/>
                </a:tc>
                <a:extLst>
                  <a:ext uri="{0D108BD9-81ED-4DB2-BD59-A6C34878D82A}">
                    <a16:rowId xmlns="" xmlns:a16="http://schemas.microsoft.com/office/drawing/2014/main" val="10000"/>
                  </a:ext>
                </a:extLst>
              </a:tr>
              <a:tr h="5498316">
                <a:tc>
                  <a:txBody>
                    <a:bodyPr/>
                    <a:lstStyle/>
                    <a:p>
                      <a:r>
                        <a:rPr lang="en-US" b="1" baseline="0" dirty="0"/>
                        <a:t>435.17 – Pool Supervision</a:t>
                      </a:r>
                    </a:p>
                    <a:p>
                      <a:pPr marL="285750" indent="-285750">
                        <a:buFont typeface="Arial" panose="020B0604020202020204" pitchFamily="34" charset="0"/>
                        <a:buChar char="•"/>
                      </a:pPr>
                      <a:r>
                        <a:rPr lang="en-US" baseline="0" dirty="0"/>
                        <a:t>All pools, in use, must have a pool supervisor</a:t>
                      </a:r>
                    </a:p>
                    <a:p>
                      <a:pPr marL="285750" indent="-285750">
                        <a:buFont typeface="Arial" panose="020B0604020202020204" pitchFamily="34" charset="0"/>
                        <a:buChar char="•"/>
                      </a:pPr>
                      <a:r>
                        <a:rPr lang="en-US" baseline="0" dirty="0"/>
                        <a:t>The pool supervisor must: </a:t>
                      </a:r>
                    </a:p>
                    <a:p>
                      <a:pPr marL="742950" lvl="1" indent="-285750">
                        <a:buFont typeface="Arial" panose="020B0604020202020204" pitchFamily="34" charset="0"/>
                        <a:buChar char="•"/>
                      </a:pPr>
                      <a:r>
                        <a:rPr lang="en-US" baseline="0" dirty="0"/>
                        <a:t>be at least 21 years of age, </a:t>
                      </a:r>
                    </a:p>
                    <a:p>
                      <a:pPr marL="742950" lvl="1" indent="-285750">
                        <a:buFont typeface="Arial" panose="020B0604020202020204" pitchFamily="34" charset="0"/>
                        <a:buChar char="•"/>
                      </a:pPr>
                      <a:r>
                        <a:rPr lang="en-US" baseline="0" dirty="0"/>
                        <a:t>versed in the 105 CMR 435.00</a:t>
                      </a:r>
                    </a:p>
                    <a:p>
                      <a:pPr marL="742950" lvl="1" indent="-285750">
                        <a:buFont typeface="Arial" panose="020B0604020202020204" pitchFamily="34" charset="0"/>
                        <a:buChar char="•"/>
                      </a:pPr>
                      <a:r>
                        <a:rPr lang="en-US" baseline="0" dirty="0"/>
                        <a:t>be responsible for all phases of pool operation.</a:t>
                      </a:r>
                    </a:p>
                    <a:p>
                      <a:pPr marL="742950" lvl="1" indent="-285750">
                        <a:buFont typeface="Arial" panose="020B0604020202020204" pitchFamily="34" charset="0"/>
                        <a:buChar char="•"/>
                      </a:pPr>
                      <a:r>
                        <a:rPr lang="en-US" baseline="0" dirty="0"/>
                        <a:t>make sure on-site pool personnel are trained in  pool operations and its equipment. </a:t>
                      </a:r>
                    </a:p>
                    <a:p>
                      <a:pPr marL="742950" lvl="1" indent="-285750">
                        <a:buFont typeface="Arial" panose="020B0604020202020204" pitchFamily="34" charset="0"/>
                        <a:buChar char="•"/>
                      </a:pPr>
                      <a:r>
                        <a:rPr lang="en-US" baseline="0" dirty="0"/>
                        <a:t>Conduct a site visit at least once a week to ensure all operations and equipment are functioning correctly. These findings should be documented</a:t>
                      </a:r>
                      <a:r>
                        <a:rPr lang="en-US" baseline="0" dirty="0" smtClean="0"/>
                        <a:t>.</a:t>
                      </a:r>
                      <a:endParaRPr lang="en-US" baseline="0" dirty="0"/>
                    </a:p>
                    <a:p>
                      <a:pPr marL="285750" indent="-285750">
                        <a:buFont typeface="Arial" panose="020B0604020202020204" pitchFamily="34" charset="0"/>
                        <a:buChar char="•"/>
                      </a:pPr>
                      <a:r>
                        <a:rPr lang="en-US" sz="1800" kern="1200" dirty="0">
                          <a:solidFill>
                            <a:schemeClr val="dk1"/>
                          </a:solidFill>
                          <a:effectLst/>
                          <a:latin typeface="+mn-lt"/>
                          <a:ea typeface="+mn-ea"/>
                          <a:cs typeface="+mn-cs"/>
                        </a:rPr>
                        <a:t>If </a:t>
                      </a:r>
                      <a:r>
                        <a:rPr lang="en-US" sz="1800" kern="1200" dirty="0" smtClean="0">
                          <a:solidFill>
                            <a:schemeClr val="dk1"/>
                          </a:solidFill>
                          <a:effectLst/>
                          <a:latin typeface="+mn-lt"/>
                          <a:ea typeface="+mn-ea"/>
                          <a:cs typeface="+mn-cs"/>
                        </a:rPr>
                        <a:t>required by the LBOH, </a:t>
                      </a:r>
                      <a:r>
                        <a:rPr lang="en-US" sz="1800" kern="1200" dirty="0">
                          <a:solidFill>
                            <a:schemeClr val="dk1"/>
                          </a:solidFill>
                          <a:effectLst/>
                          <a:latin typeface="+mn-lt"/>
                          <a:ea typeface="+mn-ea"/>
                          <a:cs typeface="+mn-cs"/>
                        </a:rPr>
                        <a:t>a pool supervisor, a lifeguard, a pool </a:t>
                      </a:r>
                      <a:r>
                        <a:rPr lang="en-US" sz="1800" kern="1200" dirty="0" smtClean="0">
                          <a:solidFill>
                            <a:schemeClr val="dk1"/>
                          </a:solidFill>
                          <a:effectLst/>
                          <a:latin typeface="+mn-lt"/>
                          <a:ea typeface="+mn-ea"/>
                          <a:cs typeface="+mn-cs"/>
                        </a:rPr>
                        <a:t>attendant, </a:t>
                      </a:r>
                      <a:r>
                        <a:rPr lang="en-US" sz="1800" kern="1200" dirty="0">
                          <a:solidFill>
                            <a:schemeClr val="dk1"/>
                          </a:solidFill>
                          <a:effectLst/>
                          <a:latin typeface="+mn-lt"/>
                          <a:ea typeface="+mn-ea"/>
                          <a:cs typeface="+mn-cs"/>
                        </a:rPr>
                        <a:t>or any other trained person </a:t>
                      </a:r>
                      <a:r>
                        <a:rPr lang="en-US" sz="1800" kern="1200" dirty="0" smtClean="0">
                          <a:solidFill>
                            <a:schemeClr val="dk1"/>
                          </a:solidFill>
                          <a:effectLst/>
                          <a:latin typeface="+mn-lt"/>
                          <a:ea typeface="+mn-ea"/>
                          <a:cs typeface="+mn-cs"/>
                        </a:rPr>
                        <a:t>shall </a:t>
                      </a:r>
                      <a:r>
                        <a:rPr lang="en-US" sz="1800" kern="1200" dirty="0">
                          <a:solidFill>
                            <a:schemeClr val="dk1"/>
                          </a:solidFill>
                          <a:effectLst/>
                          <a:latin typeface="+mn-lt"/>
                          <a:ea typeface="+mn-ea"/>
                          <a:cs typeface="+mn-cs"/>
                        </a:rPr>
                        <a:t>be on the premises </a:t>
                      </a:r>
                      <a:r>
                        <a:rPr lang="en-US" sz="1800" kern="1200" dirty="0" smtClean="0">
                          <a:solidFill>
                            <a:schemeClr val="dk1"/>
                          </a:solidFill>
                          <a:effectLst/>
                          <a:latin typeface="+mn-lt"/>
                          <a:ea typeface="+mn-ea"/>
                          <a:cs typeface="+mn-cs"/>
                        </a:rPr>
                        <a:t>at all times while </a:t>
                      </a:r>
                      <a:r>
                        <a:rPr lang="en-US" sz="1800" kern="1200" dirty="0">
                          <a:solidFill>
                            <a:schemeClr val="dk1"/>
                          </a:solidFill>
                          <a:effectLst/>
                          <a:latin typeface="+mn-lt"/>
                          <a:ea typeface="+mn-ea"/>
                          <a:cs typeface="+mn-cs"/>
                        </a:rPr>
                        <a:t>the pool is open.</a:t>
                      </a:r>
                      <a:endParaRPr lang="en-US" baseline="0" dirty="0"/>
                    </a:p>
                  </a:txBody>
                  <a:tcPr/>
                </a:tc>
                <a:tc>
                  <a:txBody>
                    <a:bodyPr/>
                    <a:lstStyle/>
                    <a:p>
                      <a:r>
                        <a:rPr lang="en-US" b="1" dirty="0"/>
                        <a:t>Pool Operators should:</a:t>
                      </a:r>
                    </a:p>
                    <a:p>
                      <a:endParaRPr lang="en-US" b="1" dirty="0"/>
                    </a:p>
                    <a:p>
                      <a:pPr marL="285750" indent="-285750">
                        <a:buFont typeface="Arial" panose="020B0604020202020204" pitchFamily="34" charset="0"/>
                        <a:buChar char="•"/>
                      </a:pPr>
                      <a:r>
                        <a:rPr lang="en-US" baseline="0" dirty="0"/>
                        <a:t>Be knowledgeable of the EEA Safety </a:t>
                      </a:r>
                      <a:r>
                        <a:rPr lang="en-US" baseline="0" dirty="0" smtClean="0"/>
                        <a:t>Standards Guidance</a:t>
                      </a:r>
                      <a:endParaRPr lang="en-US" dirty="0"/>
                    </a:p>
                    <a:p>
                      <a:pPr marL="285750" indent="-285750">
                        <a:buFont typeface="Arial" panose="020B0604020202020204" pitchFamily="34" charset="0"/>
                        <a:buChar char="•"/>
                      </a:pPr>
                      <a:r>
                        <a:rPr lang="en-US" dirty="0"/>
                        <a:t>Train staff about social distancing and general sanitation best practices. </a:t>
                      </a:r>
                      <a:endParaRPr lang="en-US" baseline="0" dirty="0"/>
                    </a:p>
                    <a:p>
                      <a:pPr marL="285750" indent="-285750">
                        <a:buFont typeface="Arial" panose="020B0604020202020204" pitchFamily="34" charset="0"/>
                        <a:buChar char="•"/>
                      </a:pPr>
                      <a:r>
                        <a:rPr lang="en-US" baseline="0" dirty="0"/>
                        <a:t>Develop protocols to assess staff at the beginning of each shift concerning COVID-19 symptoms. </a:t>
                      </a:r>
                    </a:p>
                    <a:p>
                      <a:pPr marL="285750" indent="-285750">
                        <a:buFont typeface="Arial" panose="020B0604020202020204" pitchFamily="34" charset="0"/>
                        <a:buChar char="•"/>
                      </a:pPr>
                      <a:r>
                        <a:rPr lang="en-US" baseline="0" dirty="0">
                          <a:solidFill>
                            <a:schemeClr val="tx1"/>
                          </a:solidFill>
                        </a:rPr>
                        <a:t>Require frequent handwashing by staff, with soap and warm water for at least 20 seconds or the use of alcohol-based hand sanitizers or disinfecting wipes. </a:t>
                      </a:r>
                    </a:p>
                    <a:p>
                      <a:pPr marL="285750" indent="-285750">
                        <a:buFont typeface="Arial" panose="020B0604020202020204" pitchFamily="34" charset="0"/>
                        <a:buChar char="•"/>
                      </a:pPr>
                      <a:r>
                        <a:rPr lang="en-US" baseline="0" dirty="0">
                          <a:solidFill>
                            <a:schemeClr val="tx1"/>
                          </a:solidFill>
                        </a:rPr>
                        <a:t>At staffed pools, log everyone (name and email or name and phone number) who is at the facility to enable contact tracing, including patrons, staff, and visitors.</a:t>
                      </a:r>
                    </a:p>
                    <a:p>
                      <a:endParaRPr lang="en-US" b="1" dirty="0">
                        <a:solidFill>
                          <a:schemeClr val="tx1"/>
                        </a:solidFill>
                      </a:endParaRPr>
                    </a:p>
                  </a:txBody>
                  <a:tcPr/>
                </a:tc>
                <a:extLst>
                  <a:ext uri="{0D108BD9-81ED-4DB2-BD59-A6C34878D82A}">
                    <a16:rowId xmlns="" xmlns:a16="http://schemas.microsoft.com/office/drawing/2014/main" val="10001"/>
                  </a:ext>
                </a:extLst>
              </a:tr>
            </a:tbl>
          </a:graphicData>
        </a:graphic>
      </p:graphicFrame>
      <p:sp>
        <p:nvSpPr>
          <p:cNvPr id="3" name="Slide Number Placeholder 2"/>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6</a:t>
            </a:fld>
            <a:endParaRPr lang="en-US" dirty="0">
              <a:solidFill>
                <a:srgbClr val="464646">
                  <a:lumMod val="40000"/>
                  <a:lumOff val="60000"/>
                </a:srgbClr>
              </a:solidFill>
            </a:endParaRPr>
          </a:p>
        </p:txBody>
      </p:sp>
      <p:sp>
        <p:nvSpPr>
          <p:cNvPr id="6" name="Footer Placeholder 4"/>
          <p:cNvSpPr>
            <a:spLocks noGrp="1"/>
          </p:cNvSpPr>
          <p:nvPr>
            <p:ph type="ftr" sz="quarter" idx="3"/>
          </p:nvPr>
        </p:nvSpPr>
        <p:spPr>
          <a:xfrm>
            <a:off x="611133" y="6595872"/>
            <a:ext cx="3816488" cy="338328"/>
          </a:xfrm>
        </p:spPr>
        <p:txBody>
          <a:bodyPr/>
          <a:lstStyle/>
          <a:p>
            <a:r>
              <a:rPr lang="en-US" dirty="0">
                <a:solidFill>
                  <a:srgbClr val="464646">
                    <a:lumMod val="40000"/>
                    <a:lumOff val="60000"/>
                  </a:srgbClr>
                </a:solidFill>
              </a:rPr>
              <a:t>Massachusetts Department of Public Health       mass.gov/</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328517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0"/>
            <a:ext cx="8229600" cy="1020519"/>
          </a:xfrm>
        </p:spPr>
        <p:txBody>
          <a:bodyPr/>
          <a:lstStyle/>
          <a:p>
            <a:r>
              <a:rPr lang="en-US" b="1" dirty="0">
                <a:solidFill>
                  <a:schemeClr val="bg1"/>
                </a:solidFill>
              </a:rPr>
              <a:t>Bathhouse and Sanitary Facilities</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682687091"/>
              </p:ext>
            </p:extLst>
          </p:nvPr>
        </p:nvGraphicFramePr>
        <p:xfrm>
          <a:off x="0" y="838200"/>
          <a:ext cx="9144000" cy="5654288"/>
        </p:xfrm>
        <a:graphic>
          <a:graphicData uri="http://schemas.openxmlformats.org/drawingml/2006/table">
            <a:tbl>
              <a:tblPr firstRow="1" bandRow="1">
                <a:tableStyleId>{5C22544A-7EE6-4342-B048-85BDC9FD1C3A}</a:tableStyleId>
              </a:tblPr>
              <a:tblGrid>
                <a:gridCol w="4530055">
                  <a:extLst>
                    <a:ext uri="{9D8B030D-6E8A-4147-A177-3AD203B41FA5}">
                      <a16:colId xmlns="" xmlns:a16="http://schemas.microsoft.com/office/drawing/2014/main" val="20000"/>
                    </a:ext>
                  </a:extLst>
                </a:gridCol>
                <a:gridCol w="4613945">
                  <a:extLst>
                    <a:ext uri="{9D8B030D-6E8A-4147-A177-3AD203B41FA5}">
                      <a16:colId xmlns="" xmlns:a16="http://schemas.microsoft.com/office/drawing/2014/main" val="20001"/>
                    </a:ext>
                  </a:extLst>
                </a:gridCol>
              </a:tblGrid>
              <a:tr h="39619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435.00 Requirements</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EEA Guidance</a:t>
                      </a:r>
                    </a:p>
                  </a:txBody>
                  <a:tcPr/>
                </a:tc>
                <a:extLst>
                  <a:ext uri="{0D108BD9-81ED-4DB2-BD59-A6C34878D82A}">
                    <a16:rowId xmlns="" xmlns:a16="http://schemas.microsoft.com/office/drawing/2014/main" val="10000"/>
                  </a:ext>
                </a:extLst>
              </a:tr>
              <a:tr h="5258090">
                <a:tc>
                  <a:txBody>
                    <a:bodyPr/>
                    <a:lstStyle/>
                    <a:p>
                      <a:pPr marL="0" indent="0">
                        <a:buFont typeface="Arial" panose="020B0604020202020204" pitchFamily="34" charset="0"/>
                        <a:buNone/>
                      </a:pPr>
                      <a:r>
                        <a:rPr lang="en-US" sz="1800" b="1" kern="1200" dirty="0">
                          <a:solidFill>
                            <a:schemeClr val="dk1"/>
                          </a:solidFill>
                          <a:effectLst/>
                          <a:latin typeface="+mn-lt"/>
                          <a:ea typeface="+mn-ea"/>
                          <a:cs typeface="+mn-cs"/>
                        </a:rPr>
                        <a:t>435.03: Bathhouse and Sanitary Facilities</a:t>
                      </a:r>
                    </a:p>
                    <a:p>
                      <a:pPr marL="0" indent="0">
                        <a:buFont typeface="Arial" panose="020B0604020202020204" pitchFamily="34" charset="0"/>
                        <a:buNone/>
                      </a:pPr>
                      <a:endParaRPr lang="en-US" sz="1800" b="1" kern="1200" dirty="0">
                        <a:solidFill>
                          <a:schemeClr val="dk1"/>
                        </a:solidFill>
                        <a:effectLst/>
                        <a:latin typeface="+mn-lt"/>
                        <a:ea typeface="+mn-ea"/>
                        <a:cs typeface="+mn-cs"/>
                      </a:endParaRPr>
                    </a:p>
                    <a:p>
                      <a:pPr marL="0" indent="0">
                        <a:buFont typeface="Arial" panose="020B0604020202020204" pitchFamily="34" charset="0"/>
                        <a:buNone/>
                      </a:pPr>
                      <a:r>
                        <a:rPr lang="en-US" sz="1800" b="1" kern="1200" dirty="0">
                          <a:solidFill>
                            <a:schemeClr val="tx1"/>
                          </a:solidFill>
                          <a:effectLst/>
                          <a:latin typeface="+mn-lt"/>
                          <a:ea typeface="+mn-ea"/>
                          <a:cs typeface="+mn-cs"/>
                        </a:rPr>
                        <a:t>At</a:t>
                      </a:r>
                      <a:r>
                        <a:rPr lang="en-US" sz="1800" b="1" kern="1200" baseline="0" dirty="0">
                          <a:solidFill>
                            <a:schemeClr val="tx1"/>
                          </a:solidFill>
                          <a:effectLst/>
                          <a:latin typeface="+mn-lt"/>
                          <a:ea typeface="+mn-ea"/>
                          <a:cs typeface="+mn-cs"/>
                        </a:rPr>
                        <a:t> public swimming pools:</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a:solidFill>
                            <a:schemeClr val="tx1"/>
                          </a:solidFill>
                          <a:effectLst/>
                          <a:latin typeface="+mn-lt"/>
                          <a:ea typeface="+mn-ea"/>
                          <a:cs typeface="+mn-cs"/>
                        </a:rPr>
                        <a:t>Provide adequate and separate dressing and sanitary facilities of ample size and well lighted, drained, ventilated. </a:t>
                      </a:r>
                    </a:p>
                    <a:p>
                      <a:pPr marL="0" indent="0">
                        <a:buFont typeface="Arial" panose="020B0604020202020204" pitchFamily="34" charset="0"/>
                        <a:buNone/>
                      </a:pPr>
                      <a:endParaRPr lang="en-US" sz="1800" b="1" kern="1200" dirty="0">
                        <a:solidFill>
                          <a:schemeClr val="tx1"/>
                        </a:solidFill>
                        <a:effectLst/>
                        <a:latin typeface="+mn-lt"/>
                        <a:ea typeface="+mn-ea"/>
                        <a:cs typeface="+mn-cs"/>
                      </a:endParaRP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a:solidFill>
                            <a:schemeClr val="tx1"/>
                          </a:solidFill>
                          <a:effectLst/>
                          <a:latin typeface="+mn-lt"/>
                          <a:ea typeface="+mn-ea"/>
                          <a:cs typeface="+mn-cs"/>
                        </a:rPr>
                        <a:t>Patrons should be routed through the bathhouse to minimize street shoes and wet barefoot traffic.</a:t>
                      </a:r>
                    </a:p>
                    <a:p>
                      <a:pPr marL="0" indent="0">
                        <a:buFont typeface="Arial" panose="020B0604020202020204" pitchFamily="34" charset="0"/>
                        <a:buNone/>
                      </a:pPr>
                      <a:endParaRPr lang="en-US" sz="1800" b="1" kern="1200" dirty="0">
                        <a:solidFill>
                          <a:schemeClr val="tx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tx1"/>
                          </a:solidFill>
                          <a:effectLst/>
                          <a:latin typeface="+mn-lt"/>
                          <a:ea typeface="+mn-ea"/>
                          <a:cs typeface="+mn-cs"/>
                        </a:rPr>
                        <a:t>Provide </a:t>
                      </a:r>
                      <a:r>
                        <a:rPr lang="en-US" sz="1800" kern="1200" baseline="0" dirty="0">
                          <a:solidFill>
                            <a:schemeClr val="tx1"/>
                          </a:solidFill>
                          <a:effectLst/>
                          <a:latin typeface="+mn-lt"/>
                          <a:ea typeface="+mn-ea"/>
                          <a:cs typeface="+mn-cs"/>
                        </a:rPr>
                        <a:t>showers (with hot and cold water), water closets/toilets, and washbasins.</a:t>
                      </a:r>
                      <a:endParaRPr lang="en-US" sz="1800" kern="1200" dirty="0">
                        <a:solidFill>
                          <a:schemeClr val="tx1"/>
                        </a:solidFill>
                        <a:effectLst/>
                        <a:latin typeface="+mn-lt"/>
                        <a:ea typeface="+mn-ea"/>
                        <a:cs typeface="+mn-cs"/>
                      </a:endParaRPr>
                    </a:p>
                    <a:p>
                      <a:pPr marL="0" indent="0">
                        <a:buFont typeface="Arial" panose="020B0604020202020204" pitchFamily="34" charset="0"/>
                        <a:buNone/>
                      </a:pPr>
                      <a:endParaRPr lang="en-US" sz="1800" kern="1200" dirty="0">
                        <a:solidFill>
                          <a:schemeClr val="dk1"/>
                        </a:solidFill>
                        <a:effectLst/>
                        <a:latin typeface="+mn-lt"/>
                        <a:ea typeface="+mn-ea"/>
                        <a:cs typeface="+mn-cs"/>
                      </a:endParaRPr>
                    </a:p>
                  </a:txBody>
                  <a:tcPr/>
                </a:tc>
                <a:tc>
                  <a:txBody>
                    <a:bodyPr/>
                    <a:lstStyle/>
                    <a:p>
                      <a:pPr marL="285750" indent="-285750">
                        <a:buFont typeface="Arial" panose="020B0604020202020204" pitchFamily="34" charset="0"/>
                        <a:buChar char="•"/>
                      </a:pPr>
                      <a:r>
                        <a:rPr lang="en-US" sz="1800" kern="1200" dirty="0">
                          <a:solidFill>
                            <a:schemeClr val="dk1"/>
                          </a:solidFill>
                          <a:effectLst/>
                          <a:latin typeface="+mn-lt"/>
                          <a:ea typeface="+mn-ea"/>
                          <a:cs typeface="+mn-cs"/>
                        </a:rPr>
                        <a:t>Locker rooms and changing areas should be closed in Phase II. </a:t>
                      </a:r>
                    </a:p>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Restroom and/or shower facilities can be accessed through a locker room, but </a:t>
                      </a:r>
                      <a:r>
                        <a:rPr lang="en-US" sz="1800" b="1" kern="1200" dirty="0">
                          <a:solidFill>
                            <a:schemeClr val="dk1"/>
                          </a:solidFill>
                          <a:effectLst/>
                          <a:latin typeface="+mn-lt"/>
                          <a:ea typeface="+mn-ea"/>
                          <a:cs typeface="+mn-cs"/>
                        </a:rPr>
                        <a:t>operators must ensure that guests do not use the lockers or changing area.  </a:t>
                      </a:r>
                    </a:p>
                    <a:p>
                      <a:r>
                        <a:rPr lang="en-US" sz="1800" kern="1200" dirty="0">
                          <a:solidFill>
                            <a:schemeClr val="dk1"/>
                          </a:solidFill>
                          <a:effectLst/>
                          <a:latin typeface="+mn-lt"/>
                          <a:ea typeface="+mn-ea"/>
                          <a:cs typeface="+mn-cs"/>
                        </a:rPr>
                        <a:t> </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Facilities must provide access to showers in compliance with 105 CMR 435.00. If outdoor showers are not available, facilities may meet this requirement by providing access to indoor showers.  If outdoor showers are available, facilities should keep indoor showers closed.</a:t>
                      </a:r>
                    </a:p>
                    <a:p>
                      <a:r>
                        <a:rPr lang="en-US" sz="1800" kern="1200" dirty="0">
                          <a:solidFill>
                            <a:schemeClr val="dk1"/>
                          </a:solidFill>
                          <a:effectLst/>
                          <a:latin typeface="+mn-lt"/>
                          <a:ea typeface="+mn-ea"/>
                          <a:cs typeface="+mn-cs"/>
                        </a:rPr>
                        <a:t> </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All handwash sinks shall be fully stocked with soap and paper towels. </a:t>
                      </a:r>
                      <a:endParaRPr lang="en-US" baseline="0" dirty="0"/>
                    </a:p>
                  </a:txBody>
                  <a:tcPr/>
                </a:tc>
                <a:extLst>
                  <a:ext uri="{0D108BD9-81ED-4DB2-BD59-A6C34878D82A}">
                    <a16:rowId xmlns="" xmlns:a16="http://schemas.microsoft.com/office/drawing/2014/main" val="10001"/>
                  </a:ext>
                </a:extLst>
              </a:tr>
            </a:tbl>
          </a:graphicData>
        </a:graphic>
      </p:graphicFrame>
      <p:sp>
        <p:nvSpPr>
          <p:cNvPr id="3" name="Slide Number Placeholder 2"/>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7</a:t>
            </a:fld>
            <a:endParaRPr lang="en-US" dirty="0">
              <a:solidFill>
                <a:srgbClr val="464646">
                  <a:lumMod val="40000"/>
                  <a:lumOff val="60000"/>
                </a:srgbClr>
              </a:solidFill>
            </a:endParaRPr>
          </a:p>
        </p:txBody>
      </p:sp>
      <p:sp>
        <p:nvSpPr>
          <p:cNvPr id="6" name="Footer Placeholder 4"/>
          <p:cNvSpPr>
            <a:spLocks noGrp="1"/>
          </p:cNvSpPr>
          <p:nvPr>
            <p:ph type="ftr" sz="quarter" idx="3"/>
          </p:nvPr>
        </p:nvSpPr>
        <p:spPr>
          <a:xfrm>
            <a:off x="611133" y="6510528"/>
            <a:ext cx="3816488" cy="338328"/>
          </a:xfrm>
        </p:spPr>
        <p:txBody>
          <a:bodyPr/>
          <a:lstStyle/>
          <a:p>
            <a:r>
              <a:rPr lang="en-US" dirty="0">
                <a:solidFill>
                  <a:srgbClr val="464646">
                    <a:lumMod val="40000"/>
                    <a:lumOff val="60000"/>
                  </a:srgbClr>
                </a:solidFill>
              </a:rPr>
              <a:t>Massachusetts Department of Public Health       mass.gov/</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844408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3254E0FF-8DB5-4A48-A296-796D76245351}"/>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8</a:t>
            </a:fld>
            <a:endParaRPr lang="en-US" dirty="0">
              <a:solidFill>
                <a:srgbClr val="464646">
                  <a:lumMod val="40000"/>
                  <a:lumOff val="60000"/>
                </a:srgbClr>
              </a:solidFill>
            </a:endParaRPr>
          </a:p>
        </p:txBody>
      </p:sp>
      <p:sp>
        <p:nvSpPr>
          <p:cNvPr id="3" name="Title 1">
            <a:extLst>
              <a:ext uri="{FF2B5EF4-FFF2-40B4-BE49-F238E27FC236}">
                <a16:creationId xmlns="" xmlns:a16="http://schemas.microsoft.com/office/drawing/2014/main" id="{DE6F3B2E-9634-481A-9BB2-28C10A371F79}"/>
              </a:ext>
            </a:extLst>
          </p:cNvPr>
          <p:cNvSpPr txBox="1">
            <a:spLocks/>
          </p:cNvSpPr>
          <p:nvPr/>
        </p:nvSpPr>
        <p:spPr>
          <a:xfrm>
            <a:off x="381000" y="0"/>
            <a:ext cx="8229600" cy="102051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a:solidFill>
                  <a:schemeClr val="bg1"/>
                </a:solidFill>
              </a:rPr>
              <a:t>Capacity Management</a:t>
            </a:r>
            <a:endParaRPr lang="en-US" b="1" dirty="0">
              <a:solidFill>
                <a:schemeClr val="bg1"/>
              </a:solidFill>
            </a:endParaRPr>
          </a:p>
        </p:txBody>
      </p:sp>
      <p:sp>
        <p:nvSpPr>
          <p:cNvPr id="4" name="TextBox 3">
            <a:extLst>
              <a:ext uri="{FF2B5EF4-FFF2-40B4-BE49-F238E27FC236}">
                <a16:creationId xmlns="" xmlns:a16="http://schemas.microsoft.com/office/drawing/2014/main" id="{610F01B6-495E-4976-9EEF-ED05704D606C}"/>
              </a:ext>
            </a:extLst>
          </p:cNvPr>
          <p:cNvSpPr txBox="1"/>
          <p:nvPr/>
        </p:nvSpPr>
        <p:spPr>
          <a:xfrm>
            <a:off x="137752" y="968514"/>
            <a:ext cx="7772400" cy="707886"/>
          </a:xfrm>
          <a:prstGeom prst="rect">
            <a:avLst/>
          </a:prstGeom>
          <a:noFill/>
        </p:spPr>
        <p:txBody>
          <a:bodyPr wrap="square" rtlCol="0">
            <a:spAutoFit/>
          </a:bodyPr>
          <a:lstStyle/>
          <a:p>
            <a:pPr marL="285750" indent="-285750">
              <a:buFont typeface="Arial" panose="020B0604020202020204" pitchFamily="34" charset="0"/>
              <a:buChar char="•"/>
            </a:pPr>
            <a:r>
              <a:rPr lang="en-US" sz="2200" dirty="0">
                <a:solidFill>
                  <a:schemeClr val="dk1"/>
                </a:solidFill>
              </a:rPr>
              <a:t>Pool capacity must be managed to allow for social distancing </a:t>
            </a:r>
          </a:p>
          <a:p>
            <a:endParaRPr lang="en-US" dirty="0"/>
          </a:p>
        </p:txBody>
      </p:sp>
      <p:sp>
        <p:nvSpPr>
          <p:cNvPr id="5" name="TextBox 4">
            <a:extLst>
              <a:ext uri="{FF2B5EF4-FFF2-40B4-BE49-F238E27FC236}">
                <a16:creationId xmlns="" xmlns:a16="http://schemas.microsoft.com/office/drawing/2014/main" id="{0AF05186-D4F5-43F0-88F2-7517FBBC073F}"/>
              </a:ext>
            </a:extLst>
          </p:cNvPr>
          <p:cNvSpPr txBox="1"/>
          <p:nvPr/>
        </p:nvSpPr>
        <p:spPr>
          <a:xfrm>
            <a:off x="137752" y="1295400"/>
            <a:ext cx="4891448" cy="5170646"/>
          </a:xfrm>
          <a:prstGeom prst="rect">
            <a:avLst/>
          </a:prstGeom>
          <a:noFill/>
        </p:spPr>
        <p:txBody>
          <a:bodyPr wrap="square" rtlCol="0">
            <a:spAutoFit/>
          </a:bodyPr>
          <a:lstStyle/>
          <a:p>
            <a:pPr marL="285750" indent="-285750">
              <a:buFont typeface="Arial" panose="020B0604020202020204" pitchFamily="34" charset="0"/>
              <a:buChar char="•"/>
            </a:pPr>
            <a:r>
              <a:rPr lang="en-US" sz="2200" dirty="0">
                <a:solidFill>
                  <a:schemeClr val="dk1"/>
                </a:solidFill>
              </a:rPr>
              <a:t>Pool operators should set a maximum number of individuals that can be in a pool facility or pool area at one time</a:t>
            </a:r>
          </a:p>
          <a:p>
            <a:pPr marL="742950" lvl="1" indent="-285750">
              <a:buFont typeface="Arial" panose="020B0604020202020204" pitchFamily="34" charset="0"/>
              <a:buChar char="•"/>
            </a:pPr>
            <a:r>
              <a:rPr lang="en-US" sz="2200" dirty="0">
                <a:solidFill>
                  <a:schemeClr val="dk1"/>
                </a:solidFill>
              </a:rPr>
              <a:t>Maximum occupancy should be based on bather load or any building occupancy limits</a:t>
            </a:r>
          </a:p>
          <a:p>
            <a:pPr marL="742950" lvl="1" indent="-285750">
              <a:buFont typeface="Arial" panose="020B0604020202020204" pitchFamily="34" charset="0"/>
              <a:buChar char="•"/>
            </a:pPr>
            <a:r>
              <a:rPr lang="en-US" sz="2200" b="1" dirty="0">
                <a:solidFill>
                  <a:schemeClr val="dk1"/>
                </a:solidFill>
              </a:rPr>
              <a:t>Should not exceed 40% of normal operating capacity</a:t>
            </a:r>
          </a:p>
          <a:p>
            <a:pPr marL="285750" indent="-285750">
              <a:buFont typeface="Arial" panose="020B0604020202020204" pitchFamily="34" charset="0"/>
              <a:buChar char="•"/>
            </a:pPr>
            <a:r>
              <a:rPr lang="en-US" sz="2200" dirty="0"/>
              <a:t>In order to manage capacity operators may consider:</a:t>
            </a:r>
          </a:p>
          <a:p>
            <a:pPr marL="742950" lvl="1" indent="-285750">
              <a:buFont typeface="Arial" panose="020B0604020202020204" pitchFamily="34" charset="0"/>
              <a:buChar char="•"/>
            </a:pPr>
            <a:r>
              <a:rPr lang="en-US" sz="2200" dirty="0"/>
              <a:t>Limiting the time individuals or groups are allowed to use pool facilities. </a:t>
            </a:r>
          </a:p>
          <a:p>
            <a:pPr marL="742950" lvl="1" indent="-285750">
              <a:buFont typeface="Arial" panose="020B0604020202020204" pitchFamily="34" charset="0"/>
              <a:buChar char="•"/>
            </a:pPr>
            <a:r>
              <a:rPr lang="en-US" sz="2200" dirty="0">
                <a:solidFill>
                  <a:schemeClr val="dk1"/>
                </a:solidFill>
              </a:rPr>
              <a:t>Instituting an online reservation system</a:t>
            </a:r>
          </a:p>
        </p:txBody>
      </p:sp>
      <p:sp>
        <p:nvSpPr>
          <p:cNvPr id="6" name="TextBox 5">
            <a:extLst>
              <a:ext uri="{FF2B5EF4-FFF2-40B4-BE49-F238E27FC236}">
                <a16:creationId xmlns="" xmlns:a16="http://schemas.microsoft.com/office/drawing/2014/main" id="{A7FE1E1D-B969-4C1A-AFCD-E4DA1281286B}"/>
              </a:ext>
            </a:extLst>
          </p:cNvPr>
          <p:cNvSpPr txBox="1"/>
          <p:nvPr/>
        </p:nvSpPr>
        <p:spPr>
          <a:xfrm>
            <a:off x="5257800" y="1849215"/>
            <a:ext cx="3665621" cy="4247317"/>
          </a:xfrm>
          <a:prstGeom prst="rect">
            <a:avLst/>
          </a:prstGeom>
          <a:solidFill>
            <a:schemeClr val="accent1"/>
          </a:solidFill>
        </p:spPr>
        <p:txBody>
          <a:bodyPr wrap="square" rtlCol="0">
            <a:spAutoFit/>
          </a:bodyPr>
          <a:lstStyle/>
          <a:p>
            <a:r>
              <a:rPr lang="en-US" b="1" dirty="0">
                <a:solidFill>
                  <a:schemeClr val="bg1"/>
                </a:solidFill>
              </a:rPr>
              <a:t>Calculating Bather Load (435.27)</a:t>
            </a:r>
          </a:p>
          <a:p>
            <a:endParaRPr lang="en-US" dirty="0">
              <a:solidFill>
                <a:schemeClr val="bg1"/>
              </a:solidFill>
            </a:endParaRPr>
          </a:p>
          <a:p>
            <a:pPr marL="285750" indent="-285750">
              <a:buFont typeface="Arial" panose="020B0604020202020204" pitchFamily="34" charset="0"/>
              <a:buChar char="•"/>
            </a:pPr>
            <a:r>
              <a:rPr lang="en-US" b="1" dirty="0">
                <a:solidFill>
                  <a:schemeClr val="bg1"/>
                </a:solidFill>
              </a:rPr>
              <a:t>15 square feet </a:t>
            </a:r>
            <a:r>
              <a:rPr lang="en-US" dirty="0">
                <a:solidFill>
                  <a:schemeClr val="bg1"/>
                </a:solidFill>
              </a:rPr>
              <a:t>of pool water surface area in the non-swimmer area for each non-swimmer </a:t>
            </a:r>
          </a:p>
          <a:p>
            <a:pPr marL="285750" indent="-285750">
              <a:buFont typeface="Arial" panose="020B0604020202020204" pitchFamily="34" charset="0"/>
              <a:buChar char="•"/>
            </a:pPr>
            <a:r>
              <a:rPr lang="en-US" b="1" dirty="0">
                <a:solidFill>
                  <a:schemeClr val="bg1"/>
                </a:solidFill>
              </a:rPr>
              <a:t>20 square feet </a:t>
            </a:r>
            <a:r>
              <a:rPr lang="en-US" dirty="0">
                <a:solidFill>
                  <a:schemeClr val="bg1"/>
                </a:solidFill>
              </a:rPr>
              <a:t>in the swimming area for each swimmer expected at time of maximum load.</a:t>
            </a:r>
          </a:p>
          <a:p>
            <a:pPr marL="285750" indent="-285750">
              <a:buFont typeface="Arial" panose="020B0604020202020204" pitchFamily="34" charset="0"/>
              <a:buChar char="•"/>
            </a:pPr>
            <a:r>
              <a:rPr lang="en-US" b="1" dirty="0">
                <a:solidFill>
                  <a:schemeClr val="bg1"/>
                </a:solidFill>
              </a:rPr>
              <a:t>300 square feet </a:t>
            </a:r>
            <a:r>
              <a:rPr lang="en-US" dirty="0">
                <a:solidFill>
                  <a:schemeClr val="bg1"/>
                </a:solidFill>
              </a:rPr>
              <a:t>of pool water surface area reserved around each diving board or diving platform. </a:t>
            </a:r>
          </a:p>
          <a:p>
            <a:pPr marL="285750" indent="-285750">
              <a:buFont typeface="Arial" panose="020B0604020202020204" pitchFamily="34" charset="0"/>
              <a:buChar char="•"/>
            </a:pPr>
            <a:r>
              <a:rPr lang="en-US" b="1" dirty="0">
                <a:solidFill>
                  <a:schemeClr val="bg1"/>
                </a:solidFill>
              </a:rPr>
              <a:t>100 square</a:t>
            </a:r>
            <a:r>
              <a:rPr lang="en-US" dirty="0">
                <a:solidFill>
                  <a:schemeClr val="bg1"/>
                </a:solidFill>
              </a:rPr>
              <a:t> feet of pool water surface area reserved around each slide. </a:t>
            </a:r>
          </a:p>
        </p:txBody>
      </p:sp>
    </p:spTree>
    <p:extLst>
      <p:ext uri="{BB962C8B-B14F-4D97-AF65-F5344CB8AC3E}">
        <p14:creationId xmlns:p14="http://schemas.microsoft.com/office/powerpoint/2010/main" val="3593653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 xmlns:a16="http://schemas.microsoft.com/office/drawing/2014/main" id="{269C7C87-346B-4573-858D-226396A14B38}"/>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9</a:t>
            </a:fld>
            <a:endParaRPr lang="en-US" dirty="0">
              <a:solidFill>
                <a:srgbClr val="464646">
                  <a:lumMod val="40000"/>
                  <a:lumOff val="60000"/>
                </a:srgbClr>
              </a:solidFill>
            </a:endParaRPr>
          </a:p>
        </p:txBody>
      </p:sp>
      <p:sp>
        <p:nvSpPr>
          <p:cNvPr id="3" name="Title 1">
            <a:extLst>
              <a:ext uri="{FF2B5EF4-FFF2-40B4-BE49-F238E27FC236}">
                <a16:creationId xmlns="" xmlns:a16="http://schemas.microsoft.com/office/drawing/2014/main" id="{FDEE688C-B778-4EA2-A31A-52C37824D2C6}"/>
              </a:ext>
            </a:extLst>
          </p:cNvPr>
          <p:cNvSpPr txBox="1">
            <a:spLocks/>
          </p:cNvSpPr>
          <p:nvPr/>
        </p:nvSpPr>
        <p:spPr>
          <a:xfrm>
            <a:off x="381000" y="0"/>
            <a:ext cx="8229600" cy="102051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a:solidFill>
                  <a:schemeClr val="bg1"/>
                </a:solidFill>
              </a:rPr>
              <a:t>Chemical Standards</a:t>
            </a:r>
            <a:endParaRPr lang="en-US" b="1" dirty="0">
              <a:solidFill>
                <a:schemeClr val="bg1"/>
              </a:solidFill>
            </a:endParaRPr>
          </a:p>
        </p:txBody>
      </p:sp>
      <p:graphicFrame>
        <p:nvGraphicFramePr>
          <p:cNvPr id="4" name="Content Placeholder 3">
            <a:extLst>
              <a:ext uri="{FF2B5EF4-FFF2-40B4-BE49-F238E27FC236}">
                <a16:creationId xmlns="" xmlns:a16="http://schemas.microsoft.com/office/drawing/2014/main" id="{75FA9CAC-15DF-4559-B363-490DBF2E7263}"/>
              </a:ext>
            </a:extLst>
          </p:cNvPr>
          <p:cNvGraphicFramePr>
            <a:graphicFrameLocks/>
          </p:cNvGraphicFramePr>
          <p:nvPr>
            <p:extLst>
              <p:ext uri="{D42A27DB-BD31-4B8C-83A1-F6EECF244321}">
                <p14:modId xmlns:p14="http://schemas.microsoft.com/office/powerpoint/2010/main" val="2114531357"/>
              </p:ext>
            </p:extLst>
          </p:nvPr>
        </p:nvGraphicFramePr>
        <p:xfrm>
          <a:off x="0" y="787141"/>
          <a:ext cx="9144000" cy="4632914"/>
        </p:xfrm>
        <a:graphic>
          <a:graphicData uri="http://schemas.openxmlformats.org/drawingml/2006/table">
            <a:tbl>
              <a:tblPr firstRow="1" bandRow="1">
                <a:tableStyleId>{5C22544A-7EE6-4342-B048-85BDC9FD1C3A}</a:tableStyleId>
              </a:tblPr>
              <a:tblGrid>
                <a:gridCol w="4530055">
                  <a:extLst>
                    <a:ext uri="{9D8B030D-6E8A-4147-A177-3AD203B41FA5}">
                      <a16:colId xmlns="" xmlns:a16="http://schemas.microsoft.com/office/drawing/2014/main" val="20000"/>
                    </a:ext>
                  </a:extLst>
                </a:gridCol>
                <a:gridCol w="4613945">
                  <a:extLst>
                    <a:ext uri="{9D8B030D-6E8A-4147-A177-3AD203B41FA5}">
                      <a16:colId xmlns="" xmlns:a16="http://schemas.microsoft.com/office/drawing/2014/main" val="20001"/>
                    </a:ext>
                  </a:extLst>
                </a:gridCol>
              </a:tblGrid>
              <a:tr h="35590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435.00 Requirements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EEA  Guidance</a:t>
                      </a:r>
                    </a:p>
                  </a:txBody>
                  <a:tcPr/>
                </a:tc>
                <a:extLst>
                  <a:ext uri="{0D108BD9-81ED-4DB2-BD59-A6C34878D82A}">
                    <a16:rowId xmlns="" xmlns:a16="http://schemas.microsoft.com/office/drawing/2014/main" val="10000"/>
                  </a:ext>
                </a:extLst>
              </a:tr>
              <a:tr h="4267154">
                <a:tc>
                  <a:txBody>
                    <a:bodyPr/>
                    <a:lstStyle/>
                    <a:p>
                      <a:pPr marL="0" indent="0">
                        <a:buFont typeface="Arial" panose="020B0604020202020204" pitchFamily="34" charset="0"/>
                        <a:buNone/>
                      </a:pPr>
                      <a:r>
                        <a:rPr lang="en-US" sz="1800" b="1" kern="1200" dirty="0">
                          <a:solidFill>
                            <a:schemeClr val="dk1"/>
                          </a:solidFill>
                          <a:effectLst/>
                          <a:latin typeface="+mn-lt"/>
                          <a:ea typeface="+mn-ea"/>
                          <a:cs typeface="+mn-cs"/>
                        </a:rPr>
                        <a:t>435.29:   Chemical Standards</a:t>
                      </a:r>
                    </a:p>
                    <a:p>
                      <a:pPr marL="0" indent="0">
                        <a:buFont typeface="Arial" panose="020B0604020202020204" pitchFamily="34" charset="0"/>
                        <a:buNone/>
                      </a:pPr>
                      <a:endParaRPr lang="en-US" sz="1800" b="1"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Tests for residual disinfectant shall be made </a:t>
                      </a:r>
                      <a:r>
                        <a:rPr lang="en-US" sz="1800" kern="1200" dirty="0" smtClean="0">
                          <a:solidFill>
                            <a:schemeClr val="dk1"/>
                          </a:solidFill>
                          <a:effectLst/>
                          <a:latin typeface="+mn-lt"/>
                          <a:ea typeface="+mn-ea"/>
                          <a:cs typeface="+mn-cs"/>
                        </a:rPr>
                        <a:t>4 </a:t>
                      </a:r>
                      <a:r>
                        <a:rPr lang="en-US" sz="1800" kern="1200" dirty="0">
                          <a:solidFill>
                            <a:schemeClr val="dk1"/>
                          </a:solidFill>
                          <a:effectLst/>
                          <a:latin typeface="+mn-lt"/>
                          <a:ea typeface="+mn-ea"/>
                          <a:cs typeface="+mn-cs"/>
                        </a:rPr>
                        <a:t>times daily, once during the peak load by the pool operator, or more often if required by the Board of Health.</a:t>
                      </a:r>
                    </a:p>
                    <a:p>
                      <a:pPr marL="285750" indent="-285750">
                        <a:buFont typeface="Arial" panose="020B0604020202020204" pitchFamily="34" charset="0"/>
                        <a:buChar char="•"/>
                      </a:pPr>
                      <a:endParaRPr lang="en-US" sz="1800" b="1" kern="1200" baseline="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If pool water does not conform with the requirements set forth in 105 CMR 435.28 through 435.31, the operator shall immediately close the pool until the pool water conforms with those standards.</a:t>
                      </a:r>
                      <a:endParaRPr lang="en-US" b="1" baseline="0" dirty="0"/>
                    </a:p>
                  </a:txBody>
                  <a:tcPr/>
                </a:tc>
                <a:tc>
                  <a:txBody>
                    <a:bodyPr/>
                    <a:lstStyle/>
                    <a:p>
                      <a:pPr marL="0" indent="0">
                        <a:buFont typeface="Arial" panose="020B0604020202020204" pitchFamily="34" charset="0"/>
                        <a:buNone/>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Increase frequency of water chemistry testing to a </a:t>
                      </a:r>
                      <a:r>
                        <a:rPr lang="en-US" sz="1800" b="1" kern="1200" dirty="0">
                          <a:solidFill>
                            <a:schemeClr val="dk1"/>
                          </a:solidFill>
                          <a:effectLst/>
                          <a:latin typeface="+mn-lt"/>
                          <a:ea typeface="+mn-ea"/>
                          <a:cs typeface="+mn-cs"/>
                        </a:rPr>
                        <a:t>minimum of 6 times per day. </a:t>
                      </a:r>
                    </a:p>
                    <a:p>
                      <a:pPr marL="285750" indent="-285750">
                        <a:buFont typeface="Arial" panose="020B0604020202020204" pitchFamily="34" charset="0"/>
                        <a:buChar char="•"/>
                      </a:pPr>
                      <a:endParaRPr lang="en-US" sz="1800" b="1"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Additional testing should be conducted during peak bather load periods.  </a:t>
                      </a:r>
                    </a:p>
                    <a:p>
                      <a:r>
                        <a:rPr lang="en-US" sz="1800" kern="1200" dirty="0">
                          <a:solidFill>
                            <a:schemeClr val="dk1"/>
                          </a:solidFill>
                          <a:effectLst/>
                          <a:latin typeface="+mn-lt"/>
                          <a:ea typeface="+mn-ea"/>
                          <a:cs typeface="+mn-cs"/>
                        </a:rPr>
                        <a:t> </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Increasing pool shocking frequency each week during hours of pool closure.</a:t>
                      </a:r>
                    </a:p>
                    <a:p>
                      <a:pPr marL="285750" indent="-285750">
                        <a:buFont typeface="Arial" panose="020B0604020202020204" pitchFamily="34" charset="0"/>
                        <a:buChar char="•"/>
                      </a:pP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800" kern="1200" dirty="0">
                          <a:solidFill>
                            <a:schemeClr val="dk1"/>
                          </a:solidFill>
                          <a:effectLst/>
                          <a:latin typeface="+mn-lt"/>
                          <a:ea typeface="+mn-ea"/>
                          <a:cs typeface="+mn-cs"/>
                        </a:rPr>
                        <a:t>Close immediately for maintenance and correction if the water chemistry does not meet minimum standards. All closures, maintenance, and corrections must be documented.</a:t>
                      </a:r>
                    </a:p>
                  </a:txBody>
                  <a:tcPr/>
                </a:tc>
                <a:extLst>
                  <a:ext uri="{0D108BD9-81ED-4DB2-BD59-A6C34878D82A}">
                    <a16:rowId xmlns="" xmlns:a16="http://schemas.microsoft.com/office/drawing/2014/main" val="10001"/>
                  </a:ext>
                </a:extLst>
              </a:tr>
            </a:tbl>
          </a:graphicData>
        </a:graphic>
      </p:graphicFrame>
      <p:sp>
        <p:nvSpPr>
          <p:cNvPr id="5" name="TextBox 4">
            <a:extLst>
              <a:ext uri="{FF2B5EF4-FFF2-40B4-BE49-F238E27FC236}">
                <a16:creationId xmlns="" xmlns:a16="http://schemas.microsoft.com/office/drawing/2014/main" id="{338EC5CD-525C-4334-8857-3960F52AD456}"/>
              </a:ext>
            </a:extLst>
          </p:cNvPr>
          <p:cNvSpPr txBox="1"/>
          <p:nvPr/>
        </p:nvSpPr>
        <p:spPr>
          <a:xfrm>
            <a:off x="694587" y="5477470"/>
            <a:ext cx="7466067" cy="923330"/>
          </a:xfrm>
          <a:prstGeom prst="rect">
            <a:avLst/>
          </a:prstGeom>
          <a:noFill/>
        </p:spPr>
        <p:txBody>
          <a:bodyPr wrap="square" rtlCol="0">
            <a:spAutoFit/>
          </a:bodyPr>
          <a:lstStyle/>
          <a:p>
            <a:pPr algn="ctr"/>
            <a:r>
              <a:rPr lang="en-US" b="1" dirty="0">
                <a:solidFill>
                  <a:schemeClr val="dk1"/>
                </a:solidFill>
              </a:rPr>
              <a:t>Water Circulation</a:t>
            </a:r>
          </a:p>
          <a:p>
            <a:pPr algn="ctr"/>
            <a:r>
              <a:rPr lang="en-US" dirty="0">
                <a:solidFill>
                  <a:schemeClr val="dk1"/>
                </a:solidFill>
              </a:rPr>
              <a:t>Ensuring facilities meet the minimum turnover requirement specified in       105 CMR 435.00.</a:t>
            </a:r>
          </a:p>
        </p:txBody>
      </p:sp>
    </p:spTree>
    <p:extLst>
      <p:ext uri="{BB962C8B-B14F-4D97-AF65-F5344CB8AC3E}">
        <p14:creationId xmlns:p14="http://schemas.microsoft.com/office/powerpoint/2010/main" val="872853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3130</TotalTime>
  <Words>1826</Words>
  <Application>Microsoft Office PowerPoint</Application>
  <PresentationFormat>On-screen Show (4:3)</PresentationFormat>
  <Paragraphs>254</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What is allowed in Phase II?</vt:lpstr>
      <vt:lpstr>General Overview</vt:lpstr>
      <vt:lpstr>Social Distancing and Face Coverings</vt:lpstr>
      <vt:lpstr>Training</vt:lpstr>
      <vt:lpstr>Pool Oversight</vt:lpstr>
      <vt:lpstr>Bathhouse and Sanitary Facilities</vt:lpstr>
      <vt:lpstr>PowerPoint Presentation</vt:lpstr>
      <vt:lpstr>PowerPoint Presentation</vt:lpstr>
      <vt:lpstr>Lifeguards</vt:lpstr>
      <vt:lpstr>Walkways and Decks</vt:lpstr>
      <vt:lpstr>PowerPoint Presentation</vt:lpstr>
      <vt:lpstr>PowerPoint Presentation</vt:lpstr>
      <vt:lpstr>Cleaning at Pools</vt:lpstr>
    </vt:vector>
  </TitlesOfParts>
  <Company>EOHHS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Recreational Camps and Programs During COVID-19</dc:title>
  <dc:creator>Wagner, Kerry F (DPH)</dc:creator>
  <cp:lastModifiedBy>Chalifoux, Diane</cp:lastModifiedBy>
  <cp:revision>93</cp:revision>
  <cp:lastPrinted>2020-06-11T17:00:26Z</cp:lastPrinted>
  <dcterms:created xsi:type="dcterms:W3CDTF">2020-06-10T15:28:33Z</dcterms:created>
  <dcterms:modified xsi:type="dcterms:W3CDTF">2020-06-18T16:20:08Z</dcterms:modified>
</cp:coreProperties>
</file>