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421" r:id="rId2"/>
    <p:sldId id="339" r:id="rId3"/>
    <p:sldId id="342" r:id="rId4"/>
    <p:sldId id="337" r:id="rId5"/>
    <p:sldId id="2425" r:id="rId6"/>
    <p:sldId id="298" r:id="rId7"/>
    <p:sldId id="289" r:id="rId8"/>
    <p:sldId id="293" r:id="rId9"/>
    <p:sldId id="2430" r:id="rId10"/>
    <p:sldId id="2433" r:id="rId11"/>
    <p:sldId id="2434" r:id="rId12"/>
    <p:sldId id="2435" r:id="rId13"/>
    <p:sldId id="2436" r:id="rId14"/>
    <p:sldId id="2437" r:id="rId15"/>
    <p:sldId id="2439" r:id="rId16"/>
    <p:sldId id="2440" r:id="rId17"/>
    <p:sldId id="301" r:id="rId18"/>
    <p:sldId id="280" r:id="rId19"/>
    <p:sldId id="283" r:id="rId20"/>
    <p:sldId id="307" r:id="rId21"/>
    <p:sldId id="282" r:id="rId22"/>
    <p:sldId id="2429" r:id="rId23"/>
    <p:sldId id="343" r:id="rId24"/>
    <p:sldId id="256" r:id="rId25"/>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i6OYKDYke2cKg0gRhHEudrxpk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86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73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2c266c29ac_2_5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2c266c29ac_2_5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6" name="Google Shape;316;g12c266c29ac_2_5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63662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c266c29ac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2c266c29ac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7" name="Google Shape;247;g12c266c29ac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883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c266c29ac_0_3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c266c29ac_0_3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9" name="Google Shape;269;g12c266c29ac_0_3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2c266c29ac_0_2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2c266c29ac_0_2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1" name="Google Shape;261;g12c266c29ac_0_2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3" name="Google Shape;143;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11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1660823" y="1131602"/>
            <a:ext cx="6272145" cy="49602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rgbClr val="003399"/>
                </a:solidFill>
                <a:latin typeface="Open Sans"/>
                <a:ea typeface="Open Sans"/>
                <a:cs typeface="Open Sans"/>
                <a:sym typeface="Open Sans"/>
              </a:rPr>
              <a:t>  </a:t>
            </a:r>
            <a:endParaRPr sz="1800" b="0" i="0" u="none" strike="noStrike" cap="none" dirty="0">
              <a:solidFill>
                <a:srgbClr val="003399"/>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en-US" sz="4000" b="1" dirty="0">
                <a:solidFill>
                  <a:srgbClr val="003399"/>
                </a:solidFill>
                <a:latin typeface="Calibri"/>
                <a:ea typeface="Calibri"/>
                <a:cs typeface="Calibri"/>
                <a:sym typeface="Calibri"/>
              </a:rPr>
              <a:t>Reviewing a HACCP Plan</a:t>
            </a:r>
          </a:p>
          <a:p>
            <a:pPr marL="0" marR="0" lvl="0" indent="0" algn="ctr" rtl="0">
              <a:spcBef>
                <a:spcPts val="0"/>
              </a:spcBef>
              <a:spcAft>
                <a:spcPts val="0"/>
              </a:spcAft>
              <a:buNone/>
            </a:pPr>
            <a:endParaRPr lang="en-US" sz="1800" dirty="0">
              <a:solidFill>
                <a:srgbClr val="003399"/>
              </a:solidFill>
              <a:latin typeface="Calibri"/>
              <a:ea typeface="Calibri"/>
              <a:cs typeface="Calibri"/>
              <a:sym typeface="Calibri"/>
            </a:endParaRPr>
          </a:p>
          <a:p>
            <a:pPr marL="0" marR="0" lvl="0" indent="0" algn="ctr" rtl="0">
              <a:spcBef>
                <a:spcPts val="0"/>
              </a:spcBef>
              <a:spcAft>
                <a:spcPts val="0"/>
              </a:spcAft>
              <a:buNone/>
            </a:pPr>
            <a:r>
              <a:rPr lang="en-US" sz="2500" b="1" dirty="0">
                <a:solidFill>
                  <a:srgbClr val="00B050"/>
                </a:solidFill>
                <a:latin typeface="Calibri"/>
                <a:ea typeface="Calibri"/>
                <a:cs typeface="Calibri"/>
                <a:sym typeface="Calibri"/>
              </a:rPr>
              <a:t>Reduced Oxygen Packaging (ROP) </a:t>
            </a:r>
          </a:p>
          <a:p>
            <a:pPr marL="0" marR="0" lvl="0" indent="0" algn="ctr" rtl="0">
              <a:spcBef>
                <a:spcPts val="0"/>
              </a:spcBef>
              <a:spcAft>
                <a:spcPts val="0"/>
              </a:spcAft>
              <a:buNone/>
            </a:pPr>
            <a:r>
              <a:rPr lang="en-US" sz="2500" b="1" i="1" dirty="0">
                <a:solidFill>
                  <a:srgbClr val="00B050"/>
                </a:solidFill>
                <a:latin typeface="Calibri"/>
                <a:ea typeface="Calibri"/>
                <a:cs typeface="Calibri"/>
                <a:sym typeface="Calibri"/>
              </a:rPr>
              <a:t>Without A Variance</a:t>
            </a:r>
          </a:p>
          <a:p>
            <a:pPr algn="ctr"/>
            <a:endParaRPr lang="en-US" sz="1800" b="1" i="0" u="none" strike="noStrike" cap="none" dirty="0">
              <a:solidFill>
                <a:srgbClr val="003399"/>
              </a:solidFill>
              <a:latin typeface="Calibri"/>
              <a:ea typeface="Calibri"/>
              <a:cs typeface="Calibri"/>
              <a:sym typeface="Calibri"/>
            </a:endParaRPr>
          </a:p>
          <a:p>
            <a:pPr algn="ctr"/>
            <a:r>
              <a:rPr lang="en-US" sz="2500" b="1" i="0" u="none" strike="noStrike" cap="none" dirty="0">
                <a:solidFill>
                  <a:srgbClr val="003399"/>
                </a:solidFill>
                <a:latin typeface="Calibri"/>
                <a:ea typeface="Calibri"/>
                <a:cs typeface="Calibri"/>
                <a:sym typeface="Calibri"/>
              </a:rPr>
              <a:t>Cook-Chill - Pulled BBQ Chicken</a:t>
            </a:r>
          </a:p>
          <a:p>
            <a:pPr marL="0" marR="0" lvl="0" indent="0" algn="ctr" rtl="0">
              <a:spcBef>
                <a:spcPts val="0"/>
              </a:spcBef>
              <a:spcAft>
                <a:spcPts val="0"/>
              </a:spcAft>
              <a:buNone/>
            </a:pPr>
            <a:endParaRPr lang="en-US" sz="1800" b="0" i="0" u="none" strike="noStrike" cap="none" dirty="0">
              <a:solidFill>
                <a:srgbClr val="003399"/>
              </a:solidFill>
              <a:latin typeface="Calibri"/>
              <a:ea typeface="Calibri"/>
              <a:cs typeface="Calibri"/>
              <a:sym typeface="Calibri"/>
            </a:endParaRPr>
          </a:p>
          <a:p>
            <a:pPr marL="0" marR="0" lvl="0" indent="0" algn="ctr" rtl="0">
              <a:spcBef>
                <a:spcPts val="1400"/>
              </a:spcBef>
              <a:spcAft>
                <a:spcPts val="0"/>
              </a:spcAft>
              <a:buNone/>
            </a:pPr>
            <a:r>
              <a:rPr lang="en-US" sz="1800" b="1" i="1" dirty="0">
                <a:solidFill>
                  <a:srgbClr val="00B050"/>
                </a:solidFill>
                <a:sym typeface="Arial"/>
              </a:rPr>
              <a:t>Presenter</a:t>
            </a:r>
            <a:endParaRPr lang="en-US" sz="1800" dirty="0">
              <a:solidFill>
                <a:srgbClr val="00B050"/>
              </a:solidFill>
            </a:endParaRPr>
          </a:p>
          <a:p>
            <a:pPr marL="0" marR="0" lvl="0" indent="0" algn="ctr" rtl="0">
              <a:spcBef>
                <a:spcPts val="1400"/>
              </a:spcBef>
              <a:spcAft>
                <a:spcPts val="0"/>
              </a:spcAft>
              <a:buNone/>
            </a:pPr>
            <a:r>
              <a:rPr lang="en-US" sz="1800" b="1" i="1" dirty="0">
                <a:solidFill>
                  <a:srgbClr val="2F5496"/>
                </a:solidFill>
                <a:sym typeface="Arial"/>
              </a:rPr>
              <a:t>Pamela Ross-Kung, M.S. R.S.                                                                                                       President, Safe Food Management</a:t>
            </a:r>
            <a:endParaRPr lang="en-US" sz="1800" b="0" dirty="0">
              <a:solidFill>
                <a:srgbClr val="2F5496"/>
              </a:solidFill>
              <a:latin typeface="Calibri"/>
              <a:ea typeface="Calibri"/>
              <a:cs typeface="Calibri"/>
              <a:sym typeface="Calibri"/>
            </a:endParaRPr>
          </a:p>
          <a:p>
            <a:pPr marL="0" marR="0" lvl="0" indent="0" algn="ctr" rtl="0">
              <a:spcBef>
                <a:spcPts val="0"/>
              </a:spcBef>
              <a:spcAft>
                <a:spcPts val="0"/>
              </a:spcAft>
              <a:buNone/>
            </a:pPr>
            <a:endParaRPr lang="en-US" sz="10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b="0" i="0" u="none" strike="noStrike" cap="none" dirty="0">
                <a:solidFill>
                  <a:srgbClr val="003399"/>
                </a:solidFill>
                <a:latin typeface="Arial" panose="020B0604020202020204" pitchFamily="34" charset="0"/>
                <a:ea typeface="Calibri"/>
                <a:cs typeface="Arial" panose="020B0604020202020204" pitchFamily="34" charset="0"/>
                <a:sym typeface="Calibri"/>
              </a:rPr>
              <a:t>9/29/2022</a:t>
            </a:r>
            <a:br>
              <a:rPr lang="en-US" sz="1800" b="0" i="0" u="none" strike="noStrike" cap="none" dirty="0">
                <a:solidFill>
                  <a:srgbClr val="003399"/>
                </a:solidFill>
                <a:latin typeface="Calibri"/>
                <a:ea typeface="Calibri"/>
                <a:cs typeface="Calibri"/>
                <a:sym typeface="Calibri"/>
              </a:rPr>
            </a:br>
            <a:endParaRPr sz="1800" dirty="0">
              <a:solidFill>
                <a:srgbClr val="003399"/>
              </a:solidFill>
              <a:latin typeface="Calibri"/>
              <a:ea typeface="Calibri"/>
              <a:cs typeface="Calibri"/>
              <a:sym typeface="Calibri"/>
            </a:endParaRPr>
          </a:p>
        </p:txBody>
      </p:sp>
      <p:pic>
        <p:nvPicPr>
          <p:cNvPr id="29" name="Google Shape;29;p1"/>
          <p:cNvPicPr preferRelativeResize="0"/>
          <p:nvPr/>
        </p:nvPicPr>
        <p:blipFill rotWithShape="1">
          <a:blip r:embed="rId3">
            <a:alphaModFix/>
          </a:blip>
          <a:srcRect/>
          <a:stretch/>
        </p:blipFill>
        <p:spPr>
          <a:xfrm>
            <a:off x="0" y="117284"/>
            <a:ext cx="2960516" cy="1246844"/>
          </a:xfrm>
          <a:prstGeom prst="rect">
            <a:avLst/>
          </a:prstGeom>
          <a:noFill/>
          <a:ln>
            <a:noFill/>
          </a:ln>
        </p:spPr>
      </p:pic>
      <p:pic>
        <p:nvPicPr>
          <p:cNvPr id="30" name="Google Shape;30;p1"/>
          <p:cNvPicPr preferRelativeResize="0"/>
          <p:nvPr/>
        </p:nvPicPr>
        <p:blipFill rotWithShape="1">
          <a:blip r:embed="rId4">
            <a:alphaModFix/>
          </a:blip>
          <a:srcRect/>
          <a:stretch/>
        </p:blipFill>
        <p:spPr>
          <a:xfrm>
            <a:off x="6633275" y="117284"/>
            <a:ext cx="2356152" cy="1363600"/>
          </a:xfrm>
          <a:prstGeom prst="rect">
            <a:avLst/>
          </a:prstGeom>
          <a:noFill/>
          <a:ln>
            <a:noFill/>
          </a:ln>
        </p:spPr>
      </p:pic>
    </p:spTree>
    <p:extLst>
      <p:ext uri="{BB962C8B-B14F-4D97-AF65-F5344CB8AC3E}">
        <p14:creationId xmlns:p14="http://schemas.microsoft.com/office/powerpoint/2010/main" val="195171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6983-DFC0-E5C2-3C16-27FECCFD9053}"/>
              </a:ext>
            </a:extLst>
          </p:cNvPr>
          <p:cNvSpPr>
            <a:spLocks noGrp="1"/>
          </p:cNvSpPr>
          <p:nvPr>
            <p:ph type="title"/>
          </p:nvPr>
        </p:nvSpPr>
        <p:spPr>
          <a:xfrm>
            <a:off x="416894" y="322379"/>
            <a:ext cx="7886700" cy="1325563"/>
          </a:xfrm>
        </p:spPr>
        <p:txBody>
          <a:bodyPr>
            <a:noAutofit/>
          </a:bodyPr>
          <a:lstStyle/>
          <a:p>
            <a:r>
              <a:rPr lang="en-US" sz="2500" b="1" i="1" dirty="0">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a:t>
            </a:r>
            <a:r>
              <a:rPr lang="en-US" sz="2500" b="1" i="1" dirty="0">
                <a:effectLst/>
                <a:latin typeface="Calibri" panose="020F0502020204030204" pitchFamily="34" charset="0"/>
                <a:ea typeface="Times New Roman" panose="02020603050405020304" pitchFamily="18" charset="0"/>
                <a:cs typeface="Calibri" panose="020F0502020204030204" pitchFamily="34" charset="0"/>
              </a:rPr>
              <a:t> 3-502.12 	</a:t>
            </a:r>
            <a:br>
              <a:rPr lang="en-US" sz="2500" b="1" i="1" dirty="0">
                <a:effectLst/>
                <a:latin typeface="Calibri" panose="020F0502020204030204" pitchFamily="34" charset="0"/>
                <a:ea typeface="Times New Roman" panose="02020603050405020304" pitchFamily="18" charset="0"/>
                <a:cs typeface="Calibri" panose="020F0502020204030204" pitchFamily="34" charset="0"/>
              </a:rPr>
            </a:br>
            <a:r>
              <a:rPr lang="en-US" sz="2500" b="1" dirty="0">
                <a:effectLst/>
                <a:latin typeface="Calibri" panose="020F0502020204030204" pitchFamily="34" charset="0"/>
                <a:ea typeface="Times New Roman" panose="02020603050405020304" pitchFamily="18" charset="0"/>
                <a:cs typeface="Calibri" panose="020F0502020204030204" pitchFamily="34" charset="0"/>
              </a:rPr>
              <a:t>Reduced Oxygen Packaging Without a Variance, </a:t>
            </a:r>
            <a:r>
              <a:rPr lang="en-US" sz="25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Criteria</a:t>
            </a:r>
            <a:br>
              <a:rPr lang="en-US" sz="2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2500" b="1" dirty="0">
              <a:solidFill>
                <a:srgbClr val="FF0000"/>
              </a:solidFill>
            </a:endParaRPr>
          </a:p>
        </p:txBody>
      </p:sp>
      <p:sp>
        <p:nvSpPr>
          <p:cNvPr id="3" name="Text Placeholder 2">
            <a:extLst>
              <a:ext uri="{FF2B5EF4-FFF2-40B4-BE49-F238E27FC236}">
                <a16:creationId xmlns:a16="http://schemas.microsoft.com/office/drawing/2014/main" id="{6C65B14D-0676-FE6B-195F-C198A5F3A70D}"/>
              </a:ext>
            </a:extLst>
          </p:cNvPr>
          <p:cNvSpPr>
            <a:spLocks noGrp="1"/>
          </p:cNvSpPr>
          <p:nvPr>
            <p:ph type="body" idx="1"/>
          </p:nvPr>
        </p:nvSpPr>
        <p:spPr>
          <a:xfrm>
            <a:off x="416894" y="1325110"/>
            <a:ext cx="8130340" cy="4815807"/>
          </a:xfrm>
        </p:spPr>
        <p:txBody>
          <a:bodyPr>
            <a:normAutofit fontScale="92500" lnSpcReduction="10000"/>
          </a:bodyPr>
          <a:lstStyle/>
          <a:p>
            <a:pPr marL="0" marR="0" indent="0">
              <a:lnSpc>
                <a:spcPct val="115000"/>
              </a:lnSpc>
              <a:spcBef>
                <a:spcPts val="0"/>
              </a:spcBef>
              <a:spcAft>
                <a:spcPts val="1000"/>
              </a:spcAft>
              <a:buNone/>
            </a:pPr>
            <a:r>
              <a:rPr lang="en-US" sz="1800" i="1" dirty="0">
                <a:effectLst/>
                <a:latin typeface="Calibri" panose="020F0502020204030204" pitchFamily="34" charset="0"/>
                <a:ea typeface="Calibri" panose="020F0502020204030204" pitchFamily="34" charset="0"/>
                <a:cs typeface="Calibri" panose="020F0502020204030204" pitchFamily="34" charset="0"/>
              </a:rPr>
              <a:t>Cook-Chill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(D) A food establishment that packages food using a cook-chill process shall: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68325" marR="0" indent="-339725">
              <a:lnSpc>
                <a:spcPct val="115000"/>
              </a:lnSpc>
              <a:spcBef>
                <a:spcPts val="0"/>
              </a:spcBef>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(1) Provide to the regulatory authority (RA) prior to implementation, a </a:t>
            </a:r>
            <a:r>
              <a:rPr lang="en-US" sz="1800" cap="small" dirty="0">
                <a:effectLst/>
                <a:latin typeface="Calibri" panose="020F0502020204030204" pitchFamily="34" charset="0"/>
                <a:ea typeface="Calibri" panose="020F0502020204030204" pitchFamily="34" charset="0"/>
                <a:cs typeface="Calibri" panose="020F0502020204030204" pitchFamily="34" charset="0"/>
              </a:rPr>
              <a:t>HACCP P</a:t>
            </a:r>
            <a:r>
              <a:rPr lang="en-US" sz="1800" dirty="0">
                <a:effectLst/>
                <a:latin typeface="Calibri" panose="020F0502020204030204" pitchFamily="34" charset="0"/>
                <a:ea typeface="Calibri" panose="020F0502020204030204" pitchFamily="34" charset="0"/>
                <a:cs typeface="Calibri" panose="020F0502020204030204" pitchFamily="34" charset="0"/>
              </a:rPr>
              <a:t>lan that contains the information as specified under ¶¶ 8-201.14 (B) and (D) </a:t>
            </a:r>
            <a:r>
              <a:rPr lang="en-US" sz="1800" i="1" dirty="0">
                <a:effectLst/>
                <a:latin typeface="Calibri" panose="020F0502020204030204" pitchFamily="34" charset="0"/>
                <a:ea typeface="Calibri" panose="020F0502020204030204" pitchFamily="34" charset="0"/>
                <a:cs typeface="Calibri" panose="020F0502020204030204" pitchFamily="34" charset="0"/>
              </a:rPr>
              <a:t>(</a:t>
            </a:r>
            <a:r>
              <a:rPr lang="en-US" sz="18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see below</a:t>
            </a:r>
            <a:r>
              <a:rPr lang="en-US" sz="18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15000"/>
              </a:lnSpc>
              <a:spcBef>
                <a:spcPts val="0"/>
              </a:spcBef>
              <a:spcAft>
                <a:spcPts val="100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8-201.14 (B)</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625475" marR="0" indent="-625475">
              <a:lnSpc>
                <a:spcPct val="115000"/>
              </a:lnSpc>
              <a:spcBef>
                <a:spcPts val="0"/>
              </a:spcBef>
              <a:spcAft>
                <a:spcPts val="1000"/>
              </a:spcAft>
              <a:buNone/>
            </a:pPr>
            <a:r>
              <a:rPr lang="en-US" sz="1800" dirty="0">
                <a:latin typeface="Calibri" panose="020F0502020204030204" pitchFamily="34" charset="0"/>
                <a:ea typeface="Calibri" panose="020F0502020204030204" pitchFamily="34" charset="0"/>
                <a:cs typeface="Calibri" panose="020F0502020204030204" pitchFamily="34" charset="0"/>
              </a:rPr>
              <a:t>       (A) A categorization of the types of TCS food(s) that are specified in the menu such as soups, salads, and bulk, solid foods such as meat roasts, or of other foods that are specified by the regulatory authority;</a:t>
            </a:r>
          </a:p>
          <a:p>
            <a:pPr marL="625475" marR="0" indent="-279400">
              <a:lnSpc>
                <a:spcPct val="115000"/>
              </a:lnSpc>
              <a:spcBef>
                <a:spcPts val="0"/>
              </a:spcBef>
              <a:spcAft>
                <a:spcPts val="1000"/>
              </a:spcAft>
              <a:buNone/>
            </a:pPr>
            <a:r>
              <a:rPr lang="en-US" sz="1800" dirty="0">
                <a:latin typeface="Calibri" panose="020F0502020204030204" pitchFamily="34" charset="0"/>
                <a:ea typeface="Calibri" panose="020F0502020204030204" pitchFamily="34" charset="0"/>
                <a:cs typeface="Calibri" panose="020F0502020204030204" pitchFamily="34" charset="0"/>
              </a:rPr>
              <a:t>(B) </a:t>
            </a:r>
            <a:r>
              <a:rPr lang="en-US" sz="1800" dirty="0">
                <a:effectLst/>
                <a:latin typeface="Calibri" panose="020F0502020204030204" pitchFamily="34" charset="0"/>
                <a:ea typeface="Calibri" panose="020F0502020204030204" pitchFamily="34" charset="0"/>
                <a:cs typeface="Calibri" panose="020F0502020204030204" pitchFamily="34" charset="0"/>
              </a:rPr>
              <a:t>A flow diagram by specific food or category type identifying critical control points   (CCPs) and providing information on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25475" marR="0" lvl="0" indent="0">
              <a:lnSpc>
                <a:spcPct val="115000"/>
              </a:lnSpc>
              <a:spcBef>
                <a:spcPts val="0"/>
              </a:spcBef>
              <a:spcAft>
                <a:spcPts val="1000"/>
              </a:spcAft>
              <a:buFont typeface="+mj-lt"/>
              <a:buAutoNum type="arabicParenBoth"/>
            </a:pPr>
            <a:r>
              <a:rPr lang="en-US" sz="1800" dirty="0">
                <a:effectLst/>
                <a:latin typeface="Calibri" panose="020F0502020204030204" pitchFamily="34" charset="0"/>
                <a:ea typeface="Calibri" panose="020F0502020204030204" pitchFamily="34" charset="0"/>
                <a:cs typeface="Calibri" panose="020F0502020204030204" pitchFamily="34" charset="0"/>
              </a:rPr>
              <a:t> Ingredients, material, and equipment used in the preparation of that food,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0" indent="-288925">
              <a:lnSpc>
                <a:spcPct val="115000"/>
              </a:lnSpc>
              <a:spcBef>
                <a:spcPts val="0"/>
              </a:spcBef>
              <a:spcAft>
                <a:spcPts val="1000"/>
              </a:spcAft>
              <a:buFont typeface="+mj-lt"/>
              <a:buAutoNum type="arabicParenBoth"/>
            </a:pPr>
            <a:r>
              <a:rPr lang="en-US" sz="1800" dirty="0">
                <a:effectLst/>
                <a:latin typeface="Calibri" panose="020F0502020204030204" pitchFamily="34" charset="0"/>
                <a:ea typeface="Calibri" panose="020F0502020204030204" pitchFamily="34" charset="0"/>
                <a:cs typeface="Calibri" panose="020F0502020204030204" pitchFamily="34" charset="0"/>
              </a:rPr>
              <a:t>Formulation or recipes that delineate methods and procedural control measures that address the food safety concerns involved;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448D572-6B57-69F4-292A-F917FBE0FD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91096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EC5A-D530-21FF-4EF6-283BF4B1DEED}"/>
              </a:ext>
            </a:extLst>
          </p:cNvPr>
          <p:cNvSpPr>
            <a:spLocks noGrp="1"/>
          </p:cNvSpPr>
          <p:nvPr>
            <p:ph type="title"/>
          </p:nvPr>
        </p:nvSpPr>
        <p:spPr/>
        <p:txBody>
          <a:bodyPr>
            <a:normAutofit fontScale="90000"/>
          </a:bodyPr>
          <a:lstStyle/>
          <a:p>
            <a:r>
              <a:rPr lang="en-US" sz="4800" dirty="0">
                <a:effectLst/>
                <a:latin typeface="Calibri" panose="020F0502020204030204" pitchFamily="34" charset="0"/>
                <a:ea typeface="Calibri" panose="020F0502020204030204" pitchFamily="34" charset="0"/>
                <a:cs typeface="Calibri" panose="020F0502020204030204" pitchFamily="34" charset="0"/>
              </a:rPr>
              <a:t>¶</a:t>
            </a:r>
            <a:r>
              <a:rPr lang="en-US" sz="4400" dirty="0">
                <a:effectLst/>
                <a:latin typeface="Calibri" panose="020F0502020204030204" pitchFamily="34" charset="0"/>
                <a:ea typeface="Calibri" panose="020F0502020204030204" pitchFamily="34" charset="0"/>
                <a:cs typeface="Calibri" panose="020F0502020204030204" pitchFamily="34" charset="0"/>
              </a:rPr>
              <a:t> 8-201.14 (D)</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EF1F5220-047B-FAF3-3849-5A77246A7E5B}"/>
              </a:ext>
            </a:extLst>
          </p:cNvPr>
          <p:cNvSpPr>
            <a:spLocks noGrp="1"/>
          </p:cNvSpPr>
          <p:nvPr>
            <p:ph type="body" idx="1"/>
          </p:nvPr>
        </p:nvSpPr>
        <p:spPr>
          <a:xfrm>
            <a:off x="628650" y="1180732"/>
            <a:ext cx="7886700" cy="4351338"/>
          </a:xfrm>
        </p:spPr>
        <p:txBody>
          <a:bodyPr>
            <a:normAutofit fontScale="25000" lnSpcReduction="20000"/>
          </a:bodyPr>
          <a:lstStyle/>
          <a:p>
            <a:pPr marL="114300" marR="0" indent="0">
              <a:lnSpc>
                <a:spcPct val="115000"/>
              </a:lnSpc>
              <a:spcBef>
                <a:spcPts val="0"/>
              </a:spcBef>
              <a:spcAft>
                <a:spcPts val="1000"/>
              </a:spcAft>
              <a:buNone/>
            </a:pPr>
            <a:r>
              <a:rPr lang="en-US" sz="8000" dirty="0">
                <a:effectLst/>
                <a:latin typeface="Calibri" panose="020F0502020204030204" pitchFamily="34" charset="0"/>
                <a:ea typeface="Times New Roman" panose="02020603050405020304" pitchFamily="18" charset="0"/>
                <a:cs typeface="Calibri" panose="020F0502020204030204" pitchFamily="34" charset="0"/>
              </a:rPr>
              <a:t>A statement of standard operating procedures for the plan under consideration including clearly identifying: </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rabicPeriod"/>
              <a:tabLst>
                <a:tab pos="914400" algn="l"/>
              </a:tabLst>
            </a:pPr>
            <a:r>
              <a:rPr lang="en-US" sz="8000" dirty="0">
                <a:effectLst/>
                <a:latin typeface="Calibri" panose="020F0502020204030204" pitchFamily="34" charset="0"/>
                <a:ea typeface="Times New Roman" panose="02020603050405020304" pitchFamily="18" charset="0"/>
                <a:cs typeface="Calibri" panose="020F0502020204030204" pitchFamily="34" charset="0"/>
              </a:rPr>
              <a:t>Each CCP, </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rabicPeriod"/>
              <a:tabLst>
                <a:tab pos="914400" algn="l"/>
              </a:tabLst>
            </a:pPr>
            <a:r>
              <a:rPr lang="en-US" sz="8000" dirty="0">
                <a:effectLst/>
                <a:latin typeface="Calibri" panose="020F0502020204030204" pitchFamily="34" charset="0"/>
                <a:ea typeface="Times New Roman" panose="02020603050405020304" pitchFamily="18" charset="0"/>
                <a:cs typeface="Calibri" panose="020F0502020204030204" pitchFamily="34" charset="0"/>
              </a:rPr>
              <a:t>The critical limits for each CCP, </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rabicPeriod"/>
              <a:tabLst>
                <a:tab pos="914400" algn="l"/>
              </a:tabLst>
            </a:pPr>
            <a:r>
              <a:rPr lang="en-US" sz="8000" dirty="0">
                <a:effectLst/>
                <a:latin typeface="Calibri" panose="020F0502020204030204" pitchFamily="34" charset="0"/>
                <a:ea typeface="Times New Roman" panose="02020603050405020304" pitchFamily="18" charset="0"/>
                <a:cs typeface="Calibri" panose="020F0502020204030204" pitchFamily="34" charset="0"/>
              </a:rPr>
              <a:t>The method and frequency for monitoring and controlling each CCP by the food employee designated by the person in charge,</a:t>
            </a:r>
            <a:r>
              <a:rPr lang="en-US" sz="8000" baseline="30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rabicPeriod"/>
              <a:tabLst>
                <a:tab pos="914400" algn="l"/>
              </a:tabLst>
            </a:pPr>
            <a:r>
              <a:rPr lang="en-US" sz="8000" dirty="0">
                <a:effectLst/>
                <a:latin typeface="Calibri" panose="020F0502020204030204" pitchFamily="34" charset="0"/>
                <a:ea typeface="Times New Roman" panose="02020603050405020304" pitchFamily="18" charset="0"/>
                <a:cs typeface="Calibri" panose="020F0502020204030204" pitchFamily="34" charset="0"/>
              </a:rPr>
              <a:t>The method and frequency for the Person in Charge (PIC) to routinely verify that the food employee is following standard operating procedures and monitoring CCPs, </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rabicPeriod"/>
              <a:tabLst>
                <a:tab pos="914400" algn="l"/>
              </a:tabLst>
            </a:pPr>
            <a:r>
              <a:rPr lang="en-US" sz="8000" dirty="0">
                <a:effectLst/>
                <a:latin typeface="Calibri" panose="020F0502020204030204" pitchFamily="34" charset="0"/>
                <a:ea typeface="Times New Roman" panose="02020603050405020304" pitchFamily="18" charset="0"/>
                <a:cs typeface="Calibri" panose="020F0502020204030204" pitchFamily="34" charset="0"/>
              </a:rPr>
              <a:t>Action to be taken by the person in charge if the critical limits for each CCP are not met,</a:t>
            </a:r>
            <a:r>
              <a:rPr lang="en-US" sz="8000" baseline="30000" dirty="0">
                <a:effectLst/>
                <a:latin typeface="Calibri" panose="020F0502020204030204" pitchFamily="34" charset="0"/>
                <a:ea typeface="Times New Roman" panose="02020603050405020304" pitchFamily="18" charset="0"/>
                <a:cs typeface="Calibri" panose="020F0502020204030204" pitchFamily="34" charset="0"/>
              </a:rPr>
              <a:t> </a:t>
            </a:r>
            <a:r>
              <a:rPr lang="en-US" sz="8000" dirty="0">
                <a:effectLst/>
                <a:latin typeface="Calibri" panose="020F0502020204030204" pitchFamily="34" charset="0"/>
                <a:ea typeface="Times New Roman" panose="02020603050405020304" pitchFamily="18" charset="0"/>
                <a:cs typeface="Calibri" panose="020F0502020204030204" pitchFamily="34" charset="0"/>
              </a:rPr>
              <a:t>and </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rabicPeriod"/>
              <a:tabLst>
                <a:tab pos="914400" algn="l"/>
              </a:tabLst>
            </a:pPr>
            <a:r>
              <a:rPr lang="en-US" sz="8000" dirty="0">
                <a:effectLst/>
                <a:latin typeface="Calibri" panose="020F0502020204030204" pitchFamily="34" charset="0"/>
                <a:ea typeface="Times New Roman" panose="02020603050405020304" pitchFamily="18" charset="0"/>
                <a:cs typeface="Calibri" panose="020F0502020204030204" pitchFamily="34" charset="0"/>
              </a:rPr>
              <a:t>Records to be maintained by the person in charge to demonstrate that the </a:t>
            </a:r>
            <a:r>
              <a:rPr lang="en-US" sz="8000" cap="small" dirty="0">
                <a:effectLst/>
                <a:latin typeface="Calibri" panose="020F0502020204030204" pitchFamily="34" charset="0"/>
                <a:ea typeface="Times New Roman" panose="02020603050405020304" pitchFamily="18" charset="0"/>
                <a:cs typeface="Calibri" panose="020F0502020204030204" pitchFamily="34" charset="0"/>
              </a:rPr>
              <a:t>HACCP </a:t>
            </a:r>
            <a:r>
              <a:rPr lang="en-US" sz="8000" dirty="0">
                <a:effectLst/>
                <a:latin typeface="Calibri" panose="020F0502020204030204" pitchFamily="34" charset="0"/>
                <a:ea typeface="Times New Roman" panose="02020603050405020304" pitchFamily="18" charset="0"/>
                <a:cs typeface="Calibri" panose="020F0502020204030204" pitchFamily="34" charset="0"/>
              </a:rPr>
              <a:t>Plan is properly operated and managed</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59F91CF-E887-2F65-46F9-B66E7EE401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45747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593EDE-780F-0A19-473B-44E2C92582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6" name="TextBox 5">
            <a:extLst>
              <a:ext uri="{FF2B5EF4-FFF2-40B4-BE49-F238E27FC236}">
                <a16:creationId xmlns:a16="http://schemas.microsoft.com/office/drawing/2014/main" id="{752F884B-652C-F8AB-0586-FFCC17EBD68A}"/>
              </a:ext>
            </a:extLst>
          </p:cNvPr>
          <p:cNvSpPr txBox="1"/>
          <p:nvPr/>
        </p:nvSpPr>
        <p:spPr>
          <a:xfrm>
            <a:off x="644892" y="445363"/>
            <a:ext cx="7603959" cy="5638788"/>
          </a:xfrm>
          <a:prstGeom prst="rect">
            <a:avLst/>
          </a:prstGeom>
          <a:noFill/>
        </p:spPr>
        <p:txBody>
          <a:bodyPr wrap="square">
            <a:spAutoFit/>
          </a:bodyPr>
          <a:lstStyle/>
          <a:p>
            <a:pPr marL="285750" marR="0" indent="57150">
              <a:lnSpc>
                <a:spcPct val="115000"/>
              </a:lnSpc>
              <a:spcBef>
                <a:spcPts val="0"/>
              </a:spcBef>
              <a:spcAft>
                <a:spcPts val="1000"/>
              </a:spcAft>
            </a:pPr>
            <a:r>
              <a:rPr lang="en-US" sz="2200" dirty="0">
                <a:effectLst/>
                <a:latin typeface="Calibri" panose="020F0502020204030204" pitchFamily="34" charset="0"/>
                <a:ea typeface="Calibri" panose="020F0502020204030204" pitchFamily="34" charset="0"/>
                <a:cs typeface="Calibri" panose="020F0502020204030204" pitchFamily="34" charset="0"/>
              </a:rPr>
              <a:t>(2) Ensure the </a:t>
            </a:r>
            <a:r>
              <a:rPr lang="en-US" sz="2200" cap="small" dirty="0">
                <a:effectLst/>
                <a:latin typeface="Calibri" panose="020F0502020204030204" pitchFamily="34" charset="0"/>
                <a:ea typeface="Calibri" panose="020F0502020204030204" pitchFamily="34" charset="0"/>
                <a:cs typeface="Calibri" panose="020F0502020204030204" pitchFamily="34" charset="0"/>
              </a:rPr>
              <a:t>food</a:t>
            </a:r>
            <a:r>
              <a:rPr lang="en-US" sz="2200" dirty="0">
                <a:effectLst/>
                <a:latin typeface="Calibri" panose="020F0502020204030204" pitchFamily="34" charset="0"/>
                <a:ea typeface="Calibri" panose="020F0502020204030204" pitchFamily="34" charset="0"/>
                <a:cs typeface="Calibri" panose="020F0502020204030204" pitchFamily="34" charset="0"/>
              </a:rPr>
              <a:t> is: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2200" dirty="0">
                <a:effectLst/>
                <a:latin typeface="Calibri" panose="020F0502020204030204" pitchFamily="34" charset="0"/>
                <a:ea typeface="Calibri" panose="020F0502020204030204" pitchFamily="34" charset="0"/>
                <a:cs typeface="Calibri" panose="020F0502020204030204" pitchFamily="34" charset="0"/>
              </a:rPr>
              <a:t>(a) Prepared and consumed on the premises, or prepared and consumed off the premises but within the same business entity with no distribution or sale of the packaged product to another business entity or the consumer;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2200" dirty="0">
                <a:effectLst/>
                <a:latin typeface="Calibri" panose="020F0502020204030204" pitchFamily="34" charset="0"/>
                <a:ea typeface="Calibri" panose="020F0502020204030204" pitchFamily="34" charset="0"/>
                <a:cs typeface="Calibri" panose="020F0502020204030204" pitchFamily="34" charset="0"/>
              </a:rPr>
              <a:t>(b) Cooked to heat all parts of the food to a temperature and for a time as specified under ¶¶ 3-401.11 (A), (B), and (C),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2200" dirty="0">
                <a:effectLst/>
                <a:latin typeface="Calibri" panose="020F0502020204030204" pitchFamily="34" charset="0"/>
                <a:ea typeface="Calibri" panose="020F0502020204030204" pitchFamily="34" charset="0"/>
                <a:cs typeface="Calibri" panose="020F0502020204030204" pitchFamily="34" charset="0"/>
              </a:rPr>
              <a:t>(c) Protected from contamination before and after cooking as specified under Parts 3-3 and 3-4,  </a:t>
            </a:r>
          </a:p>
          <a:p>
            <a:pPr marL="457200">
              <a:lnSpc>
                <a:spcPct val="115000"/>
              </a:lnSpc>
              <a:spcAft>
                <a:spcPts val="1000"/>
              </a:spcAft>
            </a:pPr>
            <a:r>
              <a:rPr lang="en-US" sz="2200" dirty="0">
                <a:effectLst/>
                <a:latin typeface="Calibri" panose="020F0502020204030204" pitchFamily="34" charset="0"/>
                <a:ea typeface="Calibri" panose="020F0502020204030204" pitchFamily="34" charset="0"/>
                <a:cs typeface="Calibri" panose="020F0502020204030204" pitchFamily="34" charset="0"/>
              </a:rPr>
              <a:t>(d) Placed in a package with an oxygen barrier and immediately after cooking and before reaching a temperature below 135°F,</a:t>
            </a:r>
            <a:r>
              <a:rPr lang="en-US" sz="2200" baseline="30000"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45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79A4B-8028-4D6E-26A0-91B92FF56996}"/>
              </a:ext>
            </a:extLst>
          </p:cNvPr>
          <p:cNvSpPr>
            <a:spLocks noGrp="1"/>
          </p:cNvSpPr>
          <p:nvPr>
            <p:ph type="body" idx="1"/>
          </p:nvPr>
        </p:nvSpPr>
        <p:spPr>
          <a:xfrm>
            <a:off x="628650" y="776470"/>
            <a:ext cx="7886700" cy="5579879"/>
          </a:xfrm>
        </p:spPr>
        <p:txBody>
          <a:bodyPr>
            <a:normAutofit fontScale="85000" lnSpcReduction="20000"/>
          </a:bodyPr>
          <a:lstStyle/>
          <a:p>
            <a:pPr marL="509588" marR="0" indent="-509588">
              <a:lnSpc>
                <a:spcPct val="115000"/>
              </a:lnSpc>
              <a:spcBef>
                <a:spcPts val="0"/>
              </a:spcBef>
              <a:spcAft>
                <a:spcPts val="1000"/>
              </a:spcAft>
              <a:buNone/>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(e) Cooled to 41°F in the sealed package or bag as specified under § 3-501.14  and subsequently:</a:t>
            </a:r>
            <a:r>
              <a:rPr lang="en-US" sz="3200" baseline="30000" dirty="0">
                <a:effectLst/>
                <a:latin typeface="Calibri" panose="020F0502020204030204" pitchFamily="34" charset="0"/>
                <a:ea typeface="Calibri" panose="020F0502020204030204" pitchFamily="34" charset="0"/>
                <a:cs typeface="Calibri" panose="020F0502020204030204" pitchFamily="34" charset="0"/>
              </a:rPr>
              <a:t> </a:t>
            </a:r>
          </a:p>
          <a:p>
            <a:pPr marL="509588" marR="0" indent="-509588">
              <a:lnSpc>
                <a:spcPct val="115000"/>
              </a:lnSpc>
              <a:spcBef>
                <a:spcPts val="0"/>
              </a:spcBef>
              <a:spcAft>
                <a:spcPts val="10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88925">
              <a:lnSpc>
                <a:spcPct val="115000"/>
              </a:lnSpc>
              <a:spcBef>
                <a:spcPts val="0"/>
              </a:spcBef>
              <a:spcAft>
                <a:spcPts val="1000"/>
              </a:spcAft>
              <a:buNone/>
              <a:tabLst>
                <a:tab pos="742950" algn="l"/>
              </a:tabLst>
            </a:pPr>
            <a:r>
              <a:rPr lang="en-US" sz="3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en-US" sz="32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i</a:t>
            </a:r>
            <a:r>
              <a:rPr lang="en-US" sz="3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Cooled to 34°F within 48 hours of reaching 41°F and  held at that temperature until consumed or discarded within 30 days after the date of packaging;</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They have chosen this option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71550" marR="0" indent="-346075">
              <a:lnSpc>
                <a:spcPct val="115000"/>
              </a:lnSpc>
              <a:spcBef>
                <a:spcPts val="0"/>
              </a:spcBef>
              <a:spcAft>
                <a:spcPts val="1000"/>
              </a:spcAft>
              <a:buNone/>
              <a:tabLst>
                <a:tab pos="74295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(ii) Held at 41°F, or less for no more than 7 days, at which time the food must be consumed or discarded;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1030288" marR="0" indent="-404813">
              <a:lnSpc>
                <a:spcPct val="115000"/>
              </a:lnSpc>
              <a:spcBef>
                <a:spcPts val="0"/>
              </a:spcBef>
              <a:spcAft>
                <a:spcPts val="1000"/>
              </a:spcAft>
              <a:buNone/>
              <a:tabLst>
                <a:tab pos="74295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(iii) Held frozen with no shelf-life restriction while frozen until consumed or used.</a:t>
            </a:r>
            <a:r>
              <a:rPr lang="en-US" sz="3200" baseline="300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p>
        </p:txBody>
      </p:sp>
      <p:sp>
        <p:nvSpPr>
          <p:cNvPr id="4" name="Slide Number Placeholder 3">
            <a:extLst>
              <a:ext uri="{FF2B5EF4-FFF2-40B4-BE49-F238E27FC236}">
                <a16:creationId xmlns:a16="http://schemas.microsoft.com/office/drawing/2014/main" id="{97DAFDF8-5958-25E4-DF61-0481BF5515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352461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D97605-7951-417D-F4EE-1EEFC235DD5F}"/>
              </a:ext>
            </a:extLst>
          </p:cNvPr>
          <p:cNvSpPr>
            <a:spLocks noGrp="1"/>
          </p:cNvSpPr>
          <p:nvPr>
            <p:ph type="body" idx="1"/>
          </p:nvPr>
        </p:nvSpPr>
        <p:spPr>
          <a:xfrm>
            <a:off x="628650" y="468462"/>
            <a:ext cx="7886700" cy="5887887"/>
          </a:xfrm>
        </p:spPr>
        <p:txBody>
          <a:bodyPr>
            <a:normAutofit fontScale="92500" lnSpcReduction="20000"/>
          </a:bodyPr>
          <a:lstStyle/>
          <a:p>
            <a:pPr marL="857250" marR="0">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(f) Held in a refrigeration unit that is equipped with an electronic system that continuously monitors time and temperature and is visually examined for proper operation twice daily,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00050">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(g) If transported off-site to a satellite location of the same business entity, equipped with verifiable electronic monitoring devices to ensure that times and temperatures are monitored during transportation, and </a:t>
            </a:r>
          </a:p>
          <a:p>
            <a:pPr marL="914400" marR="0" indent="-400050">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 Labeled with the product name and the date packaged, and</a:t>
            </a:r>
          </a:p>
          <a:p>
            <a:pPr marL="625475" marR="0" indent="-396875">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(3) Maintain the records required to confirm that cooling and cold holding refrigeration time/temperature parameters are required as part of the </a:t>
            </a:r>
            <a:r>
              <a:rPr lang="en-US" sz="2400" cap="small" dirty="0">
                <a:effectLst/>
                <a:latin typeface="Calibri" panose="020F0502020204030204" pitchFamily="34" charset="0"/>
                <a:ea typeface="Calibri" panose="020F0502020204030204" pitchFamily="34" charset="0"/>
                <a:cs typeface="Calibri" panose="020F0502020204030204" pitchFamily="34" charset="0"/>
              </a:rPr>
              <a:t>HACCP </a:t>
            </a:r>
            <a:r>
              <a:rPr lang="en-US" sz="2400" dirty="0">
                <a:effectLst/>
                <a:latin typeface="Calibri" panose="020F0502020204030204" pitchFamily="34" charset="0"/>
                <a:ea typeface="Calibri" panose="020F0502020204030204" pitchFamily="34" charset="0"/>
                <a:cs typeface="Calibri" panose="020F0502020204030204" pitchFamily="34" charset="0"/>
              </a:rPr>
              <a:t>plan and: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indent="0">
              <a:lnSpc>
                <a:spcPct val="115000"/>
              </a:lnSpc>
              <a:spcBef>
                <a:spcPts val="0"/>
              </a:spcBef>
              <a:spcAft>
                <a:spcPts val="1000"/>
              </a:spcAft>
              <a:buNone/>
              <a:tabLst>
                <a:tab pos="6858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(a) Make such records available to the regulatory authority upon request, and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indent="0">
              <a:lnSpc>
                <a:spcPct val="115000"/>
              </a:lnSpc>
              <a:spcBef>
                <a:spcPts val="0"/>
              </a:spcBef>
              <a:spcAft>
                <a:spcPts val="1000"/>
              </a:spcAft>
              <a:buNone/>
              <a:tabLst>
                <a:tab pos="6858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(b) Hold such records for at least 6 months; 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9B4721E-4A72-3739-E760-D2E34C1F8F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95628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8A1A1D-0180-F7EC-F523-9DD5D15B9F31}"/>
              </a:ext>
            </a:extLst>
          </p:cNvPr>
          <p:cNvSpPr>
            <a:spLocks noGrp="1"/>
          </p:cNvSpPr>
          <p:nvPr>
            <p:ph type="body" idx="1"/>
          </p:nvPr>
        </p:nvSpPr>
        <p:spPr>
          <a:xfrm>
            <a:off x="628650" y="449213"/>
            <a:ext cx="7886700" cy="4652176"/>
          </a:xfrm>
        </p:spPr>
        <p:txBody>
          <a:bodyPr>
            <a:normAutofit lnSpcReduction="10000"/>
          </a:bodyPr>
          <a:lstStyle/>
          <a:p>
            <a:pPr marL="625475" marR="0" indent="-339725">
              <a:spcBef>
                <a:spcPts val="450"/>
              </a:spcBef>
              <a:spcAft>
                <a:spcPts val="450"/>
              </a:spcAft>
              <a:buNone/>
            </a:pPr>
            <a:r>
              <a:rPr lang="en-US" sz="2000" dirty="0">
                <a:effectLst/>
                <a:latin typeface="Calibri" panose="020F0502020204030204" pitchFamily="34" charset="0"/>
                <a:ea typeface="Times New Roman" panose="02020603050405020304" pitchFamily="18" charset="0"/>
              </a:rPr>
              <a:t>(4) Implement written operational procedures as specified under Subparagraphs </a:t>
            </a:r>
            <a:r>
              <a:rPr lang="en-US" sz="2000" b="1" dirty="0">
                <a:solidFill>
                  <a:srgbClr val="0000FF"/>
                </a:solidFill>
                <a:effectLst/>
                <a:latin typeface="Calibri" panose="020F0502020204030204" pitchFamily="34" charset="0"/>
                <a:ea typeface="Times New Roman" panose="02020603050405020304" pitchFamily="18" charset="0"/>
              </a:rPr>
              <a:t>(B)(5) </a:t>
            </a:r>
            <a:r>
              <a:rPr lang="en-US" sz="2000" dirty="0">
                <a:effectLst/>
                <a:latin typeface="Calibri" panose="020F0502020204030204" pitchFamily="34" charset="0"/>
                <a:ea typeface="Times New Roman" panose="02020603050405020304" pitchFamily="18" charset="0"/>
              </a:rPr>
              <a:t>and </a:t>
            </a:r>
            <a:r>
              <a:rPr lang="en-US" sz="2000" b="1" dirty="0">
                <a:solidFill>
                  <a:srgbClr val="7030A0"/>
                </a:solidFill>
                <a:effectLst/>
                <a:latin typeface="Calibri" panose="020F0502020204030204" pitchFamily="34" charset="0"/>
                <a:ea typeface="Times New Roman" panose="02020603050405020304" pitchFamily="18" charset="0"/>
              </a:rPr>
              <a:t>(B)(6) </a:t>
            </a:r>
            <a:r>
              <a:rPr lang="en-US" sz="2000" dirty="0">
                <a:effectLst/>
                <a:latin typeface="Calibri" panose="020F0502020204030204" pitchFamily="34" charset="0"/>
                <a:ea typeface="Times New Roman" panose="02020603050405020304" pitchFamily="18" charset="0"/>
              </a:rPr>
              <a:t>of this section.</a:t>
            </a:r>
          </a:p>
          <a:p>
            <a:pPr marL="285750" marR="0" indent="0">
              <a:spcBef>
                <a:spcPts val="450"/>
              </a:spcBef>
              <a:spcAft>
                <a:spcPts val="450"/>
              </a:spcAft>
              <a:buNone/>
            </a:pPr>
            <a:endParaRPr lang="en-US" sz="1800" dirty="0">
              <a:latin typeface="Times New Roman" panose="02020603050405020304" pitchFamily="18" charset="0"/>
              <a:ea typeface="Times New Roman" panose="02020603050405020304" pitchFamily="18" charset="0"/>
            </a:endParaRPr>
          </a:p>
          <a:p>
            <a:pPr marL="285750" marR="0" indent="0">
              <a:spcBef>
                <a:spcPts val="450"/>
              </a:spcBef>
              <a:spcAft>
                <a:spcPts val="450"/>
              </a:spcAft>
              <a:buNone/>
            </a:pPr>
            <a:r>
              <a:rPr lang="en-US" sz="1800" b="1" dirty="0">
                <a:solidFill>
                  <a:srgbClr val="0000FF"/>
                </a:solidFill>
                <a:effectLst/>
                <a:latin typeface="Calibri" panose="020F0502020204030204" pitchFamily="34" charset="0"/>
                <a:ea typeface="Times New Roman" panose="02020603050405020304" pitchFamily="18" charset="0"/>
              </a:rPr>
              <a:t>(B)(5)</a:t>
            </a:r>
            <a:endParaRPr lang="en-US" sz="1800" dirty="0">
              <a:latin typeface="Times New Roman" panose="02020603050405020304" pitchFamily="18" charset="0"/>
              <a:ea typeface="Times New Roman" panose="02020603050405020304" pitchFamily="18" charset="0"/>
            </a:endParaRPr>
          </a:p>
          <a:p>
            <a:pPr marL="285750" marR="0" indent="0">
              <a:spcBef>
                <a:spcPts val="450"/>
              </a:spcBef>
              <a:spcAft>
                <a:spcPts val="450"/>
              </a:spcAft>
              <a:buNone/>
            </a:pPr>
            <a:r>
              <a:rPr lang="en-US" sz="1800" dirty="0">
                <a:solidFill>
                  <a:srgbClr val="0000FF"/>
                </a:solidFill>
                <a:effectLst/>
                <a:latin typeface="Calibri" panose="020F0502020204030204" pitchFamily="34" charset="0"/>
                <a:ea typeface="Times New Roman" panose="02020603050405020304" pitchFamily="18" charset="0"/>
              </a:rPr>
              <a:t>  Includes operational procedures that:</a:t>
            </a:r>
            <a:endParaRPr lang="en-US" sz="1800" dirty="0">
              <a:solidFill>
                <a:srgbClr val="0000FF"/>
              </a:solidFill>
              <a:effectLst/>
              <a:latin typeface="Times New Roman" panose="02020603050405020304" pitchFamily="18" charset="0"/>
              <a:ea typeface="Times New Roman" panose="02020603050405020304" pitchFamily="18" charset="0"/>
            </a:endParaRPr>
          </a:p>
          <a:p>
            <a:pPr marL="0" marR="0" indent="568325">
              <a:spcBef>
                <a:spcPts val="450"/>
              </a:spcBef>
              <a:spcAft>
                <a:spcPts val="450"/>
              </a:spcAft>
              <a:buNone/>
            </a:pPr>
            <a:r>
              <a:rPr lang="en-US" sz="1800" dirty="0">
                <a:solidFill>
                  <a:srgbClr val="0000FF"/>
                </a:solidFill>
                <a:effectLst/>
                <a:latin typeface="Calibri" panose="020F0502020204030204" pitchFamily="34" charset="0"/>
                <a:ea typeface="Times New Roman" panose="02020603050405020304" pitchFamily="18" charset="0"/>
              </a:rPr>
              <a:t> (a) Prohibit contacting food with bare hands,</a:t>
            </a:r>
            <a:endParaRPr lang="en-US" sz="1800" dirty="0">
              <a:solidFill>
                <a:srgbClr val="0000FF"/>
              </a:solidFill>
              <a:effectLst/>
              <a:latin typeface="Times New Roman" panose="02020603050405020304" pitchFamily="18" charset="0"/>
              <a:ea typeface="Times New Roman" panose="02020603050405020304" pitchFamily="18" charset="0"/>
            </a:endParaRPr>
          </a:p>
          <a:p>
            <a:pPr marL="0" marR="0" indent="568325">
              <a:spcBef>
                <a:spcPts val="450"/>
              </a:spcBef>
              <a:spcAft>
                <a:spcPts val="450"/>
              </a:spcAft>
              <a:buNone/>
            </a:pPr>
            <a:r>
              <a:rPr lang="en-US" sz="1800" dirty="0">
                <a:solidFill>
                  <a:srgbClr val="0000FF"/>
                </a:solidFill>
                <a:effectLst/>
                <a:latin typeface="Calibri" panose="020F0502020204030204" pitchFamily="34" charset="0"/>
                <a:ea typeface="Times New Roman" panose="02020603050405020304" pitchFamily="18" charset="0"/>
              </a:rPr>
              <a:t> (b) Identify a designated area and the method by which:</a:t>
            </a:r>
            <a:endParaRPr lang="en-US" sz="1800" dirty="0">
              <a:solidFill>
                <a:srgbClr val="0000FF"/>
              </a:solidFill>
              <a:effectLst/>
              <a:latin typeface="Times New Roman" panose="02020603050405020304" pitchFamily="18" charset="0"/>
              <a:ea typeface="Times New Roman" panose="02020603050405020304" pitchFamily="18" charset="0"/>
            </a:endParaRPr>
          </a:p>
          <a:p>
            <a:pPr marL="1087438" marR="0" lvl="0" indent="-173038">
              <a:spcBef>
                <a:spcPts val="450"/>
              </a:spcBef>
              <a:spcAft>
                <a:spcPts val="450"/>
              </a:spcAft>
              <a:buFont typeface="+mj-lt"/>
              <a:buAutoNum type="romanLcParenBoth"/>
            </a:pPr>
            <a:r>
              <a:rPr lang="en-US" sz="1800" dirty="0">
                <a:solidFill>
                  <a:srgbClr val="0000CC"/>
                </a:solidFill>
                <a:effectLst/>
                <a:latin typeface="Calibri" panose="020F0502020204030204" pitchFamily="34" charset="0"/>
                <a:ea typeface="Times New Roman" panose="02020603050405020304" pitchFamily="18" charset="0"/>
              </a:rPr>
              <a:t>Physical barriers or methods of separation of raw foods and ready-to-eat foods minimize cross contamination, and</a:t>
            </a:r>
            <a:endParaRPr lang="en-US" sz="1800" dirty="0">
              <a:solidFill>
                <a:srgbClr val="0000CC"/>
              </a:solidFill>
              <a:effectLst/>
              <a:latin typeface="Times New Roman" panose="02020603050405020304" pitchFamily="18" charset="0"/>
              <a:ea typeface="Times New Roman" panose="02020603050405020304" pitchFamily="18" charset="0"/>
            </a:endParaRPr>
          </a:p>
          <a:p>
            <a:pPr marL="1203325" marR="0" lvl="0" indent="-288925">
              <a:spcBef>
                <a:spcPts val="450"/>
              </a:spcBef>
              <a:spcAft>
                <a:spcPts val="450"/>
              </a:spcAft>
              <a:buFont typeface="+mj-lt"/>
              <a:buAutoNum type="romanLcParenBoth"/>
            </a:pPr>
            <a:r>
              <a:rPr lang="en-US" sz="1800" dirty="0">
                <a:solidFill>
                  <a:srgbClr val="0000CC"/>
                </a:solidFill>
                <a:effectLst/>
                <a:latin typeface="Calibri" panose="020F0502020204030204" pitchFamily="34" charset="0"/>
                <a:ea typeface="Times New Roman" panose="02020603050405020304" pitchFamily="18" charset="0"/>
              </a:rPr>
              <a:t>Access to the processing equipment is restricted to responsible trained personnel familiar with the potential hazards of the operation, and</a:t>
            </a:r>
            <a:endParaRPr lang="en-US" sz="1800" dirty="0">
              <a:solidFill>
                <a:srgbClr val="0000CC"/>
              </a:solidFill>
              <a:latin typeface="Times New Roman" panose="02020603050405020304" pitchFamily="18" charset="0"/>
              <a:ea typeface="Times New Roman" panose="02020603050405020304" pitchFamily="18" charset="0"/>
            </a:endParaRPr>
          </a:p>
          <a:p>
            <a:pPr marL="914400" marR="0" lvl="0" indent="-288925">
              <a:spcBef>
                <a:spcPts val="450"/>
              </a:spcBef>
              <a:spcAft>
                <a:spcPts val="450"/>
              </a:spcAft>
              <a:buNone/>
            </a:pPr>
            <a:r>
              <a:rPr lang="en-US" sz="1800" dirty="0">
                <a:solidFill>
                  <a:srgbClr val="0000FF"/>
                </a:solidFill>
                <a:effectLst/>
                <a:latin typeface="Calibri" panose="020F0502020204030204" pitchFamily="34" charset="0"/>
                <a:ea typeface="Times New Roman" panose="02020603050405020304" pitchFamily="18" charset="0"/>
              </a:rPr>
              <a:t>(c) Delineates cleaning and sanitization procedures for food-contact surfaces; and</a:t>
            </a:r>
            <a:endParaRPr lang="en-US" sz="1800" dirty="0">
              <a:solidFill>
                <a:srgbClr val="0000FF"/>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218854A-0248-4553-477E-63E84D2DC7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117652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5F3DB-6622-2D32-0376-5D7AE29D6B0A}"/>
              </a:ext>
            </a:extLst>
          </p:cNvPr>
          <p:cNvSpPr>
            <a:spLocks noGrp="1"/>
          </p:cNvSpPr>
          <p:nvPr>
            <p:ph type="body" idx="1"/>
          </p:nvPr>
        </p:nvSpPr>
        <p:spPr>
          <a:xfrm>
            <a:off x="628650" y="458838"/>
            <a:ext cx="7886700" cy="4351338"/>
          </a:xfrm>
        </p:spPr>
        <p:txBody>
          <a:bodyPr/>
          <a:lstStyle/>
          <a:p>
            <a:pPr marL="57150" marR="0" indent="0">
              <a:spcBef>
                <a:spcPts val="450"/>
              </a:spcBef>
              <a:spcAft>
                <a:spcPts val="450"/>
              </a:spcAft>
              <a:buNone/>
            </a:pPr>
            <a:r>
              <a:rPr lang="en-US" sz="1800" b="1" dirty="0">
                <a:solidFill>
                  <a:srgbClr val="7030A0"/>
                </a:solidFill>
                <a:effectLst/>
                <a:latin typeface="Calibri" panose="020F0502020204030204" pitchFamily="34" charset="0"/>
                <a:ea typeface="Times New Roman" panose="02020603050405020304" pitchFamily="18" charset="0"/>
              </a:rPr>
              <a:t>(B)(6) </a:t>
            </a:r>
          </a:p>
          <a:p>
            <a:pPr marL="57150" marR="0" indent="0">
              <a:spcBef>
                <a:spcPts val="450"/>
              </a:spcBef>
              <a:spcAft>
                <a:spcPts val="450"/>
              </a:spcAft>
              <a:buNone/>
            </a:pPr>
            <a:r>
              <a:rPr lang="en-US" sz="1800" b="1" dirty="0">
                <a:solidFill>
                  <a:srgbClr val="7030A0"/>
                </a:solidFill>
                <a:effectLst/>
                <a:latin typeface="Calibri" panose="020F0502020204030204" pitchFamily="34" charset="0"/>
                <a:ea typeface="Times New Roman" panose="02020603050405020304" pitchFamily="18" charset="0"/>
              </a:rPr>
              <a:t>Describes the training program that ensures that the individual responsible for the reduced oxygen packaging operation understands the:</a:t>
            </a:r>
            <a:endParaRPr lang="en-US" sz="1800" b="1" dirty="0">
              <a:solidFill>
                <a:srgbClr val="7030A0"/>
              </a:solidFill>
              <a:effectLst/>
              <a:latin typeface="Times New Roman" panose="02020603050405020304" pitchFamily="18" charset="0"/>
              <a:ea typeface="Times New Roman" panose="02020603050405020304" pitchFamily="18" charset="0"/>
            </a:endParaRPr>
          </a:p>
          <a:p>
            <a:pPr marL="171450" marR="0" indent="0">
              <a:spcBef>
                <a:spcPts val="450"/>
              </a:spcBef>
              <a:spcAft>
                <a:spcPts val="450"/>
              </a:spcAft>
              <a:buNone/>
            </a:pPr>
            <a:r>
              <a:rPr lang="en-US" sz="1800" b="1" dirty="0">
                <a:solidFill>
                  <a:srgbClr val="7030A0"/>
                </a:solidFill>
                <a:effectLst/>
                <a:latin typeface="Calibri" panose="020F0502020204030204" pitchFamily="34" charset="0"/>
                <a:ea typeface="Times New Roman" panose="02020603050405020304" pitchFamily="18" charset="0"/>
              </a:rPr>
              <a:t>(a) Concepts required for a safe operation,</a:t>
            </a:r>
            <a:endParaRPr lang="en-US" sz="1800" b="1" dirty="0">
              <a:solidFill>
                <a:srgbClr val="7030A0"/>
              </a:solidFill>
              <a:latin typeface="Times New Roman" panose="02020603050405020304" pitchFamily="18" charset="0"/>
              <a:ea typeface="Times New Roman" panose="02020603050405020304" pitchFamily="18" charset="0"/>
            </a:endParaRPr>
          </a:p>
          <a:p>
            <a:pPr marL="171450" marR="0" indent="0">
              <a:spcBef>
                <a:spcPts val="450"/>
              </a:spcBef>
              <a:spcAft>
                <a:spcPts val="450"/>
              </a:spcAft>
              <a:buNone/>
            </a:pPr>
            <a:r>
              <a:rPr lang="en-US" sz="1800" b="1" dirty="0">
                <a:solidFill>
                  <a:srgbClr val="7030A0"/>
                </a:solidFill>
                <a:effectLst/>
                <a:latin typeface="Calibri" panose="020F0502020204030204" pitchFamily="34" charset="0"/>
                <a:ea typeface="Times New Roman" panose="02020603050405020304" pitchFamily="18" charset="0"/>
              </a:rPr>
              <a:t>(b) Equipment and facilities, and</a:t>
            </a:r>
            <a:endParaRPr lang="en-US" sz="1800" b="1" dirty="0">
              <a:solidFill>
                <a:srgbClr val="7030A0"/>
              </a:solidFill>
              <a:effectLst/>
              <a:latin typeface="Times New Roman" panose="02020603050405020304" pitchFamily="18" charset="0"/>
              <a:ea typeface="Times New Roman" panose="02020603050405020304" pitchFamily="18" charset="0"/>
            </a:endParaRPr>
          </a:p>
          <a:p>
            <a:pPr marL="461963" marR="0" indent="-288925">
              <a:spcBef>
                <a:spcPts val="450"/>
              </a:spcBef>
              <a:spcAft>
                <a:spcPts val="450"/>
              </a:spcAft>
              <a:buNone/>
            </a:pPr>
            <a:r>
              <a:rPr lang="en-US" sz="1800" b="1" dirty="0">
                <a:solidFill>
                  <a:srgbClr val="7030A0"/>
                </a:solidFill>
                <a:effectLst/>
                <a:latin typeface="Calibri" panose="020F0502020204030204" pitchFamily="34" charset="0"/>
                <a:ea typeface="Times New Roman" panose="02020603050405020304" pitchFamily="18" charset="0"/>
              </a:rPr>
              <a:t>(c) Procedures specified under subparagraph (B)(5) of this section and                             </a:t>
            </a:r>
            <a:r>
              <a:rPr lang="en-US" sz="1800" b="1" dirty="0">
                <a:solidFill>
                  <a:srgbClr val="7030A0"/>
                </a:solidFill>
                <a:effectLst/>
                <a:latin typeface="Times New Roman" panose="02020603050405020304" pitchFamily="18" charset="0"/>
                <a:ea typeface="Times New Roman" panose="02020603050405020304" pitchFamily="18" charset="0"/>
                <a:cs typeface="Calibri" panose="020F0502020204030204" pitchFamily="34" charset="0"/>
              </a:rPr>
              <a:t>¶¶</a:t>
            </a:r>
            <a:r>
              <a:rPr lang="en-US" sz="1800" b="1" dirty="0">
                <a:solidFill>
                  <a:srgbClr val="7030A0"/>
                </a:solidFill>
                <a:effectLst/>
                <a:latin typeface="Calibri" panose="020F0502020204030204" pitchFamily="34" charset="0"/>
                <a:ea typeface="Times New Roman" panose="02020603050405020304" pitchFamily="18" charset="0"/>
              </a:rPr>
              <a:t> 8-201.14 (B) and (D).</a:t>
            </a:r>
            <a:endParaRPr lang="en-US" sz="1800" b="1" dirty="0">
              <a:solidFill>
                <a:srgbClr val="7030A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1C0AA4A-5B10-6B5A-0E04-3C6C0E051F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406819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171D6D-2D4A-CDBE-F1AE-FC1699A1A1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6" name="Picture 5" descr="Table&#10;&#10;Description automatically generated with medium confidence">
            <a:extLst>
              <a:ext uri="{FF2B5EF4-FFF2-40B4-BE49-F238E27FC236}">
                <a16:creationId xmlns:a16="http://schemas.microsoft.com/office/drawing/2014/main" id="{24F84D11-4033-8D7D-FFC3-CCB4766F7AF9}"/>
              </a:ext>
            </a:extLst>
          </p:cNvPr>
          <p:cNvPicPr>
            <a:picLocks noChangeAspect="1"/>
          </p:cNvPicPr>
          <p:nvPr/>
        </p:nvPicPr>
        <p:blipFill>
          <a:blip r:embed="rId2"/>
          <a:stretch>
            <a:fillRect/>
          </a:stretch>
        </p:blipFill>
        <p:spPr>
          <a:xfrm>
            <a:off x="1871285" y="28100"/>
            <a:ext cx="5401429" cy="6801799"/>
          </a:xfrm>
          <a:prstGeom prst="rect">
            <a:avLst/>
          </a:prstGeom>
        </p:spPr>
      </p:pic>
    </p:spTree>
    <p:extLst>
      <p:ext uri="{BB962C8B-B14F-4D97-AF65-F5344CB8AC3E}">
        <p14:creationId xmlns:p14="http://schemas.microsoft.com/office/powerpoint/2010/main" val="230254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2c266c29ac_0_0"/>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250" name="Google Shape;250;g12c266c29ac_0_0"/>
          <p:cNvPicPr preferRelativeResize="0"/>
          <p:nvPr/>
        </p:nvPicPr>
        <p:blipFill>
          <a:blip r:embed="rId3">
            <a:alphaModFix/>
          </a:blip>
          <a:stretch>
            <a:fillRect/>
          </a:stretch>
        </p:blipFill>
        <p:spPr>
          <a:xfrm>
            <a:off x="1203158" y="684998"/>
            <a:ext cx="6131594" cy="5488004"/>
          </a:xfrm>
          <a:prstGeom prst="rect">
            <a:avLst/>
          </a:prstGeom>
          <a:noFill/>
          <a:ln>
            <a:noFill/>
          </a:ln>
        </p:spPr>
      </p:pic>
    </p:spTree>
    <p:extLst>
      <p:ext uri="{BB962C8B-B14F-4D97-AF65-F5344CB8AC3E}">
        <p14:creationId xmlns:p14="http://schemas.microsoft.com/office/powerpoint/2010/main" val="62464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2c266c29ac_0_35"/>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3" name="Picture 2" descr="Text&#10;&#10;Description automatically generated">
            <a:extLst>
              <a:ext uri="{FF2B5EF4-FFF2-40B4-BE49-F238E27FC236}">
                <a16:creationId xmlns:a16="http://schemas.microsoft.com/office/drawing/2014/main" id="{F9A420EB-D297-E73B-67D5-76E042347839}"/>
              </a:ext>
            </a:extLst>
          </p:cNvPr>
          <p:cNvPicPr>
            <a:picLocks noChangeAspect="1"/>
          </p:cNvPicPr>
          <p:nvPr/>
        </p:nvPicPr>
        <p:blipFill>
          <a:blip r:embed="rId3"/>
          <a:stretch>
            <a:fillRect/>
          </a:stretch>
        </p:blipFill>
        <p:spPr>
          <a:xfrm>
            <a:off x="1824922" y="0"/>
            <a:ext cx="5494156"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B8B5-7C12-2D25-A327-60253BC101CD}"/>
              </a:ext>
            </a:extLst>
          </p:cNvPr>
          <p:cNvSpPr>
            <a:spLocks noGrp="1"/>
          </p:cNvSpPr>
          <p:nvPr>
            <p:ph type="title"/>
          </p:nvPr>
        </p:nvSpPr>
        <p:spPr/>
        <p:txBody>
          <a:bodyPr/>
          <a:lstStyle/>
          <a:p>
            <a:r>
              <a:rPr lang="en-US" b="1" dirty="0"/>
              <a:t>Background</a:t>
            </a:r>
          </a:p>
        </p:txBody>
      </p:sp>
      <p:sp>
        <p:nvSpPr>
          <p:cNvPr id="3" name="Text Placeholder 2">
            <a:extLst>
              <a:ext uri="{FF2B5EF4-FFF2-40B4-BE49-F238E27FC236}">
                <a16:creationId xmlns:a16="http://schemas.microsoft.com/office/drawing/2014/main" id="{61E74292-87DB-EA95-D649-478C12BFA51C}"/>
              </a:ext>
            </a:extLst>
          </p:cNvPr>
          <p:cNvSpPr>
            <a:spLocks noGrp="1"/>
          </p:cNvSpPr>
          <p:nvPr>
            <p:ph type="body" idx="1"/>
          </p:nvPr>
        </p:nvSpPr>
        <p:spPr>
          <a:xfrm>
            <a:off x="359143" y="1392488"/>
            <a:ext cx="7886700" cy="4351338"/>
          </a:xfrm>
        </p:spPr>
        <p:txBody>
          <a:bodyPr>
            <a:noAutofit/>
          </a:bodyPr>
          <a:lstStyle/>
          <a:p>
            <a:r>
              <a:rPr lang="en-US" sz="2200" b="0" i="0" u="none" strike="noStrike" dirty="0">
                <a:solidFill>
                  <a:srgbClr val="000000"/>
                </a:solidFill>
                <a:effectLst/>
                <a:latin typeface="Calibri" panose="020F0502020204030204" pitchFamily="34" charset="0"/>
                <a:cs typeface="Calibri" panose="020F0502020204030204" pitchFamily="34" charset="0"/>
              </a:rPr>
              <a:t>During the past decade, retail food establishments have expanded their operations to include food processing-type operations, such as reduced oxygen packaging, acidification, fermentation, smoking, curing, and drying, often using sophisticated technologies and equipment. </a:t>
            </a:r>
            <a:r>
              <a:rPr lang="en-US" sz="2200" b="1" i="0" u="none" strike="noStrike" dirty="0">
                <a:solidFill>
                  <a:srgbClr val="000000"/>
                </a:solidFill>
                <a:effectLst/>
                <a:latin typeface="Calibri" panose="020F0502020204030204" pitchFamily="34" charset="0"/>
                <a:cs typeface="Calibri" panose="020F0502020204030204" pitchFamily="34" charset="0"/>
              </a:rPr>
              <a:t>These specialized processes present a significant health risk if not conducted under strict operational procedures.</a:t>
            </a:r>
          </a:p>
          <a:p>
            <a:endParaRPr lang="en-US" sz="2200" b="1" i="0" u="none" strike="noStrike" dirty="0">
              <a:solidFill>
                <a:srgbClr val="000000"/>
              </a:solidFill>
              <a:effectLst/>
              <a:latin typeface="Calibri" panose="020F0502020204030204" pitchFamily="34" charset="0"/>
              <a:cs typeface="Calibri" panose="020F0502020204030204" pitchFamily="34" charset="0"/>
            </a:endParaRPr>
          </a:p>
          <a:p>
            <a:r>
              <a:rPr lang="en-US" sz="2200" dirty="0">
                <a:solidFill>
                  <a:srgbClr val="000000"/>
                </a:solidFill>
                <a:latin typeface="Calibri" panose="020F0502020204030204" pitchFamily="34" charset="0"/>
                <a:cs typeface="Calibri" panose="020F0502020204030204" pitchFamily="34" charset="0"/>
              </a:rPr>
              <a:t>For this reason, if a retail establishment conducts a specialized process, they must provide a HACCP plan to the health department for approval before beginning that operation.</a:t>
            </a:r>
          </a:p>
        </p:txBody>
      </p:sp>
      <p:sp>
        <p:nvSpPr>
          <p:cNvPr id="4" name="Slide Number Placeholder 3">
            <a:extLst>
              <a:ext uri="{FF2B5EF4-FFF2-40B4-BE49-F238E27FC236}">
                <a16:creationId xmlns:a16="http://schemas.microsoft.com/office/drawing/2014/main" id="{1E36D104-C738-1B0D-DCC4-0AAC305213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30327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AC575-F136-1692-503F-F0DE65D7D6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6" name="Picture 5" descr="Text&#10;&#10;Description automatically generated">
            <a:extLst>
              <a:ext uri="{FF2B5EF4-FFF2-40B4-BE49-F238E27FC236}">
                <a16:creationId xmlns:a16="http://schemas.microsoft.com/office/drawing/2014/main" id="{B9F4B12A-12DB-7013-E46D-77DB3988AA3A}"/>
              </a:ext>
            </a:extLst>
          </p:cNvPr>
          <p:cNvPicPr>
            <a:picLocks noChangeAspect="1"/>
          </p:cNvPicPr>
          <p:nvPr/>
        </p:nvPicPr>
        <p:blipFill>
          <a:blip r:embed="rId2"/>
          <a:stretch>
            <a:fillRect/>
          </a:stretch>
        </p:blipFill>
        <p:spPr>
          <a:xfrm>
            <a:off x="1161024" y="394430"/>
            <a:ext cx="7354326" cy="6144482"/>
          </a:xfrm>
          <a:prstGeom prst="rect">
            <a:avLst/>
          </a:prstGeom>
        </p:spPr>
      </p:pic>
    </p:spTree>
    <p:extLst>
      <p:ext uri="{BB962C8B-B14F-4D97-AF65-F5344CB8AC3E}">
        <p14:creationId xmlns:p14="http://schemas.microsoft.com/office/powerpoint/2010/main" val="1567613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2c266c29ac_0_26"/>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265" name="Google Shape;265;g12c266c29ac_0_26"/>
          <p:cNvPicPr preferRelativeResize="0"/>
          <p:nvPr/>
        </p:nvPicPr>
        <p:blipFill>
          <a:blip r:embed="rId3">
            <a:alphaModFix/>
          </a:blip>
          <a:stretch>
            <a:fillRect/>
          </a:stretch>
        </p:blipFill>
        <p:spPr>
          <a:xfrm>
            <a:off x="1876927" y="373321"/>
            <a:ext cx="5390146" cy="60536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27EA-9F39-C566-3E06-DFC8D39148CF}"/>
              </a:ext>
            </a:extLst>
          </p:cNvPr>
          <p:cNvSpPr>
            <a:spLocks noGrp="1"/>
          </p:cNvSpPr>
          <p:nvPr>
            <p:ph type="title"/>
          </p:nvPr>
        </p:nvSpPr>
        <p:spPr>
          <a:xfrm>
            <a:off x="628650" y="1818540"/>
            <a:ext cx="7886700" cy="1325563"/>
          </a:xfrm>
        </p:spPr>
        <p:txBody>
          <a:bodyPr/>
          <a:lstStyle/>
          <a:p>
            <a:pPr algn="ctr"/>
            <a:r>
              <a:rPr lang="en-US" dirty="0"/>
              <a:t>Resources</a:t>
            </a:r>
          </a:p>
        </p:txBody>
      </p:sp>
      <p:sp>
        <p:nvSpPr>
          <p:cNvPr id="4" name="Slide Number Placeholder 3">
            <a:extLst>
              <a:ext uri="{FF2B5EF4-FFF2-40B4-BE49-F238E27FC236}">
                <a16:creationId xmlns:a16="http://schemas.microsoft.com/office/drawing/2014/main" id="{0D046DBA-9902-A1EB-C02B-F9A3C18649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29559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3"/>
          <p:cNvSpPr txBox="1">
            <a:spLocks noGrp="1"/>
          </p:cNvSpPr>
          <p:nvPr>
            <p:ph type="title"/>
          </p:nvPr>
        </p:nvSpPr>
        <p:spPr>
          <a:xfrm>
            <a:off x="628650" y="365126"/>
            <a:ext cx="7886700" cy="5804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sz="4000" b="1"/>
              <a:t>Field Verification Checklists</a:t>
            </a:r>
            <a:endParaRPr sz="4000" b="1"/>
          </a:p>
        </p:txBody>
      </p:sp>
      <p:sp>
        <p:nvSpPr>
          <p:cNvPr id="147" name="Google Shape;147;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 Regulator’s Guide: Validation &amp; Verification of HACCP Plans in Retail Food Establishments </a:t>
            </a:r>
            <a:endParaRPr/>
          </a:p>
        </p:txBody>
      </p:sp>
      <p:sp>
        <p:nvSpPr>
          <p:cNvPr id="148" name="Google Shape;148;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 name="Picture 2" descr="Diagram&#10;&#10;Description automatically generated">
            <a:extLst>
              <a:ext uri="{FF2B5EF4-FFF2-40B4-BE49-F238E27FC236}">
                <a16:creationId xmlns:a16="http://schemas.microsoft.com/office/drawing/2014/main" id="{14AD123B-BCF5-E338-C50C-A58715086B92}"/>
              </a:ext>
            </a:extLst>
          </p:cNvPr>
          <p:cNvPicPr>
            <a:picLocks noChangeAspect="1"/>
          </p:cNvPicPr>
          <p:nvPr/>
        </p:nvPicPr>
        <p:blipFill>
          <a:blip r:embed="rId3"/>
          <a:stretch>
            <a:fillRect/>
          </a:stretch>
        </p:blipFill>
        <p:spPr>
          <a:xfrm>
            <a:off x="2167297" y="958813"/>
            <a:ext cx="4397133" cy="5762662"/>
          </a:xfrm>
          <a:prstGeom prst="rect">
            <a:avLst/>
          </a:prstGeom>
        </p:spPr>
      </p:pic>
    </p:spTree>
    <p:extLst>
      <p:ext uri="{BB962C8B-B14F-4D97-AF65-F5344CB8AC3E}">
        <p14:creationId xmlns:p14="http://schemas.microsoft.com/office/powerpoint/2010/main" val="426045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1878140" y="904962"/>
            <a:ext cx="5540624" cy="34316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2400" b="1" i="0" u="none" strike="noStrike" cap="none" dirty="0">
              <a:solidFill>
                <a:srgbClr val="003399"/>
              </a:solidFill>
              <a:latin typeface="Open Sans"/>
              <a:ea typeface="Open Sans"/>
              <a:cs typeface="Open Sans"/>
              <a:sym typeface="Open Sans"/>
            </a:endParaRPr>
          </a:p>
          <a:p>
            <a:pPr marL="0" marR="0" lvl="0" indent="0" algn="ctr" rtl="0">
              <a:spcBef>
                <a:spcPts val="0"/>
              </a:spcBef>
              <a:spcAft>
                <a:spcPts val="0"/>
              </a:spcAft>
              <a:buNone/>
            </a:pPr>
            <a:r>
              <a:rPr lang="en-US" sz="2400" b="1" i="0" u="none" strike="noStrike" cap="none" dirty="0">
                <a:solidFill>
                  <a:srgbClr val="003399"/>
                </a:solidFill>
                <a:latin typeface="+mn-lt"/>
                <a:ea typeface="Open Sans"/>
                <a:cs typeface="Calibri" panose="020F0502020204030204" pitchFamily="34" charset="0"/>
                <a:sym typeface="Open Sans"/>
              </a:rPr>
              <a:t>A REGULATOR’S GUIDE:</a:t>
            </a:r>
            <a:endParaRPr sz="1800" b="1" i="0" u="none" strike="noStrike" cap="none" dirty="0">
              <a:solidFill>
                <a:srgbClr val="003399"/>
              </a:solidFill>
              <a:latin typeface="+mn-lt"/>
              <a:ea typeface="Calibri"/>
              <a:cs typeface="Calibri" panose="020F0502020204030204" pitchFamily="34" charset="0"/>
              <a:sym typeface="Calibri"/>
            </a:endParaRPr>
          </a:p>
          <a:p>
            <a:pPr marL="0" marR="0" lvl="0" indent="0" algn="ctr" rtl="0">
              <a:spcBef>
                <a:spcPts val="1800"/>
              </a:spcBef>
              <a:spcAft>
                <a:spcPts val="0"/>
              </a:spcAft>
              <a:buNone/>
            </a:pPr>
            <a:r>
              <a:rPr lang="en-US" sz="1800" b="1" i="0" u="none" strike="noStrike" cap="none" dirty="0">
                <a:solidFill>
                  <a:srgbClr val="003399"/>
                </a:solidFill>
                <a:latin typeface="+mn-lt"/>
                <a:ea typeface="Open Sans"/>
                <a:cs typeface="Calibri" panose="020F0502020204030204" pitchFamily="34" charset="0"/>
                <a:sym typeface="Open Sans"/>
              </a:rPr>
              <a:t>Validation and Verification </a:t>
            </a:r>
            <a:br>
              <a:rPr lang="en-US" sz="1800" b="1" i="0" u="none" strike="noStrike" cap="none" dirty="0">
                <a:solidFill>
                  <a:srgbClr val="003399"/>
                </a:solidFill>
                <a:latin typeface="+mn-lt"/>
                <a:ea typeface="Open Sans"/>
                <a:cs typeface="Calibri" panose="020F0502020204030204" pitchFamily="34" charset="0"/>
                <a:sym typeface="Open Sans"/>
              </a:rPr>
            </a:br>
            <a:r>
              <a:rPr lang="en-US" sz="1800" b="1" i="0" u="none" strike="noStrike" cap="none" dirty="0">
                <a:solidFill>
                  <a:srgbClr val="003399"/>
                </a:solidFill>
                <a:latin typeface="+mn-lt"/>
                <a:ea typeface="Open Sans"/>
                <a:cs typeface="Calibri" panose="020F0502020204030204" pitchFamily="34" charset="0"/>
                <a:sym typeface="Open Sans"/>
              </a:rPr>
              <a:t>Of HACCP Plans</a:t>
            </a:r>
            <a:endParaRPr sz="1800" b="1" i="0" u="none" strike="noStrike" cap="none" dirty="0">
              <a:solidFill>
                <a:srgbClr val="003399"/>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en-US" sz="1800" b="1" i="0" u="none" strike="noStrike" cap="none" dirty="0">
                <a:solidFill>
                  <a:srgbClr val="003399"/>
                </a:solidFill>
                <a:latin typeface="+mn-lt"/>
                <a:ea typeface="Open Sans"/>
                <a:cs typeface="Calibri" panose="020F0502020204030204" pitchFamily="34" charset="0"/>
                <a:sym typeface="Open Sans"/>
              </a:rPr>
              <a:t>In Retail Food Establishments</a:t>
            </a:r>
          </a:p>
          <a:p>
            <a:pPr marL="0" marR="0" lvl="0" indent="0" algn="ctr" rtl="0">
              <a:spcBef>
                <a:spcPts val="0"/>
              </a:spcBef>
              <a:spcAft>
                <a:spcPts val="0"/>
              </a:spcAft>
              <a:buNone/>
            </a:pPr>
            <a:endParaRPr lang="en-US" sz="1800" b="1" dirty="0">
              <a:solidFill>
                <a:srgbClr val="003399"/>
              </a:solidFill>
              <a:latin typeface="Arial"/>
              <a:ea typeface="Arial"/>
              <a:cs typeface="Arial"/>
              <a:sym typeface="Arial"/>
            </a:endParaRPr>
          </a:p>
          <a:p>
            <a:pPr marL="0" marR="0" lvl="0" indent="0" algn="ctr" rtl="0">
              <a:spcBef>
                <a:spcPts val="0"/>
              </a:spcBef>
              <a:spcAft>
                <a:spcPts val="0"/>
              </a:spcAft>
              <a:buNone/>
            </a:pPr>
            <a:r>
              <a:rPr lang="en-US" b="1" i="1" dirty="0">
                <a:solidFill>
                  <a:srgbClr val="003399"/>
                </a:solidFill>
                <a:latin typeface="Arial"/>
                <a:ea typeface="Arial"/>
                <a:cs typeface="Arial"/>
                <a:sym typeface="Arial"/>
              </a:rPr>
              <a:t>May 16, 2022</a:t>
            </a:r>
            <a:endParaRPr lang="en-US" i="1" dirty="0"/>
          </a:p>
          <a:p>
            <a:pPr marL="0" marR="0" lvl="0" indent="0" algn="ctr" rtl="0">
              <a:spcBef>
                <a:spcPts val="0"/>
              </a:spcBef>
              <a:spcAft>
                <a:spcPts val="0"/>
              </a:spcAft>
              <a:buNone/>
            </a:pPr>
            <a:r>
              <a:rPr lang="en-US" b="1" i="1" dirty="0">
                <a:solidFill>
                  <a:srgbClr val="003399"/>
                </a:solidFill>
                <a:latin typeface="Arial"/>
                <a:ea typeface="Arial"/>
                <a:cs typeface="Arial"/>
                <a:sym typeface="Arial"/>
              </a:rPr>
              <a:t>First Edition</a:t>
            </a:r>
            <a:endParaRPr lang="en-US" i="1" dirty="0"/>
          </a:p>
          <a:p>
            <a:pPr marL="0" marR="0" lvl="0" indent="0" algn="ctr" rtl="0">
              <a:spcBef>
                <a:spcPts val="0"/>
              </a:spcBef>
              <a:spcAft>
                <a:spcPts val="0"/>
              </a:spcAft>
              <a:buNone/>
            </a:pPr>
            <a:endParaRPr sz="1800" b="0" i="0" u="none" strike="noStrike" cap="none" dirty="0">
              <a:solidFill>
                <a:srgbClr val="003399"/>
              </a:solidFill>
              <a:latin typeface="+mn-lt"/>
              <a:ea typeface="Calibri"/>
              <a:cs typeface="Calibri" panose="020F0502020204030204" pitchFamily="34" charset="0"/>
              <a:sym typeface="Calibri"/>
            </a:endParaRPr>
          </a:p>
          <a:p>
            <a:pPr marL="0" marR="0" lvl="0" indent="0" algn="l" rtl="0">
              <a:spcBef>
                <a:spcPts val="0"/>
              </a:spcBef>
              <a:spcAft>
                <a:spcPts val="0"/>
              </a:spcAft>
              <a:buNone/>
            </a:pPr>
            <a:br>
              <a:rPr lang="en-US" sz="1800" b="0" i="0" u="none" strike="noStrike" cap="none" dirty="0">
                <a:solidFill>
                  <a:srgbClr val="003399"/>
                </a:solidFill>
                <a:latin typeface="Calibri"/>
                <a:ea typeface="Calibri"/>
                <a:cs typeface="Calibri"/>
                <a:sym typeface="Calibri"/>
              </a:rPr>
            </a:br>
            <a:endParaRPr sz="1800" dirty="0">
              <a:solidFill>
                <a:srgbClr val="003399"/>
              </a:solidFill>
              <a:latin typeface="Calibri"/>
              <a:ea typeface="Calibri"/>
              <a:cs typeface="Calibri"/>
              <a:sym typeface="Calibri"/>
            </a:endParaRPr>
          </a:p>
        </p:txBody>
      </p:sp>
      <p:pic>
        <p:nvPicPr>
          <p:cNvPr id="27" name="Google Shape;27;p1"/>
          <p:cNvPicPr preferRelativeResize="0"/>
          <p:nvPr/>
        </p:nvPicPr>
        <p:blipFill rotWithShape="1">
          <a:blip r:embed="rId3">
            <a:alphaModFix/>
          </a:blip>
          <a:srcRect/>
          <a:stretch/>
        </p:blipFill>
        <p:spPr>
          <a:xfrm>
            <a:off x="2814906" y="3580598"/>
            <a:ext cx="3592793" cy="2849077"/>
          </a:xfrm>
          <a:prstGeom prst="rect">
            <a:avLst/>
          </a:prstGeom>
          <a:noFill/>
          <a:ln>
            <a:noFill/>
          </a:ln>
        </p:spPr>
      </p:pic>
      <p:pic>
        <p:nvPicPr>
          <p:cNvPr id="29" name="Google Shape;29;p1"/>
          <p:cNvPicPr preferRelativeResize="0"/>
          <p:nvPr/>
        </p:nvPicPr>
        <p:blipFill rotWithShape="1">
          <a:blip r:embed="rId4">
            <a:alphaModFix/>
          </a:blip>
          <a:srcRect/>
          <a:stretch/>
        </p:blipFill>
        <p:spPr>
          <a:xfrm>
            <a:off x="0" y="117284"/>
            <a:ext cx="2960516" cy="1246844"/>
          </a:xfrm>
          <a:prstGeom prst="rect">
            <a:avLst/>
          </a:prstGeom>
          <a:noFill/>
          <a:ln>
            <a:noFill/>
          </a:ln>
        </p:spPr>
      </p:pic>
      <p:pic>
        <p:nvPicPr>
          <p:cNvPr id="30" name="Google Shape;30;p1"/>
          <p:cNvPicPr preferRelativeResize="0"/>
          <p:nvPr/>
        </p:nvPicPr>
        <p:blipFill rotWithShape="1">
          <a:blip r:embed="rId5">
            <a:alphaModFix/>
          </a:blip>
          <a:srcRect/>
          <a:stretch/>
        </p:blipFill>
        <p:spPr>
          <a:xfrm>
            <a:off x="6633275" y="117284"/>
            <a:ext cx="2356152" cy="136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506513-3749-F75C-E5CA-F37AD03628C5}"/>
              </a:ext>
            </a:extLst>
          </p:cNvPr>
          <p:cNvSpPr>
            <a:spLocks noGrp="1"/>
          </p:cNvSpPr>
          <p:nvPr>
            <p:ph type="body" idx="1"/>
          </p:nvPr>
        </p:nvSpPr>
        <p:spPr>
          <a:xfrm>
            <a:off x="416894" y="612022"/>
            <a:ext cx="7886700" cy="5633955"/>
          </a:xfrm>
        </p:spPr>
        <p:txBody>
          <a:bodyPr>
            <a:normAutofit/>
          </a:bodyPr>
          <a:lstStyle/>
          <a:p>
            <a:pPr rtl="0">
              <a:spcBef>
                <a:spcPts val="0"/>
              </a:spcBef>
              <a:spcAft>
                <a:spcPts val="0"/>
              </a:spcAft>
            </a:pPr>
            <a:r>
              <a:rPr lang="en-US" sz="2400" b="0" i="0" u="none" strike="noStrike" dirty="0">
                <a:solidFill>
                  <a:srgbClr val="000000"/>
                </a:solidFill>
                <a:effectLst/>
                <a:latin typeface="Calibri" panose="020F0502020204030204" pitchFamily="34" charset="0"/>
                <a:cs typeface="Calibri" panose="020F0502020204030204" pitchFamily="34" charset="0"/>
              </a:rPr>
              <a:t>For jurisdictions that have adopted The Food Code and/or additional requirements, regulators are responsible for ensuring that HACCP plans are valid </a:t>
            </a:r>
            <a:r>
              <a:rPr lang="en-US" sz="2400" dirty="0">
                <a:solidFill>
                  <a:srgbClr val="000000"/>
                </a:solidFill>
                <a:latin typeface="Calibri" panose="020F0502020204030204" pitchFamily="34" charset="0"/>
                <a:cs typeface="Calibri" panose="020F0502020204030204" pitchFamily="34" charset="0"/>
              </a:rPr>
              <a:t>prior to approving them to ensure that they will </a:t>
            </a:r>
            <a:r>
              <a:rPr lang="en-US" sz="2400" b="0" i="0" u="none" strike="noStrike" dirty="0">
                <a:solidFill>
                  <a:srgbClr val="000000"/>
                </a:solidFill>
                <a:effectLst/>
                <a:latin typeface="Calibri" panose="020F0502020204030204" pitchFamily="34" charset="0"/>
                <a:cs typeface="Calibri" panose="020F0502020204030204" pitchFamily="34" charset="0"/>
              </a:rPr>
              <a:t>eliminate or significantly reduce identified hazards that may contribute to foodborne illness. </a:t>
            </a:r>
          </a:p>
          <a:p>
            <a:pPr rtl="0">
              <a:spcBef>
                <a:spcPts val="0"/>
              </a:spcBef>
              <a:spcAft>
                <a:spcPts val="0"/>
              </a:spcAft>
            </a:pPr>
            <a:endParaRPr lang="en-US" sz="2400" dirty="0">
              <a:solidFill>
                <a:srgbClr val="000000"/>
              </a:solidFill>
              <a:latin typeface="Calibri" panose="020F0502020204030204" pitchFamily="34" charset="0"/>
              <a:cs typeface="Calibri" panose="020F0502020204030204" pitchFamily="34" charset="0"/>
            </a:endParaRPr>
          </a:p>
          <a:p>
            <a:pPr marL="114300" indent="0" rtl="0">
              <a:spcBef>
                <a:spcPts val="0"/>
              </a:spcBef>
              <a:spcAft>
                <a:spcPts val="0"/>
              </a:spcAft>
              <a:buNone/>
            </a:pP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marL="114300" indent="0" rtl="0">
              <a:spcBef>
                <a:spcPts val="0"/>
              </a:spcBef>
              <a:spcAft>
                <a:spcPts val="0"/>
              </a:spcAft>
              <a:buNone/>
            </a:pPr>
            <a:r>
              <a:rPr lang="en-US" sz="2400" b="1" i="0" u="none" strike="noStrike" dirty="0">
                <a:solidFill>
                  <a:srgbClr val="000000"/>
                </a:solidFill>
                <a:effectLst/>
                <a:latin typeface="Calibri" panose="020F0502020204030204" pitchFamily="34" charset="0"/>
                <a:cs typeface="Calibri" panose="020F0502020204030204" pitchFamily="34" charset="0"/>
              </a:rPr>
              <a:t>Today’s Goal:</a:t>
            </a:r>
          </a:p>
          <a:p>
            <a:pPr marL="114300" indent="0" rtl="0">
              <a:spcBef>
                <a:spcPts val="0"/>
              </a:spcBef>
              <a:spcAft>
                <a:spcPts val="0"/>
              </a:spcAft>
              <a:buNone/>
            </a:pPr>
            <a:endParaRPr lang="en-US" sz="2400" b="1" i="0" u="none" strike="noStrike" dirty="0">
              <a:solidFill>
                <a:srgbClr val="000000"/>
              </a:solidFill>
              <a:effectLst/>
              <a:latin typeface="Calibri" panose="020F0502020204030204" pitchFamily="34" charset="0"/>
              <a:cs typeface="Calibri" panose="020F0502020204030204" pitchFamily="34" charset="0"/>
            </a:endParaRPr>
          </a:p>
          <a:p>
            <a:pPr marL="114300" indent="0" rtl="0">
              <a:spcBef>
                <a:spcPts val="0"/>
              </a:spcBef>
              <a:spcAft>
                <a:spcPts val="0"/>
              </a:spcAft>
              <a:buNone/>
            </a:pPr>
            <a:r>
              <a:rPr lang="en-US" sz="2400" dirty="0">
                <a:solidFill>
                  <a:srgbClr val="000000"/>
                </a:solidFill>
                <a:latin typeface="Calibri" panose="020F0502020204030204" pitchFamily="34" charset="0"/>
                <a:cs typeface="Calibri" panose="020F0502020204030204" pitchFamily="34" charset="0"/>
              </a:rPr>
              <a:t>R</a:t>
            </a:r>
            <a:r>
              <a:rPr lang="en-US" sz="2400" b="0" i="0" u="none" strike="noStrike" dirty="0">
                <a:solidFill>
                  <a:srgbClr val="000000"/>
                </a:solidFill>
                <a:effectLst/>
                <a:latin typeface="Calibri" panose="020F0502020204030204" pitchFamily="34" charset="0"/>
                <a:cs typeface="Calibri" panose="020F0502020204030204" pitchFamily="34" charset="0"/>
              </a:rPr>
              <a:t>eview a sample HACCP plan so you can see how all the pieces fit together.</a:t>
            </a:r>
          </a:p>
          <a:p>
            <a:pPr rtl="0">
              <a:spcBef>
                <a:spcPts val="0"/>
              </a:spcBef>
              <a:spcAft>
                <a:spcPts val="0"/>
              </a:spcAft>
            </a:pPr>
            <a:endParaRPr lang="en-US" sz="2200" dirty="0">
              <a:solidFill>
                <a:srgbClr val="000000"/>
              </a:solidFill>
              <a:latin typeface="Calibri" panose="020F0502020204030204" pitchFamily="34" charset="0"/>
              <a:cs typeface="Calibri" panose="020F0502020204030204" pitchFamily="34" charset="0"/>
            </a:endParaRPr>
          </a:p>
          <a:p>
            <a:pPr rtl="0">
              <a:spcBef>
                <a:spcPts val="0"/>
              </a:spcBef>
              <a:spcAft>
                <a:spcPts val="0"/>
              </a:spcAft>
            </a:pPr>
            <a:endParaRPr lang="en-US" sz="2200" b="0" i="0" u="none" strike="noStrike" dirty="0">
              <a:solidFill>
                <a:srgbClr val="000000"/>
              </a:solidFill>
              <a:effectLst/>
              <a:latin typeface="Calibri" panose="020F0502020204030204" pitchFamily="34" charset="0"/>
              <a:cs typeface="Calibri" panose="020F0502020204030204" pitchFamily="34" charset="0"/>
            </a:endParaRPr>
          </a:p>
          <a:p>
            <a:pPr rtl="0">
              <a:spcBef>
                <a:spcPts val="0"/>
              </a:spcBef>
              <a:spcAft>
                <a:spcPts val="0"/>
              </a:spcAft>
            </a:pPr>
            <a:endParaRPr lang="en-US" sz="2200" b="0" dirty="0">
              <a:effectLst/>
              <a:latin typeface="Calibri" panose="020F0502020204030204" pitchFamily="34" charset="0"/>
              <a:cs typeface="Calibri" panose="020F0502020204030204" pitchFamily="34" charset="0"/>
            </a:endParaRPr>
          </a:p>
          <a:p>
            <a:endParaRPr lang="en-US" sz="2200" dirty="0">
              <a:solidFill>
                <a:srgbClr val="00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F50EABE-28A0-AD49-E047-A4650252F1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0079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AC50-3335-DE24-9479-A97D17F3BB99}"/>
              </a:ext>
            </a:extLst>
          </p:cNvPr>
          <p:cNvSpPr>
            <a:spLocks noGrp="1"/>
          </p:cNvSpPr>
          <p:nvPr>
            <p:ph type="title"/>
          </p:nvPr>
        </p:nvSpPr>
        <p:spPr/>
        <p:txBody>
          <a:bodyPr/>
          <a:lstStyle/>
          <a:p>
            <a:r>
              <a:rPr lang="en-US" b="1" dirty="0"/>
              <a:t>Primary Resource</a:t>
            </a:r>
          </a:p>
        </p:txBody>
      </p:sp>
      <p:sp>
        <p:nvSpPr>
          <p:cNvPr id="3" name="Text Placeholder 2">
            <a:extLst>
              <a:ext uri="{FF2B5EF4-FFF2-40B4-BE49-F238E27FC236}">
                <a16:creationId xmlns:a16="http://schemas.microsoft.com/office/drawing/2014/main" id="{813440D6-3787-209F-EEE2-AB307F9288CE}"/>
              </a:ext>
            </a:extLst>
          </p:cNvPr>
          <p:cNvSpPr>
            <a:spLocks noGrp="1"/>
          </p:cNvSpPr>
          <p:nvPr>
            <p:ph type="body" idx="1"/>
          </p:nvPr>
        </p:nvSpPr>
        <p:spPr>
          <a:xfrm>
            <a:off x="628650" y="1690688"/>
            <a:ext cx="7886700" cy="4486275"/>
          </a:xfrm>
        </p:spPr>
        <p:txBody>
          <a:bodyPr/>
          <a:lstStyle/>
          <a:p>
            <a:pPr marL="114300" indent="0" rtl="0">
              <a:spcBef>
                <a:spcPts val="0"/>
              </a:spcBef>
              <a:spcAft>
                <a:spcPts val="0"/>
              </a:spcAft>
              <a:buNone/>
            </a:pPr>
            <a:r>
              <a:rPr lang="en-US" sz="2200" b="0" i="0" u="none" strike="noStrike" dirty="0">
                <a:solidFill>
                  <a:srgbClr val="000000"/>
                </a:solidFill>
                <a:effectLst/>
                <a:latin typeface="Calibri" panose="020F0502020204030204" pitchFamily="34" charset="0"/>
                <a:cs typeface="Calibri" panose="020F0502020204030204" pitchFamily="34" charset="0"/>
              </a:rPr>
              <a:t>Regulatory information is based primarily on the U.S. Public Health Service 2013 FDA Food Code with 2015 Amendments (hereinafter referred to as The Food Code) and supplemental MA regulations </a:t>
            </a:r>
            <a:r>
              <a:rPr lang="en-US" sz="2200" b="0" i="1" u="none" strike="noStrike" dirty="0">
                <a:solidFill>
                  <a:srgbClr val="000000"/>
                </a:solidFill>
                <a:effectLst/>
                <a:latin typeface="Calibri" panose="020F0502020204030204" pitchFamily="34" charset="0"/>
                <a:cs typeface="Calibri" panose="020F0502020204030204" pitchFamily="34" charset="0"/>
              </a:rPr>
              <a:t>105 CMR 590.000: State Sanitary Code Chapter X: Sanitation Standards for Food Establishments</a:t>
            </a:r>
            <a:r>
              <a:rPr lang="en-US" sz="2200" b="0" i="0" u="none" strike="noStrike" dirty="0">
                <a:solidFill>
                  <a:srgbClr val="000000"/>
                </a:solidFill>
                <a:effectLst/>
                <a:latin typeface="Calibri" panose="020F0502020204030204" pitchFamily="34" charset="0"/>
                <a:cs typeface="Calibri" panose="020F0502020204030204" pitchFamily="34" charset="0"/>
              </a:rPr>
              <a:t>, therefore regulators may need to modify information based on their jurisdictional requirements.</a:t>
            </a:r>
          </a:p>
          <a:p>
            <a:pPr marL="114300" indent="0" rtl="0">
              <a:spcBef>
                <a:spcPts val="0"/>
              </a:spcBef>
              <a:spcAft>
                <a:spcPts val="0"/>
              </a:spcAft>
              <a:buNone/>
            </a:pPr>
            <a:endParaRPr lang="en-US" sz="2200" dirty="0">
              <a:solidFill>
                <a:srgbClr val="00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FCA6530-3AB6-3A62-9425-176A0B5B87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25659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44C1-9C6B-776A-620E-0AE0D115C79C}"/>
              </a:ext>
            </a:extLst>
          </p:cNvPr>
          <p:cNvSpPr>
            <a:spLocks noGrp="1"/>
          </p:cNvSpPr>
          <p:nvPr>
            <p:ph type="title"/>
          </p:nvPr>
        </p:nvSpPr>
        <p:spPr>
          <a:xfrm>
            <a:off x="365760" y="384376"/>
            <a:ext cx="8412480" cy="1325563"/>
          </a:xfrm>
        </p:spPr>
        <p:txBody>
          <a:bodyPr>
            <a:normAutofit fontScale="90000"/>
          </a:bodyPr>
          <a:lstStyle/>
          <a:p>
            <a:pPr algn="ctr"/>
            <a:br>
              <a:rPr lang="en-US" sz="2600" b="1" i="0" u="none" strike="noStrike" dirty="0">
                <a:solidFill>
                  <a:srgbClr val="0000CC"/>
                </a:solidFill>
                <a:effectLst/>
                <a:latin typeface="Calibri" panose="020F0502020204030204" pitchFamily="34" charset="0"/>
                <a:cs typeface="Calibri" panose="020F0502020204030204" pitchFamily="34" charset="0"/>
              </a:rPr>
            </a:br>
            <a:r>
              <a:rPr lang="en-US" sz="2600" b="1" i="0" u="none" strike="noStrike" dirty="0">
                <a:solidFill>
                  <a:srgbClr val="0000CC"/>
                </a:solidFill>
                <a:effectLst/>
                <a:latin typeface="Calibri" panose="020F0502020204030204" pitchFamily="34" charset="0"/>
                <a:cs typeface="Calibri" panose="020F0502020204030204" pitchFamily="34" charset="0"/>
              </a:rPr>
              <a:t>Applicable Regulations for Specialized Processes or Operations Requiring a HACCP Plan</a:t>
            </a:r>
            <a:br>
              <a:rPr lang="en-US" sz="2600" b="1" i="0" u="none" strike="noStrike" dirty="0">
                <a:solidFill>
                  <a:srgbClr val="0000CC"/>
                </a:solidFill>
                <a:effectLst/>
                <a:latin typeface="Calibri" panose="020F0502020204030204" pitchFamily="34" charset="0"/>
                <a:cs typeface="Calibri" panose="020F0502020204030204" pitchFamily="34" charset="0"/>
              </a:rPr>
            </a:br>
            <a:endParaRPr lang="en-US" sz="2600" dirty="0">
              <a:solidFill>
                <a:srgbClr val="0000CC"/>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E7CAAC3-322B-37B1-B290-F2FCD3D05D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6" name="TextBox 5">
            <a:extLst>
              <a:ext uri="{FF2B5EF4-FFF2-40B4-BE49-F238E27FC236}">
                <a16:creationId xmlns:a16="http://schemas.microsoft.com/office/drawing/2014/main" id="{8938ED97-A27D-CFDC-44D3-215C32836962}"/>
              </a:ext>
            </a:extLst>
          </p:cNvPr>
          <p:cNvSpPr txBox="1"/>
          <p:nvPr/>
        </p:nvSpPr>
        <p:spPr>
          <a:xfrm>
            <a:off x="572703" y="1582340"/>
            <a:ext cx="7998594" cy="2339102"/>
          </a:xfrm>
          <a:prstGeom prst="rect">
            <a:avLst/>
          </a:prstGeom>
          <a:noFill/>
        </p:spPr>
        <p:txBody>
          <a:bodyPr wrap="square">
            <a:spAutoFit/>
          </a:bodyPr>
          <a:lstStyle/>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 8-201.13    When a HACCP Plan is Required</a:t>
            </a:r>
          </a:p>
          <a:p>
            <a:r>
              <a:rPr lang="en-US" sz="2200" dirty="0">
                <a:latin typeface="Calibri" panose="020F0502020204030204" pitchFamily="34" charset="0"/>
                <a:cs typeface="Calibri" panose="020F0502020204030204" pitchFamily="34" charset="0"/>
              </a:rPr>
              <a:t>§ 8-201.14    Contents of a HACCP Plan</a:t>
            </a:r>
          </a:p>
          <a:p>
            <a:r>
              <a:rPr lang="en-US" sz="2200" dirty="0">
                <a:latin typeface="Calibri" panose="020F0502020204030204" pitchFamily="34" charset="0"/>
                <a:cs typeface="Calibri" panose="020F0502020204030204" pitchFamily="34" charset="0"/>
              </a:rPr>
              <a:t>§ 8-103.12    Conformance with Approved Procedures</a:t>
            </a:r>
          </a:p>
          <a:p>
            <a:endParaRPr lang="en-US" sz="2200" dirty="0">
              <a:highlight>
                <a:srgbClr val="FFFF00"/>
              </a:highlight>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50140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356DCD-C763-2177-94EB-81E9B3E9E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6" name="Picture 5" descr="Text&#10;&#10;Description automatically generated">
            <a:extLst>
              <a:ext uri="{FF2B5EF4-FFF2-40B4-BE49-F238E27FC236}">
                <a16:creationId xmlns:a16="http://schemas.microsoft.com/office/drawing/2014/main" id="{00AE0615-2877-BA93-00A8-45AE2D28B134}"/>
              </a:ext>
            </a:extLst>
          </p:cNvPr>
          <p:cNvPicPr>
            <a:picLocks noChangeAspect="1"/>
          </p:cNvPicPr>
          <p:nvPr/>
        </p:nvPicPr>
        <p:blipFill>
          <a:blip r:embed="rId2"/>
          <a:stretch>
            <a:fillRect/>
          </a:stretch>
        </p:blipFill>
        <p:spPr>
          <a:xfrm>
            <a:off x="571448" y="465087"/>
            <a:ext cx="8001104" cy="2963913"/>
          </a:xfrm>
          <a:prstGeom prst="rect">
            <a:avLst/>
          </a:prstGeom>
        </p:spPr>
      </p:pic>
    </p:spTree>
    <p:extLst>
      <p:ext uri="{BB962C8B-B14F-4D97-AF65-F5344CB8AC3E}">
        <p14:creationId xmlns:p14="http://schemas.microsoft.com/office/powerpoint/2010/main" val="323826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2c266c29ac_2_51"/>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319" name="Google Shape;319;g12c266c29ac_2_51"/>
          <p:cNvPicPr preferRelativeResize="0"/>
          <p:nvPr/>
        </p:nvPicPr>
        <p:blipFill rotWithShape="1">
          <a:blip r:embed="rId3">
            <a:alphaModFix/>
          </a:blip>
          <a:srcRect l="-1660" r="1660"/>
          <a:stretch/>
        </p:blipFill>
        <p:spPr>
          <a:xfrm>
            <a:off x="415200" y="152097"/>
            <a:ext cx="8100150" cy="6204253"/>
          </a:xfrm>
          <a:prstGeom prst="rect">
            <a:avLst/>
          </a:prstGeom>
          <a:noFill/>
          <a:ln>
            <a:noFill/>
          </a:ln>
        </p:spPr>
      </p:pic>
    </p:spTree>
    <p:extLst>
      <p:ext uri="{BB962C8B-B14F-4D97-AF65-F5344CB8AC3E}">
        <p14:creationId xmlns:p14="http://schemas.microsoft.com/office/powerpoint/2010/main" val="249588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B4FEB9-6EED-E668-5B9E-944C4ED42A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6" name="Picture 5" descr="Text&#10;&#10;Description automatically generated">
            <a:extLst>
              <a:ext uri="{FF2B5EF4-FFF2-40B4-BE49-F238E27FC236}">
                <a16:creationId xmlns:a16="http://schemas.microsoft.com/office/drawing/2014/main" id="{BD43E584-03AD-A14B-3ED0-84580FD78978}"/>
              </a:ext>
            </a:extLst>
          </p:cNvPr>
          <p:cNvPicPr>
            <a:picLocks noChangeAspect="1"/>
          </p:cNvPicPr>
          <p:nvPr/>
        </p:nvPicPr>
        <p:blipFill>
          <a:blip r:embed="rId2"/>
          <a:stretch>
            <a:fillRect/>
          </a:stretch>
        </p:blipFill>
        <p:spPr>
          <a:xfrm>
            <a:off x="133146" y="327258"/>
            <a:ext cx="8877708" cy="3248727"/>
          </a:xfrm>
          <a:prstGeom prst="rect">
            <a:avLst/>
          </a:prstGeom>
        </p:spPr>
      </p:pic>
    </p:spTree>
    <p:extLst>
      <p:ext uri="{BB962C8B-B14F-4D97-AF65-F5344CB8AC3E}">
        <p14:creationId xmlns:p14="http://schemas.microsoft.com/office/powerpoint/2010/main" val="56372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7794-76A7-636B-03C0-19493210D014}"/>
              </a:ext>
            </a:extLst>
          </p:cNvPr>
          <p:cNvSpPr>
            <a:spLocks noGrp="1"/>
          </p:cNvSpPr>
          <p:nvPr>
            <p:ph type="title"/>
          </p:nvPr>
        </p:nvSpPr>
        <p:spPr>
          <a:xfrm>
            <a:off x="385010" y="856318"/>
            <a:ext cx="8758990" cy="447342"/>
          </a:xfrm>
        </p:spPr>
        <p:txBody>
          <a:bodyPr>
            <a:noAutofit/>
          </a:bodyPr>
          <a:lstStyle/>
          <a:p>
            <a:r>
              <a:rPr lang="en-US" sz="2500" dirty="0">
                <a:highlight>
                  <a:srgbClr val="FFFF00"/>
                </a:highlight>
                <a:latin typeface="Calibri" panose="020F0502020204030204" pitchFamily="34" charset="0"/>
                <a:cs typeface="Calibri" panose="020F0502020204030204" pitchFamily="34" charset="0"/>
              </a:rPr>
              <a:t>§ 3-502.12    </a:t>
            </a:r>
            <a:br>
              <a:rPr lang="en-US" sz="2500" dirty="0">
                <a:highlight>
                  <a:srgbClr val="FFFF00"/>
                </a:highlight>
                <a:latin typeface="Calibri" panose="020F0502020204030204" pitchFamily="34" charset="0"/>
                <a:cs typeface="Calibri" panose="020F0502020204030204" pitchFamily="34" charset="0"/>
              </a:rPr>
            </a:br>
            <a:r>
              <a:rPr lang="en-US" sz="2500" dirty="0">
                <a:highlight>
                  <a:srgbClr val="FFFF00"/>
                </a:highlight>
                <a:latin typeface="Calibri" panose="020F0502020204030204" pitchFamily="34" charset="0"/>
                <a:cs typeface="Calibri" panose="020F0502020204030204" pitchFamily="34" charset="0"/>
              </a:rPr>
              <a:t>Reduced Oxygen Packaging Without a Variance, Criteria</a:t>
            </a:r>
            <a:br>
              <a:rPr lang="en-US" sz="2500" dirty="0">
                <a:highlight>
                  <a:srgbClr val="FFFF00"/>
                </a:highlight>
                <a:latin typeface="Calibri" panose="020F0502020204030204" pitchFamily="34" charset="0"/>
                <a:cs typeface="Calibri" panose="020F0502020204030204" pitchFamily="34" charset="0"/>
              </a:rPr>
            </a:br>
            <a:endParaRPr lang="en-US" sz="2500" dirty="0"/>
          </a:p>
        </p:txBody>
      </p:sp>
      <p:sp>
        <p:nvSpPr>
          <p:cNvPr id="3" name="Text Placeholder 2">
            <a:extLst>
              <a:ext uri="{FF2B5EF4-FFF2-40B4-BE49-F238E27FC236}">
                <a16:creationId xmlns:a16="http://schemas.microsoft.com/office/drawing/2014/main" id="{B777F5E8-83D6-A73F-FE8E-378EE38AFA3A}"/>
              </a:ext>
            </a:extLst>
          </p:cNvPr>
          <p:cNvSpPr>
            <a:spLocks noGrp="1"/>
          </p:cNvSpPr>
          <p:nvPr>
            <p:ph type="body" idx="1"/>
          </p:nvPr>
        </p:nvSpPr>
        <p:spPr>
          <a:xfrm>
            <a:off x="221381" y="2005011"/>
            <a:ext cx="8139965" cy="4533901"/>
          </a:xfrm>
        </p:spPr>
        <p:txBody>
          <a:bodyPr>
            <a:normAutofit fontScale="92500" lnSpcReduction="10000"/>
          </a:bodyPr>
          <a:lstStyle/>
          <a:p>
            <a:pPr marL="114300" indent="0">
              <a:buNone/>
            </a:pPr>
            <a:r>
              <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required by ¶ 8-201.13 (B) of the 2013 FDA Food Code, we are submitting a HACCP plan, requesting approval to vacuum package cooked, pulled BBQ chicken using a cook-chill process as outlined in ¶ 3-502.12 (D)  which allows foods to be vacuum packaged, without a secondary barrier, using time-temperature combinations that provide equivalent food safety protection to control the growth and toxin formation of </a:t>
            </a:r>
            <a:r>
              <a:rPr lang="en-US" sz="2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 botulinum</a:t>
            </a:r>
            <a:r>
              <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the growth of </a:t>
            </a:r>
            <a:r>
              <a:rPr lang="en-US" sz="2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Listeria monocytogenes</a:t>
            </a:r>
            <a:r>
              <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without the need for a variance provided that an approved HACCP plan is in place.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information required by relevant sections of the Food Code, as shown on the following pages, has been incorporated into our HACCP plan. We have also developed and implemented comprehensive SSOPs that are essential to ensuring that food is not being compromised before or after the vacuum packaging process. We will keep the HACCP plan, SSOPs, and relevant records in a binder for review during inspections.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3EA9475-D385-C766-BCF1-3A96A4024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6" name="TextBox 5">
            <a:extLst>
              <a:ext uri="{FF2B5EF4-FFF2-40B4-BE49-F238E27FC236}">
                <a16:creationId xmlns:a16="http://schemas.microsoft.com/office/drawing/2014/main" id="{51DAFBE9-2846-407B-2DF1-EDEE17AD2706}"/>
              </a:ext>
            </a:extLst>
          </p:cNvPr>
          <p:cNvSpPr txBox="1"/>
          <p:nvPr/>
        </p:nvSpPr>
        <p:spPr>
          <a:xfrm>
            <a:off x="385010" y="1416444"/>
            <a:ext cx="4572000" cy="553998"/>
          </a:xfrm>
          <a:prstGeom prst="rect">
            <a:avLst/>
          </a:prstGeom>
          <a:noFill/>
        </p:spPr>
        <p:txBody>
          <a:bodyPr wrap="square">
            <a:spAutoFit/>
          </a:bodyPr>
          <a:lstStyle/>
          <a:p>
            <a:r>
              <a:rPr lang="en-US" sz="3000" dirty="0"/>
              <a:t>Request Letter</a:t>
            </a:r>
          </a:p>
        </p:txBody>
      </p:sp>
    </p:spTree>
    <p:extLst>
      <p:ext uri="{BB962C8B-B14F-4D97-AF65-F5344CB8AC3E}">
        <p14:creationId xmlns:p14="http://schemas.microsoft.com/office/powerpoint/2010/main" val="1729459572"/>
      </p:ext>
    </p:extLst>
  </p:cSld>
  <p:clrMapOvr>
    <a:masterClrMapping/>
  </p:clrMapOvr>
</p:sld>
</file>

<file path=ppt/theme/theme1.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2112</TotalTime>
  <Words>1392</Words>
  <Application>Microsoft Office PowerPoint</Application>
  <PresentationFormat>On-screen Show (4:3)</PresentationFormat>
  <Paragraphs>122</Paragraphs>
  <Slides>24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Open Sans</vt:lpstr>
      <vt:lpstr>Times New Roman</vt:lpstr>
      <vt:lpstr>2_Custom Design</vt:lpstr>
      <vt:lpstr>PowerPoint Presentation</vt:lpstr>
      <vt:lpstr>Background</vt:lpstr>
      <vt:lpstr>PowerPoint Presentation</vt:lpstr>
      <vt:lpstr>Primary Resource</vt:lpstr>
      <vt:lpstr> Applicable Regulations for Specialized Processes or Operations Requiring a HACCP Plan </vt:lpstr>
      <vt:lpstr>PowerPoint Presentation</vt:lpstr>
      <vt:lpstr>PowerPoint Presentation</vt:lpstr>
      <vt:lpstr>PowerPoint Presentation</vt:lpstr>
      <vt:lpstr>§ 3-502.12     Reduced Oxygen Packaging Without a Variance, Criteria </vt:lpstr>
      <vt:lpstr>§ 3-502.12   Reduced Oxygen Packaging Without a Variance, Criteria </vt:lpstr>
      <vt:lpstr>¶ 8-201.14 (D)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Field Verification Checklists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Berger</dc:creator>
  <cp:lastModifiedBy>Pamela Ross-Kung</cp:lastModifiedBy>
  <cp:revision>14</cp:revision>
  <cp:lastPrinted>2022-05-18T11:32:44Z</cp:lastPrinted>
  <dcterms:created xsi:type="dcterms:W3CDTF">2019-01-16T13:05:17Z</dcterms:created>
  <dcterms:modified xsi:type="dcterms:W3CDTF">2022-11-11T13:08:01Z</dcterms:modified>
</cp:coreProperties>
</file>