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6"/>
  </p:notesMasterIdLst>
  <p:handoutMasterIdLst>
    <p:handoutMasterId r:id="rId27"/>
  </p:handoutMasterIdLst>
  <p:sldIdLst>
    <p:sldId id="278" r:id="rId5"/>
    <p:sldId id="261" r:id="rId6"/>
    <p:sldId id="280" r:id="rId7"/>
    <p:sldId id="279" r:id="rId8"/>
    <p:sldId id="281" r:id="rId9"/>
    <p:sldId id="282" r:id="rId10"/>
    <p:sldId id="283" r:id="rId11"/>
    <p:sldId id="284" r:id="rId12"/>
    <p:sldId id="259" r:id="rId13"/>
    <p:sldId id="260" r:id="rId14"/>
    <p:sldId id="289" r:id="rId15"/>
    <p:sldId id="271" r:id="rId16"/>
    <p:sldId id="272" r:id="rId17"/>
    <p:sldId id="258" r:id="rId18"/>
    <p:sldId id="274" r:id="rId19"/>
    <p:sldId id="294" r:id="rId20"/>
    <p:sldId id="291" r:id="rId21"/>
    <p:sldId id="292" r:id="rId22"/>
    <p:sldId id="293" r:id="rId23"/>
    <p:sldId id="28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7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98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PLT manufactured at Jet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DD678-ACB9-457B-9450-46CDCA7488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95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4400" b="1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0A0C-FFF2-4105-9F07-796FCC3D8DE3}" type="datetime1">
              <a:rPr lang="en-US" smtClean="0"/>
              <a:t>5/11/2022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68D4-D432-4190-8060-492B59F98A87}" type="datetime1">
              <a:rPr lang="en-US" smtClean="0"/>
              <a:t>5/11/2022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EF83-7D73-495D-9915-41737B990DFC}" type="datetime1">
              <a:rPr lang="en-US" smtClean="0"/>
              <a:t>5/11/2022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owerpoint template page 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058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905000"/>
            <a:ext cx="8636000" cy="289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B3C8-144C-4A1C-BAF1-179A38135E49}" type="datetimeFigureOut">
              <a:rPr lang="en-US" smtClean="0"/>
              <a:t>5/11/2022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20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EEC4-6FDE-4DA5-9FBB-F9F02343AC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1643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10566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5pPr>
            <a:lvl6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6pPr>
            <a:lvl7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7pPr>
            <a:lvl8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8pPr>
            <a:lvl9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2905-D7E2-4171-961B-8EB802C66F9A}" type="datetime1">
              <a:rPr lang="en-US" smtClean="0"/>
              <a:t>5/11/2022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4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B47C-16BC-4A9F-9E6E-9D1F33DC8ABD}" type="datetime1">
              <a:rPr lang="en-US" smtClean="0"/>
              <a:t>5/11/2022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6pPr>
            <a:lvl7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7pPr>
            <a:lvl8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8pPr>
            <a:lvl9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defRPr/>
            </a:lvl6pPr>
            <a:lvl7pPr>
              <a:buClr>
                <a:schemeClr val="tx2">
                  <a:lumMod val="50000"/>
                </a:schemeClr>
              </a:buClr>
              <a:defRPr/>
            </a:lvl7pPr>
            <a:lvl8pPr>
              <a:buClr>
                <a:schemeClr val="tx2">
                  <a:lumMod val="50000"/>
                </a:schemeClr>
              </a:buClr>
              <a:defRPr/>
            </a:lvl8pPr>
            <a:lvl9pPr>
              <a:buClr>
                <a:schemeClr val="tx2">
                  <a:lumMod val="50000"/>
                </a:schemeClr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3DF2-DD31-447B-89F4-CEF82A94D7A7}" type="datetime1">
              <a:rPr lang="en-US" smtClean="0"/>
              <a:t>5/11/2022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BB0C-CFA8-4A1F-9AAE-D6B32E8256E7}" type="datetime1">
              <a:rPr lang="en-US" smtClean="0"/>
              <a:t>5/11/2022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348D-B72F-4FC3-A127-851C5E7B3A9E}" type="datetime1">
              <a:rPr lang="en-US" smtClean="0"/>
              <a:t>5/11/2022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EB1B-704A-4D5E-8D5F-456104532486}" type="datetime1">
              <a:rPr lang="en-US" smtClean="0"/>
              <a:t>5/11/2022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FBEB-CD4D-45C5-9851-D1FF1EB5AB85}" type="datetime1">
              <a:rPr lang="en-US" smtClean="0"/>
              <a:t>5/11/2022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6301232" y="1539240"/>
            <a:ext cx="4431538" cy="32727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B7EB-0ACD-4247-AA3F-1B0B49109B84}" type="datetime1">
              <a:rPr lang="en-US" smtClean="0"/>
              <a:t>5/11/2022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strike="noStrike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254F2F0-E062-4E41-9176-AEE9734E64AC}" type="datetime1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8"/>
          <a:stretch/>
        </p:blipFill>
        <p:spPr>
          <a:xfrm>
            <a:off x="0" y="1804248"/>
            <a:ext cx="12192000" cy="51753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81001"/>
            <a:ext cx="12192000" cy="132343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kern="0" cap="small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Biondi" panose="02000505030000020004"/>
              </a:rPr>
              <a:t>Onsite Denite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7073" y="174567"/>
            <a:ext cx="1723073" cy="15176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0" t="26284"/>
          <a:stretch/>
        </p:blipFill>
        <p:spPr>
          <a:xfrm>
            <a:off x="4245769" y="3390473"/>
            <a:ext cx="3700462" cy="346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71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A831560-BD7C-42FA-9ACB-7DB006B1F0E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29699" name="Picture 2" descr="Residential Pla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" t="4546" b="4546"/>
          <a:stretch/>
        </p:blipFill>
        <p:spPr bwMode="auto">
          <a:xfrm>
            <a:off x="1238596" y="0"/>
            <a:ext cx="98866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35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6">
            <a:extLst>
              <a:ext uri="{FF2B5EF4-FFF2-40B4-BE49-F238E27FC236}">
                <a16:creationId xmlns:a16="http://schemas.microsoft.com/office/drawing/2014/main" id="{9AE40EB0-B7AB-192E-9C07-8974DA2E3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12192000" cy="121334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kern="1200" cap="all" spc="50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Residential Wastewater</a:t>
            </a:r>
            <a:br>
              <a:rPr lang="en-US" sz="4000" b="1" kern="1200" cap="all" spc="50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4000" b="1" kern="1200" cap="all" spc="50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General Specifications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2F6349-1352-F319-100F-A01ECBAA2138}"/>
              </a:ext>
            </a:extLst>
          </p:cNvPr>
          <p:cNvSpPr txBox="1"/>
          <p:nvPr/>
        </p:nvSpPr>
        <p:spPr>
          <a:xfrm>
            <a:off x="513130" y="1874520"/>
            <a:ext cx="5937546" cy="45013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2575" indent="-282575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spc="30" dirty="0">
                <a:solidFill>
                  <a:schemeClr val="bg1"/>
                </a:solidFill>
              </a:rPr>
              <a:t>Overall Plant Capacity - 1,200 Gallons </a:t>
            </a:r>
          </a:p>
          <a:p>
            <a:pPr marL="282575" indent="-282575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spc="30" dirty="0">
                <a:solidFill>
                  <a:schemeClr val="bg1"/>
                </a:solidFill>
              </a:rPr>
              <a:t>Precast Concrete</a:t>
            </a:r>
          </a:p>
          <a:p>
            <a:pPr marL="739775" lvl="2" indent="-282575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spc="30" dirty="0">
                <a:solidFill>
                  <a:schemeClr val="bg1"/>
                </a:solidFill>
              </a:rPr>
              <a:t>3 Yards</a:t>
            </a:r>
          </a:p>
          <a:p>
            <a:pPr marL="739775" lvl="2" indent="-282575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spc="30" dirty="0">
                <a:solidFill>
                  <a:schemeClr val="bg1"/>
                </a:solidFill>
              </a:rPr>
              <a:t>2 1/2” thick walls</a:t>
            </a:r>
          </a:p>
          <a:p>
            <a:pPr marL="739775" lvl="2" indent="-282575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spc="30" dirty="0">
                <a:solidFill>
                  <a:schemeClr val="bg1"/>
                </a:solidFill>
              </a:rPr>
              <a:t>Approximately 10,000 lbs. </a:t>
            </a:r>
          </a:p>
          <a:p>
            <a:pPr marL="282575" indent="-282575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spc="30" dirty="0">
                <a:solidFill>
                  <a:schemeClr val="bg1"/>
                </a:solidFill>
              </a:rPr>
              <a:t>Divided Into Three Compartments</a:t>
            </a:r>
          </a:p>
          <a:p>
            <a:pPr marL="739775" lvl="2" indent="-282575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spc="30" dirty="0">
                <a:solidFill>
                  <a:schemeClr val="bg1"/>
                </a:solidFill>
              </a:rPr>
              <a:t>Pretreatment</a:t>
            </a:r>
          </a:p>
          <a:p>
            <a:pPr marL="739775" lvl="2" indent="-282575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spc="30" dirty="0">
                <a:solidFill>
                  <a:schemeClr val="bg1"/>
                </a:solidFill>
              </a:rPr>
              <a:t>Treatment</a:t>
            </a:r>
          </a:p>
          <a:p>
            <a:pPr marL="739775" lvl="2" indent="-282575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spc="30" dirty="0">
                <a:solidFill>
                  <a:schemeClr val="bg1"/>
                </a:solidFill>
              </a:rPr>
              <a:t>Settling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A754CA-BB2C-7735-FF3D-5955EAD25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4341" t="6141"/>
          <a:stretch/>
        </p:blipFill>
        <p:spPr bwMode="auto">
          <a:xfrm>
            <a:off x="6824749" y="1945177"/>
            <a:ext cx="4762269" cy="350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4B3C26-4474-5018-9D8B-E20C3115C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883" y="5640792"/>
            <a:ext cx="2472987" cy="7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0654"/>
            <a:ext cx="12192000" cy="2998124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Helvetica" pitchFamily="34" charset="0"/>
              </a:rPr>
              <a:t>Jet</a:t>
            </a:r>
            <a:br>
              <a:rPr lang="en-US" sz="6000" dirty="0">
                <a:solidFill>
                  <a:schemeClr val="bg1"/>
                </a:solidFill>
                <a:latin typeface="Helvetica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Helvetica" pitchFamily="34" charset="0"/>
              </a:rPr>
              <a:t> J-500-800PLT </a:t>
            </a:r>
            <a:br>
              <a:rPr lang="en-US" sz="6000" dirty="0">
                <a:solidFill>
                  <a:schemeClr val="bg1"/>
                </a:solidFill>
                <a:latin typeface="Helvetica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Helvetica" pitchFamily="34" charset="0"/>
              </a:rPr>
              <a:t>Plastic Tank</a:t>
            </a:r>
            <a:endParaRPr lang="en-US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58FEAF-33A3-1E1A-905D-5A97B9B44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492" y="5599228"/>
            <a:ext cx="2955145" cy="86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95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Helvetica" pitchFamily="34" charset="0"/>
              </a:rPr>
              <a:t>Treatment from 500 to 800 GPD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" t="3570" b="3788"/>
          <a:stretch/>
        </p:blipFill>
        <p:spPr>
          <a:xfrm>
            <a:off x="2967643" y="1812174"/>
            <a:ext cx="5852648" cy="400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8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9302"/>
            <a:ext cx="12192000" cy="1267778"/>
          </a:xfrm>
        </p:spPr>
        <p:txBody>
          <a:bodyPr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  <a:latin typeface="Helvetica" pitchFamily="-65" charset="0"/>
              </a:rPr>
              <a:t>Residential Wastewater</a:t>
            </a:r>
            <a:br>
              <a:rPr lang="en-US" b="1" dirty="0">
                <a:solidFill>
                  <a:schemeClr val="bg1"/>
                </a:solidFill>
                <a:latin typeface="Helvetica" pitchFamily="-65" charset="0"/>
              </a:rPr>
            </a:br>
            <a:r>
              <a:rPr lang="en-US" b="1" dirty="0">
                <a:solidFill>
                  <a:schemeClr val="bg1"/>
                </a:solidFill>
                <a:latin typeface="Helvetica" pitchFamily="-65" charset="0"/>
              </a:rPr>
              <a:t>General Specifications</a:t>
            </a:r>
          </a:p>
        </p:txBody>
      </p:sp>
      <p:pic>
        <p:nvPicPr>
          <p:cNvPr id="11270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04759" y="2351588"/>
            <a:ext cx="3900055" cy="2544177"/>
          </a:xfrm>
        </p:spPr>
      </p:pic>
      <p:sp>
        <p:nvSpPr>
          <p:cNvPr id="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452411-EAB6-674D-BA6B-595416B6292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1637608" y="1708407"/>
            <a:ext cx="38321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latin typeface="Helvetica" pitchFamily="-65" charset="0"/>
              </a:rPr>
              <a:t>J500PLT / J800PLT </a:t>
            </a:r>
            <a:br>
              <a:rPr lang="en-US" sz="3200" b="1" dirty="0">
                <a:solidFill>
                  <a:schemeClr val="bg1"/>
                </a:solidFill>
                <a:latin typeface="Helvetica" pitchFamily="-65" charset="0"/>
              </a:rPr>
            </a:br>
            <a:r>
              <a:rPr lang="en-US" sz="3200" b="1" dirty="0">
                <a:solidFill>
                  <a:schemeClr val="bg1"/>
                </a:solidFill>
                <a:latin typeface="Helvetica" pitchFamily="-65" charset="0"/>
              </a:rPr>
              <a:t>Plastic Tank</a:t>
            </a:r>
            <a:endParaRPr lang="en-US" sz="2000" dirty="0">
              <a:solidFill>
                <a:schemeClr val="bg1"/>
              </a:solidFill>
              <a:latin typeface="Arial" pitchFamily="-65" charset="0"/>
            </a:endParaRPr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7803191" y="4007569"/>
            <a:ext cx="975014" cy="47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prstClr val="white"/>
                </a:solidFill>
                <a:latin typeface="Helvetica" pitchFamily="-65" charset="0"/>
                <a:ea typeface="Helvetica" pitchFamily="-65" charset="0"/>
                <a:cs typeface="Helvetica" pitchFamily="-65" charset="0"/>
              </a:rPr>
              <a:t>Pretreatment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prstClr val="white"/>
                </a:solidFill>
                <a:latin typeface="Helvetica" pitchFamily="-65" charset="0"/>
                <a:ea typeface="Helvetica" pitchFamily="-65" charset="0"/>
                <a:cs typeface="Helvetica" pitchFamily="-65" charset="0"/>
              </a:rPr>
              <a:t>500 Gallons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prstClr val="white"/>
                </a:solidFill>
                <a:latin typeface="Helvetica" pitchFamily="-65" charset="0"/>
                <a:ea typeface="Helvetica" pitchFamily="-65" charset="0"/>
                <a:cs typeface="Helvetica" pitchFamily="-65" charset="0"/>
              </a:rPr>
              <a:t>(1.89m3)</a:t>
            </a:r>
          </a:p>
        </p:txBody>
      </p:sp>
      <p:sp>
        <p:nvSpPr>
          <p:cNvPr id="11273" name="TextBox 10"/>
          <p:cNvSpPr txBox="1">
            <a:spLocks noChangeArrowheads="1"/>
          </p:cNvSpPr>
          <p:nvPr/>
        </p:nvSpPr>
        <p:spPr bwMode="auto">
          <a:xfrm>
            <a:off x="10402649" y="3564207"/>
            <a:ext cx="697406" cy="6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prstClr val="white"/>
                </a:solidFill>
                <a:latin typeface="Helvetica" pitchFamily="-65" charset="0"/>
                <a:ea typeface="Helvetica" pitchFamily="-65" charset="0"/>
                <a:cs typeface="Helvetica" pitchFamily="-65" charset="0"/>
              </a:rPr>
              <a:t>Clarifier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prstClr val="white"/>
                </a:solidFill>
                <a:latin typeface="Helvetica" pitchFamily="-65" charset="0"/>
                <a:ea typeface="Helvetica" pitchFamily="-65" charset="0"/>
                <a:cs typeface="Helvetica" pitchFamily="-65" charset="0"/>
              </a:rPr>
              <a:t>230 Gallons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prstClr val="white"/>
                </a:solidFill>
                <a:latin typeface="Helvetica" pitchFamily="-65" charset="0"/>
                <a:ea typeface="Helvetica" pitchFamily="-65" charset="0"/>
                <a:cs typeface="Helvetica" pitchFamily="-65" charset="0"/>
              </a:rPr>
              <a:t>(.86m3)</a:t>
            </a:r>
          </a:p>
        </p:txBody>
      </p:sp>
      <p:sp>
        <p:nvSpPr>
          <p:cNvPr id="11279" name="TextBox 21"/>
          <p:cNvSpPr txBox="1">
            <a:spLocks noChangeArrowheads="1"/>
          </p:cNvSpPr>
          <p:nvPr/>
        </p:nvSpPr>
        <p:spPr bwMode="auto">
          <a:xfrm>
            <a:off x="8912869" y="4015725"/>
            <a:ext cx="1462521" cy="56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/>
                </a:solidFill>
                <a:latin typeface="Helvetica" pitchFamily="-65" charset="0"/>
                <a:ea typeface="Helvetica" pitchFamily="-65" charset="0"/>
                <a:cs typeface="Helvetica" pitchFamily="-65" charset="0"/>
              </a:rPr>
              <a:t>Treatment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/>
                </a:solidFill>
                <a:latin typeface="Helvetica" pitchFamily="-65" charset="0"/>
                <a:ea typeface="Helvetica" pitchFamily="-65" charset="0"/>
                <a:cs typeface="Helvetica" pitchFamily="-65" charset="0"/>
              </a:rPr>
              <a:t>680 </a:t>
            </a:r>
            <a:r>
              <a:rPr lang="en-US" sz="800" b="1" dirty="0">
                <a:solidFill>
                  <a:prstClr val="white"/>
                </a:solidFill>
                <a:latin typeface="Helvetica" pitchFamily="-65" charset="0"/>
                <a:ea typeface="Helvetica" pitchFamily="-65" charset="0"/>
                <a:cs typeface="Helvetica" pitchFamily="-65" charset="0"/>
              </a:rPr>
              <a:t>Gallons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/>
                </a:solidFill>
                <a:latin typeface="Helvetica" pitchFamily="-65" charset="0"/>
                <a:ea typeface="Helvetica" pitchFamily="-65" charset="0"/>
                <a:cs typeface="Helvetica" pitchFamily="-65" charset="0"/>
              </a:rPr>
              <a:t>(2.57m3)</a:t>
            </a:r>
          </a:p>
        </p:txBody>
      </p:sp>
      <p:sp>
        <p:nvSpPr>
          <p:cNvPr id="11280" name="TextBox 13"/>
          <p:cNvSpPr txBox="1">
            <a:spLocks noChangeArrowheads="1"/>
          </p:cNvSpPr>
          <p:nvPr/>
        </p:nvSpPr>
        <p:spPr bwMode="auto">
          <a:xfrm>
            <a:off x="1555550" y="2775731"/>
            <a:ext cx="43941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Helvetica" pitchFamily="-65" charset="0"/>
              </a:rPr>
              <a:t>Length:	123” (3.12m)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Helvetica" pitchFamily="-65" charset="0"/>
              </a:rPr>
              <a:t>Width:	62” (1.57m)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Helvetica" pitchFamily="-65" charset="0"/>
              </a:rPr>
              <a:t>Height:	73” w/o Riser (1.85m)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Helvetica" pitchFamily="-65" charset="0"/>
              </a:rPr>
              <a:t>Height:	86” with Riser (2.18m)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Helvetica" pitchFamily="-65" charset="0"/>
              </a:rPr>
              <a:t>Inlet Height: 59” at invert (1.49m)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Helvetica" pitchFamily="-65" charset="0"/>
              </a:rPr>
              <a:t>Outlet Height: 56” at invert (1.42m)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Helvetica" pitchFamily="-65" charset="0"/>
              </a:rPr>
              <a:t>Invert Drop: 3” (.076m)</a:t>
            </a:r>
            <a:endParaRPr lang="en-US" sz="2000" b="1" dirty="0">
              <a:solidFill>
                <a:schemeClr val="bg1"/>
              </a:solidFill>
              <a:latin typeface="Arial" pitchFamily="-65" charset="0"/>
            </a:endParaRPr>
          </a:p>
        </p:txBody>
      </p:sp>
      <p:sp>
        <p:nvSpPr>
          <p:cNvPr id="11281" name="TextBox 14"/>
          <p:cNvSpPr txBox="1">
            <a:spLocks noChangeArrowheads="1"/>
          </p:cNvSpPr>
          <p:nvPr/>
        </p:nvSpPr>
        <p:spPr bwMode="auto">
          <a:xfrm>
            <a:off x="1558638" y="4991451"/>
            <a:ext cx="561256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Helvetica" pitchFamily="-65" charset="0"/>
              </a:rPr>
              <a:t>Functional Capacity: 1410 Gallons (5.32m3)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Helvetica" pitchFamily="-65" charset="0"/>
              </a:rPr>
              <a:t>Total Capacity: 1929 Gallons (7.29m3)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Helvetica" pitchFamily="-65" charset="0"/>
              </a:rPr>
              <a:t>Freeboard: 12 Inches (.30m)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Helvetica" pitchFamily="-65" charset="0"/>
              </a:rPr>
              <a:t>Nominal Wall Thickness: .625 Inches (.015m)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Helvetica" pitchFamily="-65" charset="0"/>
              </a:rPr>
              <a:t>Weight: 1050 Pounds (476 kilogram)</a:t>
            </a:r>
          </a:p>
        </p:txBody>
      </p:sp>
    </p:spTree>
    <p:extLst>
      <p:ext uri="{BB962C8B-B14F-4D97-AF65-F5344CB8AC3E}">
        <p14:creationId xmlns:p14="http://schemas.microsoft.com/office/powerpoint/2010/main" val="2045044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41316"/>
            <a:ext cx="12192000" cy="63624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Jet BAT® Process Flow</a:t>
            </a:r>
            <a:endParaRPr lang="en-US" dirty="0">
              <a:solidFill>
                <a:schemeClr val="bg1"/>
              </a:solidFill>
              <a:latin typeface="Helvetica Condensed" pitchFamily="34" charset="0"/>
            </a:endParaRPr>
          </a:p>
        </p:txBody>
      </p:sp>
      <p:pic>
        <p:nvPicPr>
          <p:cNvPr id="3074" name="Picture 2" descr="Z:\_Commercial\_Commercial Secure\Denise\2014 Desktop\LITERATURE ALEX\Jet Branding\New Jet Graphics\PLT Sideview cutaway 07-29-13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44" y="1284635"/>
            <a:ext cx="9425112" cy="470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8FA6A4-3C17-B7C0-2EC3-10AE35E9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907" y="0"/>
            <a:ext cx="81401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6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75A339-5648-4F6F-0A9F-F94B604F4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750"/>
            <a:ext cx="12192000" cy="6180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E6F556-DB27-E738-0EFD-2DB67C47CA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783" y="58191"/>
            <a:ext cx="3581400" cy="8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9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4B3044-AC92-E6D7-6480-DEED5515A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222"/>
            <a:ext cx="12192000" cy="62755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E6F556-DB27-E738-0EFD-2DB67C47CA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409" y="49878"/>
            <a:ext cx="3581400" cy="8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1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555FEF4-428F-115F-5056-FB6D474EF374}"/>
              </a:ext>
            </a:extLst>
          </p:cNvPr>
          <p:cNvGrpSpPr/>
          <p:nvPr/>
        </p:nvGrpSpPr>
        <p:grpSpPr>
          <a:xfrm>
            <a:off x="0" y="606830"/>
            <a:ext cx="12192000" cy="5868786"/>
            <a:chOff x="0" y="1199695"/>
            <a:chExt cx="12192000" cy="494341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0B0D7CA-4297-CF69-6BC1-B8100BA609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795" t="-1492" b="91527"/>
            <a:stretch/>
          </p:blipFill>
          <p:spPr>
            <a:xfrm>
              <a:off x="0" y="1487705"/>
              <a:ext cx="12192000" cy="86906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4B3044-AC92-E6D7-6480-DEED5515A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1527"/>
            <a:stretch/>
          </p:blipFill>
          <p:spPr>
            <a:xfrm>
              <a:off x="0" y="1199695"/>
              <a:ext cx="12192000" cy="531742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638FCC9-848C-78C8-8CB0-E8CCF46F2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263178"/>
              <a:ext cx="12192000" cy="387992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F827612-939D-E8E6-BAB7-7C8114524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825028"/>
              <a:ext cx="448887" cy="43815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BE6F556-DB27-E738-0EFD-2DB67C47CA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035" y="66994"/>
            <a:ext cx="3581400" cy="8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8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FAC3A5-B88A-468F-B220-991D4A868C3C}"/>
              </a:ext>
            </a:extLst>
          </p:cNvPr>
          <p:cNvSpPr txBox="1"/>
          <p:nvPr/>
        </p:nvSpPr>
        <p:spPr>
          <a:xfrm>
            <a:off x="0" y="518869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4000" b="1" cap="small" dirty="0">
                <a:solidFill>
                  <a:schemeClr val="bg1"/>
                </a:solidFill>
                <a:latin typeface="+mj-lt"/>
              </a:rPr>
              <a:t>ONSITE DENITE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B97C4E-F75A-4E19-A376-5CC0618CC681}"/>
              </a:ext>
            </a:extLst>
          </p:cNvPr>
          <p:cNvSpPr txBox="1"/>
          <p:nvPr/>
        </p:nvSpPr>
        <p:spPr>
          <a:xfrm>
            <a:off x="893464" y="5041672"/>
            <a:ext cx="7746736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Compliance with Board of Health Requirements:  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bg1"/>
                </a:solidFill>
              </a:rPr>
              <a:t>Operations and Maintenance Service Contracts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bg1"/>
                </a:solidFill>
              </a:rPr>
              <a:t>Laboratory Testing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bg1"/>
                </a:solidFill>
              </a:rPr>
              <a:t>Ensure fully functioning equipment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A4B733-DB40-408B-A805-1D186A230E46}"/>
              </a:ext>
            </a:extLst>
          </p:cNvPr>
          <p:cNvSpPr txBox="1"/>
          <p:nvPr/>
        </p:nvSpPr>
        <p:spPr>
          <a:xfrm>
            <a:off x="0" y="1136435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4619BE-EC4A-4CD2-A95E-52C7BBB6D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244" y="3528700"/>
            <a:ext cx="2496337" cy="17523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8EC98D-DDA8-40C9-849B-68F395877289}"/>
              </a:ext>
            </a:extLst>
          </p:cNvPr>
          <p:cNvSpPr txBox="1"/>
          <p:nvPr/>
        </p:nvSpPr>
        <p:spPr>
          <a:xfrm>
            <a:off x="1144237" y="1989817"/>
            <a:ext cx="7495963" cy="3077766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Innovative Alternative Septic Systems:  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1"/>
                </a:solidFill>
              </a:rPr>
              <a:t>JET – MASS DEP Approved to Remove Nitrogen!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1"/>
                </a:solidFill>
              </a:rPr>
              <a:t>JET – Remedial, New Construction and Nitrogen Removal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1"/>
                </a:solidFill>
              </a:rPr>
              <a:t>Benefits of an I/A System with Pros/Cons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1"/>
                </a:solidFill>
              </a:rPr>
              <a:t>JET system – Simple to Install – Simple to Operate!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1"/>
                </a:solidFill>
              </a:rPr>
              <a:t>Permits and Regulations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1"/>
                </a:solidFill>
              </a:rPr>
              <a:t>Small Lot in Zone II – I/A Systems can Help!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A73C99-9696-4E2D-9191-0450A9381748}"/>
              </a:ext>
            </a:extLst>
          </p:cNvPr>
          <p:cNvGrpSpPr/>
          <p:nvPr/>
        </p:nvGrpSpPr>
        <p:grpSpPr>
          <a:xfrm>
            <a:off x="276320" y="107918"/>
            <a:ext cx="1438275" cy="1823144"/>
            <a:chOff x="10508545" y="257131"/>
            <a:chExt cx="1438275" cy="1823144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40FBCD43-5853-46A5-8B7F-94AB0D65E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8545" y="257131"/>
              <a:ext cx="1438275" cy="1266825"/>
            </a:xfrm>
            <a:prstGeom prst="rect">
              <a:avLst/>
            </a:prstGeom>
          </p:spPr>
        </p:pic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DE3F8DC-9E57-4DB3-B803-60E97555D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8545" y="1521141"/>
              <a:ext cx="1438275" cy="55913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A14D272-65F1-4513-B1F5-7FC237FAA6DF}"/>
              </a:ext>
            </a:extLst>
          </p:cNvPr>
          <p:cNvSpPr txBox="1"/>
          <p:nvPr/>
        </p:nvSpPr>
        <p:spPr>
          <a:xfrm>
            <a:off x="9065418" y="2146506"/>
            <a:ext cx="306228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JET “BAT” Aerobic Systems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+mj-lt"/>
              </a:rPr>
              <a:t>NITROGEN REMOVAL APPROVED</a:t>
            </a:r>
            <a:endParaRPr lang="en-US" sz="2000" b="1" dirty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603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216129"/>
            <a:ext cx="1219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Biondi" panose="02000505030000020004" pitchFamily="2" charset="0"/>
              </a:rPr>
              <a:t>Pros and Cons </a:t>
            </a:r>
          </a:p>
          <a:p>
            <a:pPr algn="ctr"/>
            <a:r>
              <a:rPr lang="en-US" sz="54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Biondi" panose="02000505030000020004" pitchFamily="2" charset="0"/>
              </a:rPr>
              <a:t>Of I/A systems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33601" y="1866205"/>
            <a:ext cx="8000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</a:rPr>
              <a:t>PROS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white"/>
                </a:solidFill>
              </a:rPr>
              <a:t>Advanced treatment - cleaner discharge to leach field. A permanent solution to leach field failure (conventional leach systems are doomed to failure)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white"/>
                </a:solidFill>
              </a:rPr>
              <a:t>Sites that do not meet Title V requirements can now have a fully functioning septic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7009" y="3816925"/>
            <a:ext cx="8000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</a:rPr>
              <a:t>CONS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white"/>
                </a:solidFill>
              </a:rPr>
              <a:t>Homeowner perception that maintenance is a financial burden - The true cost of I/A maintenance is comparable to 'big pipe' sewer costs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white"/>
                </a:solidFill>
              </a:rPr>
              <a:t>Homeowner awareness - homeowners are not aware that they have to maintain an I/A system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white"/>
                </a:solidFill>
              </a:rPr>
              <a:t>Board of Health / local approving authority can be overwhelmed in trying to keep track of so many varied systems, permits, repairs, testing requirements, site conditions, contract expirations/renewals</a:t>
            </a:r>
          </a:p>
        </p:txBody>
      </p:sp>
    </p:spTree>
    <p:extLst>
      <p:ext uri="{BB962C8B-B14F-4D97-AF65-F5344CB8AC3E}">
        <p14:creationId xmlns:p14="http://schemas.microsoft.com/office/powerpoint/2010/main" val="91176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Content Placeholder 5" descr="logo-r.tif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966" y="1957646"/>
            <a:ext cx="4902253" cy="1465810"/>
          </a:xfrm>
        </p:spPr>
      </p:pic>
      <p:sp>
        <p:nvSpPr>
          <p:cNvPr id="7782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7769459" y="4344786"/>
            <a:ext cx="2829268" cy="1325563"/>
          </a:xfrm>
        </p:spPr>
        <p:txBody>
          <a:bodyPr rtlCol="0">
            <a:normAutofit fontScale="70000" lnSpcReduction="20000"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Jet Inc.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750 Alpha Drive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Cleveland, OH 44143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800.321.6960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Email@jetincorp.com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78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3C648-FAFE-4F40-9890-2A3862CEE7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1AB1CA4-3CEE-87AF-4455-318084FF7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075" y="1676400"/>
            <a:ext cx="2164392" cy="1906385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28D1E860-0F59-83F2-6219-6ED3CC815B34}"/>
              </a:ext>
            </a:extLst>
          </p:cNvPr>
          <p:cNvSpPr txBox="1">
            <a:spLocks noChangeArrowheads="1"/>
          </p:cNvSpPr>
          <p:nvPr/>
        </p:nvSpPr>
        <p:spPr>
          <a:xfrm>
            <a:off x="1593274" y="4228409"/>
            <a:ext cx="2829268" cy="1325563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>
                <a:solidFill>
                  <a:schemeClr val="bg1"/>
                </a:solidFill>
              </a:rPr>
              <a:t>Clearwater Recovery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>
                <a:solidFill>
                  <a:schemeClr val="bg1"/>
                </a:solidFill>
              </a:rPr>
              <a:t>175 Spring Street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>
                <a:solidFill>
                  <a:schemeClr val="bg1"/>
                </a:solidFill>
              </a:rPr>
              <a:t>Rockland, MA 02370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>
                <a:solidFill>
                  <a:schemeClr val="bg1"/>
                </a:solidFill>
              </a:rPr>
              <a:t>781.878.3849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>
                <a:solidFill>
                  <a:schemeClr val="bg1"/>
                </a:solidFill>
              </a:rPr>
              <a:t>info@clearwaterrecovery.com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85B9AC-036F-3932-087A-4AA7494912F2}"/>
              </a:ext>
            </a:extLst>
          </p:cNvPr>
          <p:cNvSpPr txBox="1"/>
          <p:nvPr/>
        </p:nvSpPr>
        <p:spPr>
          <a:xfrm>
            <a:off x="4788131" y="2299349"/>
            <a:ext cx="1188720" cy="1107996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418318491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86239" y="0"/>
            <a:ext cx="9242543" cy="92333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Garamond" panose="02020404030301010803" pitchFamily="18" charset="0"/>
              </a:rPr>
              <a:t>Permit types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8824" y="1888332"/>
            <a:ext cx="93583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7165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Piloting -	Approvals with specific conditions</a:t>
            </a:r>
          </a:p>
          <a:p>
            <a:pPr>
              <a:tabLst>
                <a:tab pos="177165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Provisional</a:t>
            </a:r>
          </a:p>
          <a:p>
            <a:pPr>
              <a:tabLst>
                <a:tab pos="1771650" algn="l"/>
              </a:tabLst>
            </a:pPr>
            <a:endParaRPr lang="en-US" sz="2400" dirty="0">
              <a:solidFill>
                <a:schemeClr val="bg1"/>
              </a:solidFill>
            </a:endParaRPr>
          </a:p>
          <a:p>
            <a:pPr>
              <a:tabLst>
                <a:tab pos="1771650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Remedial –  Repair of failed or failing systems</a:t>
            </a:r>
          </a:p>
          <a:p>
            <a:pPr>
              <a:tabLst>
                <a:tab pos="1771650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	50% reduction SAS area</a:t>
            </a:r>
          </a:p>
          <a:p>
            <a:pPr>
              <a:tabLst>
                <a:tab pos="1771650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	2-foot reduction to SHGW</a:t>
            </a:r>
          </a:p>
          <a:p>
            <a:pPr>
              <a:tabLst>
                <a:tab pos="1771650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	2 feet permeable soil</a:t>
            </a:r>
          </a:p>
          <a:p>
            <a:pPr>
              <a:tabLst>
                <a:tab pos="1771650" algn="l"/>
              </a:tabLst>
            </a:pPr>
            <a:endParaRPr lang="en-US" sz="2400" dirty="0">
              <a:solidFill>
                <a:schemeClr val="bg1"/>
              </a:solidFill>
            </a:endParaRPr>
          </a:p>
          <a:p>
            <a:pPr>
              <a:tabLst>
                <a:tab pos="177165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General -	In most cases, assumes equivalent to Title 5 system</a:t>
            </a:r>
          </a:p>
          <a:p>
            <a:pPr>
              <a:tabLst>
                <a:tab pos="177165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	Once per year O&amp;M service </a:t>
            </a:r>
          </a:p>
        </p:txBody>
      </p:sp>
    </p:spTree>
    <p:extLst>
      <p:ext uri="{BB962C8B-B14F-4D97-AF65-F5344CB8AC3E}">
        <p14:creationId xmlns:p14="http://schemas.microsoft.com/office/powerpoint/2010/main" val="1510934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86239" y="76200"/>
            <a:ext cx="92425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Biondi" panose="02000505030000020004" pitchFamily="2" charset="0"/>
              </a:rPr>
              <a:t>Remember the good old days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2553" y="1405333"/>
            <a:ext cx="107299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 the beginning, Mass DEP required quarterly O&amp;M service with laboratory effluent sampling.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Revised in January 2006 – semi-annual service with documented effluent field sampling for dissolved oxygen, pH, and turbidity.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Revised in November, 2012 and again in February, 2013 – operations and maintenance service provided by certified operator in accordance with manufacturer schedule. Effluent monitoring now once per year for single family homes.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844"/>
            <a:ext cx="3581400" cy="8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73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528637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Biondi" panose="02000505030000020004" pitchFamily="2" charset="0"/>
              </a:rPr>
              <a:t>Operation and Maintenance Service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3887" y="2143126"/>
            <a:ext cx="111728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To ensure proper operation and maintenance service (O&amp;M) of the on-site  treatment system, the owner shall enter into an O&amp;M agreement with a qualified service contractor who's name appears on the company’s current list of service contractors with a minimum Grade Level II  Wastewater License.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I/A system approval by Mass D.E.P. is based on NSF Standard 40 or 245. </a:t>
            </a:r>
          </a:p>
          <a:p>
            <a:r>
              <a:rPr lang="en-US" sz="2400" dirty="0">
                <a:solidFill>
                  <a:schemeClr val="bg1"/>
                </a:solidFill>
              </a:rPr>
              <a:t>Semi-annual O&amp;M service is required.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Operation and Maintenance, Effluent quality, Monitoring, and Inspection</a:t>
            </a:r>
          </a:p>
        </p:txBody>
      </p:sp>
    </p:spTree>
    <p:extLst>
      <p:ext uri="{BB962C8B-B14F-4D97-AF65-F5344CB8AC3E}">
        <p14:creationId xmlns:p14="http://schemas.microsoft.com/office/powerpoint/2010/main" val="92753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14312"/>
            <a:ext cx="121919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Biondi" panose="02000505030000020004" pitchFamily="2" charset="0"/>
              </a:rPr>
              <a:t>Miracle on Myrtle Street</a:t>
            </a:r>
          </a:p>
        </p:txBody>
      </p:sp>
      <p:pic>
        <p:nvPicPr>
          <p:cNvPr id="4" name="Picture 2" descr="Myrtle S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 t="17473" r="1821" b="22183"/>
          <a:stretch/>
        </p:blipFill>
        <p:spPr bwMode="auto">
          <a:xfrm>
            <a:off x="1312423" y="2233473"/>
            <a:ext cx="9458960" cy="449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162903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prstClr val="white"/>
                </a:solidFill>
              </a:rPr>
              <a:t>You finally find the house of your dreams, complete with a circular driveway</a:t>
            </a:r>
          </a:p>
          <a:p>
            <a:pPr algn="ctr"/>
            <a:r>
              <a:rPr lang="en-US" altLang="en-US" dirty="0">
                <a:solidFill>
                  <a:prstClr val="white"/>
                </a:solidFill>
              </a:rPr>
              <a:t>You pass papers</a:t>
            </a:r>
          </a:p>
          <a:p>
            <a:pPr algn="ctr"/>
            <a:r>
              <a:rPr lang="en-US" altLang="en-US" dirty="0">
                <a:solidFill>
                  <a:prstClr val="white"/>
                </a:solidFill>
              </a:rPr>
              <a:t>And on moving day you find….. </a:t>
            </a:r>
          </a:p>
        </p:txBody>
      </p:sp>
    </p:spTree>
    <p:extLst>
      <p:ext uri="{BB962C8B-B14F-4D97-AF65-F5344CB8AC3E}">
        <p14:creationId xmlns:p14="http://schemas.microsoft.com/office/powerpoint/2010/main" val="95986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420309"/>
            <a:ext cx="1219200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500" b="1" dirty="0">
                <a:solidFill>
                  <a:srgbClr val="DBF5F9"/>
                </a:solidFill>
                <a:latin typeface="Garamond" panose="02020404030301010803" pitchFamily="18" charset="0"/>
              </a:rPr>
              <a:t>After consulting with </a:t>
            </a:r>
            <a:r>
              <a:rPr lang="en-US" altLang="en-US" sz="2500" b="1" i="1" dirty="0">
                <a:solidFill>
                  <a:srgbClr val="DBF5F9"/>
                </a:solidFill>
                <a:latin typeface="Garamond" panose="02020404030301010803" pitchFamily="18" charset="0"/>
              </a:rPr>
              <a:t>Clearwater Recovery</a:t>
            </a:r>
            <a:r>
              <a:rPr lang="en-US" altLang="en-US" sz="2500" b="1" dirty="0">
                <a:solidFill>
                  <a:srgbClr val="DBF5F9"/>
                </a:solidFill>
                <a:latin typeface="Garamond" panose="02020404030301010803" pitchFamily="18" charset="0"/>
              </a:rPr>
              <a:t>,</a:t>
            </a:r>
          </a:p>
          <a:p>
            <a:pPr algn="ctr"/>
            <a:r>
              <a:rPr lang="en-US" altLang="en-US" sz="2500" b="1" dirty="0">
                <a:solidFill>
                  <a:srgbClr val="DBF5F9"/>
                </a:solidFill>
                <a:latin typeface="Garamond" panose="02020404030301010803" pitchFamily="18" charset="0"/>
              </a:rPr>
              <a:t>the new homeowners found out the Board of Health</a:t>
            </a:r>
          </a:p>
          <a:p>
            <a:pPr algn="ctr"/>
            <a:r>
              <a:rPr lang="en-US" altLang="en-US" sz="2500" b="1" dirty="0">
                <a:solidFill>
                  <a:srgbClr val="DBF5F9"/>
                </a:solidFill>
                <a:latin typeface="Garamond" panose="02020404030301010803" pitchFamily="18" charset="0"/>
              </a:rPr>
              <a:t>would approve use of a Jet system to get rid of the mound.</a:t>
            </a:r>
          </a:p>
        </p:txBody>
      </p:sp>
      <p:pic>
        <p:nvPicPr>
          <p:cNvPr id="5" name="Picture 4" descr="DSCF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3281439"/>
            <a:ext cx="4491037" cy="336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DSCF0005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9" y="1793912"/>
            <a:ext cx="4360865" cy="327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53584" y="5341144"/>
            <a:ext cx="3657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prstClr val="white"/>
                </a:solidFill>
                <a:latin typeface="Garamond" pitchFamily="18" charset="0"/>
              </a:rPr>
              <a:t>Silverado Construction began the project by removing the mound and the septic tank.</a:t>
            </a:r>
          </a:p>
        </p:txBody>
      </p:sp>
    </p:spTree>
    <p:extLst>
      <p:ext uri="{BB962C8B-B14F-4D97-AF65-F5344CB8AC3E}">
        <p14:creationId xmlns:p14="http://schemas.microsoft.com/office/powerpoint/2010/main" val="269133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rtle st"/>
          <p:cNvPicPr>
            <a:picLocks noChangeAspect="1" noChangeArrowheads="1"/>
          </p:cNvPicPr>
          <p:nvPr/>
        </p:nvPicPr>
        <p:blipFill rotWithShape="1"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" b="15001"/>
          <a:stretch/>
        </p:blipFill>
        <p:spPr bwMode="auto">
          <a:xfrm>
            <a:off x="2200275" y="999912"/>
            <a:ext cx="8722519" cy="549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5776" y="395049"/>
            <a:ext cx="184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After!</a:t>
            </a:r>
          </a:p>
        </p:txBody>
      </p:sp>
    </p:spTree>
    <p:extLst>
      <p:ext uri="{BB962C8B-B14F-4D97-AF65-F5344CB8AC3E}">
        <p14:creationId xmlns:p14="http://schemas.microsoft.com/office/powerpoint/2010/main" val="377770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12192000" cy="1359694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New approvals &amp; components used in 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3106" y="2393818"/>
            <a:ext cx="7923977" cy="2885413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3600" b="1" i="1" dirty="0">
                <a:solidFill>
                  <a:schemeClr val="bg1"/>
                </a:solidFill>
                <a:latin typeface="Calibri"/>
              </a:rPr>
              <a:t>If you want to experience honest, dependable, responsive, service-oriented wastewater treatment specialists, you want JET –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sz="3600" b="1" i="1" dirty="0">
                <a:solidFill>
                  <a:schemeClr val="bg1"/>
                </a:solidFill>
                <a:latin typeface="Calibri"/>
              </a:rPr>
              <a:t>a company founded on innovation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sz="3600" b="1" i="1" dirty="0">
                <a:solidFill>
                  <a:schemeClr val="bg1"/>
                </a:solidFill>
                <a:latin typeface="Calibri"/>
              </a:rPr>
              <a:t>and anchored by service.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04EB89-2308-FFC9-3CC4-9F44CF1A1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444" y="5748337"/>
            <a:ext cx="2528887" cy="74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69012"/>
      </p:ext>
    </p:extLst>
  </p:cSld>
  <p:clrMapOvr>
    <a:masterClrMapping/>
  </p:clrMapOvr>
</p:sld>
</file>

<file path=ppt/theme/theme1.xml><?xml version="1.0" encoding="utf-8"?>
<a:theme xmlns:a="http://schemas.openxmlformats.org/drawingml/2006/main" name="Ocean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cean design template.potx" id="{466E1E68-C1A8-4BB0-BC55-494FA3A4D8AF}" vid="{0F04AA04-35D5-4457-B275-01E58ADDD7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DC6412-8CE7-4C8A-96E9-2669F16D17E8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ED6C63E-22D9-40FD-AF90-6F5632A430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195433-C13C-4992-BB9A-17B0DB253F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585</TotalTime>
  <Words>791</Words>
  <Application>Microsoft Office PowerPoint</Application>
  <PresentationFormat>Widescreen</PresentationFormat>
  <Paragraphs>115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Biondi</vt:lpstr>
      <vt:lpstr>Calibri</vt:lpstr>
      <vt:lpstr>Courier New</vt:lpstr>
      <vt:lpstr>Garamond</vt:lpstr>
      <vt:lpstr>Helvetica</vt:lpstr>
      <vt:lpstr>Helvetica Condensed</vt:lpstr>
      <vt:lpstr>Wingdings</vt:lpstr>
      <vt:lpstr>Ocean design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approvals &amp; components used in MA</vt:lpstr>
      <vt:lpstr>PowerPoint Presentation</vt:lpstr>
      <vt:lpstr>Residential Wastewater General Specifications</vt:lpstr>
      <vt:lpstr>Jet  J-500-800PLT  Plastic Tank</vt:lpstr>
      <vt:lpstr>Treatment from 500 to 800 GPD</vt:lpstr>
      <vt:lpstr>Residential Wastewater General Specifications</vt:lpstr>
      <vt:lpstr>Jet BAT® Process 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 is not a bad word</dc:title>
  <dc:creator>Erin Ward</dc:creator>
  <cp:lastModifiedBy>Laura  Robinson</cp:lastModifiedBy>
  <cp:revision>19</cp:revision>
  <cp:lastPrinted>2022-05-11T16:28:31Z</cp:lastPrinted>
  <dcterms:created xsi:type="dcterms:W3CDTF">2018-01-24T17:24:41Z</dcterms:created>
  <dcterms:modified xsi:type="dcterms:W3CDTF">2022-05-11T20:16:19Z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