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1"/>
    <p:sldMasterId id="2147483703" r:id="rId2"/>
    <p:sldMasterId id="2147483705" r:id="rId3"/>
    <p:sldMasterId id="2147483707" r:id="rId4"/>
    <p:sldMasterId id="2147483661" r:id="rId5"/>
    <p:sldMasterId id="2147483686" r:id="rId6"/>
  </p:sldMasterIdLst>
  <p:notesMasterIdLst>
    <p:notesMasterId r:id="rId53"/>
  </p:notesMasterIdLst>
  <p:handoutMasterIdLst>
    <p:handoutMasterId r:id="rId54"/>
  </p:handoutMasterIdLst>
  <p:sldIdLst>
    <p:sldId id="283" r:id="rId7"/>
    <p:sldId id="290" r:id="rId8"/>
    <p:sldId id="293" r:id="rId9"/>
    <p:sldId id="291" r:id="rId10"/>
    <p:sldId id="292" r:id="rId11"/>
    <p:sldId id="298" r:id="rId12"/>
    <p:sldId id="300" r:id="rId13"/>
    <p:sldId id="302" r:id="rId14"/>
    <p:sldId id="304" r:id="rId15"/>
    <p:sldId id="303" r:id="rId16"/>
    <p:sldId id="305" r:id="rId17"/>
    <p:sldId id="306" r:id="rId18"/>
    <p:sldId id="307" r:id="rId19"/>
    <p:sldId id="308" r:id="rId20"/>
    <p:sldId id="309" r:id="rId21"/>
    <p:sldId id="310" r:id="rId22"/>
    <p:sldId id="312" r:id="rId23"/>
    <p:sldId id="311" r:id="rId24"/>
    <p:sldId id="313" r:id="rId25"/>
    <p:sldId id="314" r:id="rId26"/>
    <p:sldId id="315" r:id="rId27"/>
    <p:sldId id="339" r:id="rId28"/>
    <p:sldId id="325" r:id="rId29"/>
    <p:sldId id="316" r:id="rId30"/>
    <p:sldId id="330" r:id="rId31"/>
    <p:sldId id="326" r:id="rId32"/>
    <p:sldId id="317" r:id="rId33"/>
    <p:sldId id="319" r:id="rId34"/>
    <p:sldId id="331" r:id="rId35"/>
    <p:sldId id="318" r:id="rId36"/>
    <p:sldId id="332" r:id="rId37"/>
    <p:sldId id="333" r:id="rId38"/>
    <p:sldId id="329" r:id="rId39"/>
    <p:sldId id="328" r:id="rId40"/>
    <p:sldId id="334" r:id="rId41"/>
    <p:sldId id="327" r:id="rId42"/>
    <p:sldId id="320" r:id="rId43"/>
    <p:sldId id="335" r:id="rId44"/>
    <p:sldId id="340" r:id="rId45"/>
    <p:sldId id="321" r:id="rId46"/>
    <p:sldId id="322" r:id="rId47"/>
    <p:sldId id="324" r:id="rId48"/>
    <p:sldId id="336" r:id="rId49"/>
    <p:sldId id="338" r:id="rId50"/>
    <p:sldId id="337" r:id="rId51"/>
    <p:sldId id="274" r:id="rId52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B6DDF9B-33DA-441C-88FA-62838715470C}">
          <p14:sldIdLst>
            <p14:sldId id="283"/>
            <p14:sldId id="290"/>
            <p14:sldId id="293"/>
            <p14:sldId id="291"/>
            <p14:sldId id="292"/>
          </p14:sldIdLst>
        </p14:section>
        <p14:section name="Untitled Section" id="{A49FD2B5-9A4D-4B9A-9171-4F41F6F91E9B}">
          <p14:sldIdLst>
            <p14:sldId id="298"/>
            <p14:sldId id="300"/>
            <p14:sldId id="302"/>
            <p14:sldId id="304"/>
            <p14:sldId id="303"/>
            <p14:sldId id="305"/>
            <p14:sldId id="306"/>
            <p14:sldId id="307"/>
            <p14:sldId id="308"/>
            <p14:sldId id="309"/>
            <p14:sldId id="310"/>
            <p14:sldId id="312"/>
            <p14:sldId id="311"/>
            <p14:sldId id="313"/>
            <p14:sldId id="314"/>
            <p14:sldId id="315"/>
            <p14:sldId id="339"/>
            <p14:sldId id="325"/>
            <p14:sldId id="316"/>
            <p14:sldId id="330"/>
            <p14:sldId id="326"/>
            <p14:sldId id="317"/>
            <p14:sldId id="319"/>
            <p14:sldId id="331"/>
            <p14:sldId id="318"/>
            <p14:sldId id="332"/>
            <p14:sldId id="333"/>
            <p14:sldId id="329"/>
            <p14:sldId id="328"/>
            <p14:sldId id="334"/>
            <p14:sldId id="327"/>
            <p14:sldId id="320"/>
            <p14:sldId id="335"/>
            <p14:sldId id="340"/>
            <p14:sldId id="321"/>
            <p14:sldId id="322"/>
            <p14:sldId id="324"/>
            <p14:sldId id="336"/>
            <p14:sldId id="338"/>
            <p14:sldId id="337"/>
            <p14:sldId id="274"/>
          </p14:sldIdLst>
        </p14:section>
        <p14:section name="Untitled Section" id="{C505EE51-F066-47B9-BE94-3284B6EA57E1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2332"/>
    <a:srgbClr val="881C1C"/>
    <a:srgbClr val="505759"/>
    <a:srgbClr val="910513"/>
    <a:srgbClr val="7283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7" autoAdjust="0"/>
    <p:restoredTop sz="96327"/>
  </p:normalViewPr>
  <p:slideViewPr>
    <p:cSldViewPr snapToGrid="0" snapToObjects="1">
      <p:cViewPr varScale="1">
        <p:scale>
          <a:sx n="72" d="100"/>
          <a:sy n="72" d="100"/>
        </p:scale>
        <p:origin x="66" y="6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0" d="100"/>
          <a:sy n="110" d="100"/>
        </p:scale>
        <p:origin x="188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heme" Target="theme/theme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54AD7C-D434-674F-ABE3-45BB78B64D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4E8746-50E3-7242-816C-2523F37BB0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86F72-A37D-824B-9409-D9F6F828ACF5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752F86-907E-4F40-8239-AA4DAD47C4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20CC6F-7CB9-EF49-AC89-C21AF02B40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A8C8A-B923-9348-98AD-70FCDC041B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348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9E777-087F-2E4A-86D7-646086A1AA26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E8E15-765C-0D4F-836A-CC046D048C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280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B8FDB-4A41-5C4A-AFAA-4A56142D9D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1920734"/>
            <a:ext cx="8489199" cy="1005840"/>
          </a:xfrm>
          <a:prstGeom prst="rect">
            <a:avLst/>
          </a:prstGeom>
        </p:spPr>
        <p:txBody>
          <a:bodyPr/>
          <a:lstStyle>
            <a:lvl1pPr>
              <a:defRPr sz="330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762599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E7B3E-5A1D-7633-D0EC-FC699A70B2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DIVIDER TITLE</a:t>
            </a:r>
          </a:p>
        </p:txBody>
      </p:sp>
    </p:spTree>
    <p:extLst>
      <p:ext uri="{BB962C8B-B14F-4D97-AF65-F5344CB8AC3E}">
        <p14:creationId xmlns:p14="http://schemas.microsoft.com/office/powerpoint/2010/main" val="238587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1F654-9786-DF68-CA17-65E6DB5548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544557"/>
            <a:ext cx="12192000" cy="8844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3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QUESTIONS &amp; ANSWERS</a:t>
            </a:r>
          </a:p>
        </p:txBody>
      </p:sp>
    </p:spTree>
    <p:extLst>
      <p:ext uri="{BB962C8B-B14F-4D97-AF65-F5344CB8AC3E}">
        <p14:creationId xmlns:p14="http://schemas.microsoft.com/office/powerpoint/2010/main" val="134200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C9F9CC5-2479-E843-BF23-DB406CCDD6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023" y="5202936"/>
            <a:ext cx="5057233" cy="914400"/>
          </a:xfrm>
          <a:prstGeom prst="rect">
            <a:avLst/>
          </a:prstGeom>
        </p:spPr>
        <p:txBody>
          <a:bodyPr anchor="ctr" anchorCtr="0"/>
          <a:lstStyle>
            <a:lvl1pPr>
              <a:defRPr sz="3600" b="1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667427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E254C4D-8EE6-E548-860B-A115E0F82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023" y="5523470"/>
            <a:ext cx="8489199" cy="914400"/>
          </a:xfrm>
          <a:prstGeom prst="rect">
            <a:avLst/>
          </a:prstGeom>
        </p:spPr>
        <p:txBody>
          <a:bodyPr/>
          <a:lstStyle>
            <a:lvl1pPr>
              <a:defRPr sz="3300" b="1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4167609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ock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046DE1-C9A3-3520-E524-1B05745B2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90BE67-87AE-5314-4DCC-B0581164D2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0238" y="1618488"/>
            <a:ext cx="10945812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8911C3E-8ECF-E96B-701A-78BEC6165D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32904" y="6425680"/>
            <a:ext cx="3749039" cy="201168"/>
          </a:xfrm>
        </p:spPr>
        <p:txBody>
          <a:bodyPr anchor="ctr">
            <a:noAutofit/>
          </a:bodyPr>
          <a:lstStyle>
            <a:lvl1pPr algn="r"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fontAlgn="ctr"/>
            <a:r>
              <a:rPr lang="en-US" sz="1200" dirty="0"/>
              <a:t>ADD COLLEGE/DEPARTMENT/UNIT NAME</a:t>
            </a:r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6E72-2E76-EECD-F98B-CD9239B503D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31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2 col_Text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60DFB12-91D2-CC56-9D96-1D1B198DD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081EB6-3C00-7E63-6E1C-A75965FADD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0936" y="1618488"/>
            <a:ext cx="6547104" cy="3876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3E7A3AE-D618-DB92-FCFD-84D702DBCB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97496" y="1619250"/>
            <a:ext cx="4187825" cy="38766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F5A5B40C-3856-E50D-BF51-7A35D9AC48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32904" y="6428232"/>
            <a:ext cx="3749039" cy="201168"/>
          </a:xfrm>
        </p:spPr>
        <p:txBody>
          <a:bodyPr anchor="ctr">
            <a:noAutofit/>
          </a:bodyPr>
          <a:lstStyle>
            <a:lvl1pPr algn="r"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fontAlgn="ctr"/>
            <a:r>
              <a:rPr lang="en-US" sz="1200" dirty="0"/>
              <a:t>ADD COLLEGE/DEPARTMENT/UNIT NAME</a:t>
            </a:r>
            <a:endParaRPr lang="en-US" sz="280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E561383-AD4A-F1CC-93AA-CF3EA99078B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867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2 col_Text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575FB63-CD60-BF65-E6F1-BED98ABF7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3C2378-6944-6960-8576-BE652653F0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0238" y="1618488"/>
            <a:ext cx="6548437" cy="3876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094B6108-47C6-4EA7-8D9A-C01CCBC9F56F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397496" y="1618488"/>
            <a:ext cx="4187952" cy="38766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D49EC406-288B-381A-6861-36E21BF9D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32904" y="6428232"/>
            <a:ext cx="3749039" cy="201168"/>
          </a:xfrm>
        </p:spPr>
        <p:txBody>
          <a:bodyPr anchor="ctr">
            <a:noAutofit/>
          </a:bodyPr>
          <a:lstStyle>
            <a:lvl1pPr algn="r"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fontAlgn="ctr"/>
            <a:r>
              <a:rPr lang="en-US" sz="1200" dirty="0"/>
              <a:t>ADD COLLEGE/DEPARTMENT/UNIT NAME</a:t>
            </a:r>
            <a:endParaRPr lang="en-US" sz="28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D58629-09FD-200D-0D2C-9959587A2BB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973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ock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D23988B-759D-B492-9C5B-1F21624FA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962634B-E700-D8E2-1ACB-12290ADAA3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0238" y="1618488"/>
            <a:ext cx="10945812" cy="387705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12106563-10D8-C08C-CE7A-5DC556AB9E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32904" y="6428232"/>
            <a:ext cx="3749040" cy="201168"/>
          </a:xfrm>
        </p:spPr>
        <p:txBody>
          <a:bodyPr anchor="ctr">
            <a:noAutofit/>
          </a:bodyPr>
          <a:lstStyle>
            <a:lvl1pPr algn="r"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fontAlgn="ctr"/>
            <a:r>
              <a:rPr lang="en-US" sz="1200" dirty="0"/>
              <a:t>ADD COLLEGE/DEPARTMENT/UNIT NAME</a:t>
            </a:r>
            <a:endParaRPr lang="en-US" sz="28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BD38468-6517-65F3-FB51-C81E0917117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524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ock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2C5A08C-A908-240B-911E-D96D988D3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38835627-8C4F-213C-A604-A74D98E4E950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30238" y="1618488"/>
            <a:ext cx="10945812" cy="38766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C448DC60-AE9D-0ED6-E996-6081EAA3A4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32904" y="6428232"/>
            <a:ext cx="3749040" cy="201168"/>
          </a:xfrm>
        </p:spPr>
        <p:txBody>
          <a:bodyPr anchor="ctr">
            <a:noAutofit/>
          </a:bodyPr>
          <a:lstStyle>
            <a:lvl1pPr algn="r"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fontAlgn="ctr"/>
            <a:r>
              <a:rPr lang="en-US" sz="1200" dirty="0"/>
              <a:t>ADD COLLEGE/DEPARTMENT/UNIT NAME</a:t>
            </a:r>
            <a:endParaRPr lang="en-US" sz="28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751B9-5920-BA8B-EB67-964451952C3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958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ock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64572E6-3F53-D12A-2F4D-5C6E3185A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D7F62CC9-AC31-A2A3-D038-794CACC4C2F0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30238" y="1618488"/>
            <a:ext cx="10945812" cy="38766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A16806E8-40A3-CAD4-0303-D372F13003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32904" y="6428232"/>
            <a:ext cx="3749040" cy="201168"/>
          </a:xfrm>
        </p:spPr>
        <p:txBody>
          <a:bodyPr anchor="ctr">
            <a:noAutofit/>
          </a:bodyPr>
          <a:lstStyle>
            <a:lvl1pPr algn="r"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fontAlgn="ctr"/>
            <a:r>
              <a:rPr lang="en-US" sz="1200" dirty="0"/>
              <a:t>ADD COLLEGE/DEPARTMENT/UNIT NAME</a:t>
            </a:r>
            <a:endParaRPr lang="en-US" sz="280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9482301-ECFD-2522-0C41-BF4CBDC1670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584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iversity of Massachusetts Amherst">
            <a:extLst>
              <a:ext uri="{FF2B5EF4-FFF2-40B4-BE49-F238E27FC236}">
                <a16:creationId xmlns:a16="http://schemas.microsoft.com/office/drawing/2014/main" id="{9D51EAB0-BFA2-3AE5-7061-7B6D9FC301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2400" y="455142"/>
            <a:ext cx="2451735" cy="642620"/>
          </a:xfrm>
          <a:prstGeom prst="rect">
            <a:avLst/>
          </a:prstGeom>
        </p:spPr>
      </p:pic>
      <p:pic>
        <p:nvPicPr>
          <p:cNvPr id="7" name="Picture 6" descr="Aerial view of campus.">
            <a:extLst>
              <a:ext uri="{FF2B5EF4-FFF2-40B4-BE49-F238E27FC236}">
                <a16:creationId xmlns:a16="http://schemas.microsoft.com/office/drawing/2014/main" id="{C4E73E13-C016-A540-8C92-39E9189636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"/>
          <a:stretch/>
        </p:blipFill>
        <p:spPr>
          <a:xfrm>
            <a:off x="-2" y="1507524"/>
            <a:ext cx="12194852" cy="53504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7213C1-2324-3E4D-B605-5FC1DA7D8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507524"/>
            <a:ext cx="12192000" cy="148281"/>
          </a:xfrm>
          <a:prstGeom prst="rect">
            <a:avLst/>
          </a:prstGeom>
          <a:solidFill>
            <a:srgbClr val="881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601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niversity of Massachusetts Amherst">
            <a:extLst>
              <a:ext uri="{FF2B5EF4-FFF2-40B4-BE49-F238E27FC236}">
                <a16:creationId xmlns:a16="http://schemas.microsoft.com/office/drawing/2014/main" id="{30C2870D-5273-D7CE-E3A2-7A87D413AD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2400" y="455142"/>
            <a:ext cx="2451735" cy="642620"/>
          </a:xfrm>
          <a:prstGeom prst="rect">
            <a:avLst/>
          </a:prstGeom>
        </p:spPr>
      </p:pic>
      <p:pic>
        <p:nvPicPr>
          <p:cNvPr id="7" name="Picture 6" descr="People walking near the campus pond.">
            <a:extLst>
              <a:ext uri="{FF2B5EF4-FFF2-40B4-BE49-F238E27FC236}">
                <a16:creationId xmlns:a16="http://schemas.microsoft.com/office/drawing/2014/main" id="{C4E73E13-C016-A540-8C92-39E9189636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21"/>
          <a:stretch/>
        </p:blipFill>
        <p:spPr>
          <a:xfrm>
            <a:off x="-2" y="1507524"/>
            <a:ext cx="12192000" cy="53504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246C6C7-11F4-CD19-49E6-768D7B951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507524"/>
            <a:ext cx="12192000" cy="148281"/>
          </a:xfrm>
          <a:prstGeom prst="rect">
            <a:avLst/>
          </a:prstGeom>
          <a:solidFill>
            <a:srgbClr val="881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01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iversity of Massachusetts Amherst">
            <a:extLst>
              <a:ext uri="{FF2B5EF4-FFF2-40B4-BE49-F238E27FC236}">
                <a16:creationId xmlns:a16="http://schemas.microsoft.com/office/drawing/2014/main" id="{C4501A7D-C8BE-F35F-AA86-6DB8B796E1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2400" y="455142"/>
            <a:ext cx="2451735" cy="642620"/>
          </a:xfrm>
          <a:prstGeom prst="rect">
            <a:avLst/>
          </a:prstGeom>
        </p:spPr>
      </p:pic>
      <p:pic>
        <p:nvPicPr>
          <p:cNvPr id="7" name="Picture 6" descr="View of campus pond with trees and buildings around.">
            <a:extLst>
              <a:ext uri="{FF2B5EF4-FFF2-40B4-BE49-F238E27FC236}">
                <a16:creationId xmlns:a16="http://schemas.microsoft.com/office/drawing/2014/main" id="{C4E73E13-C016-A540-8C92-39E9189636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07524"/>
            <a:ext cx="12191999" cy="53504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5A1678-324F-9181-841D-8471B75EF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507524"/>
            <a:ext cx="12192000" cy="148281"/>
          </a:xfrm>
          <a:prstGeom prst="rect">
            <a:avLst/>
          </a:prstGeom>
          <a:solidFill>
            <a:srgbClr val="881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32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iversity of Massachusetts Amherst">
            <a:extLst>
              <a:ext uri="{FF2B5EF4-FFF2-40B4-BE49-F238E27FC236}">
                <a16:creationId xmlns:a16="http://schemas.microsoft.com/office/drawing/2014/main" id="{5B416C8C-54EC-C82F-9D0B-DE4B25FA4E8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667" y="6292720"/>
            <a:ext cx="1165614" cy="30551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557514-0BB0-B19E-7766-6990A73E2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740664"/>
            <a:ext cx="10945368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B3D96EA-21B0-A7C1-F8E9-35D8BE11C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1618488"/>
            <a:ext cx="10945368" cy="3877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A1D41-22DB-F258-73A6-F4EADF4A2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8520" y="6429709"/>
            <a:ext cx="963929" cy="1653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959C8A-286A-AC77-588C-D3F9E6DEB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018520" y="6429709"/>
            <a:ext cx="0" cy="179771"/>
          </a:xfrm>
          <a:prstGeom prst="line">
            <a:avLst/>
          </a:prstGeom>
          <a:ln w="158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178C341-83D7-4D2E-AFB2-59EC89B4D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07024"/>
            <a:ext cx="12198096" cy="59635"/>
          </a:xfrm>
          <a:prstGeom prst="rect">
            <a:avLst/>
          </a:prstGeom>
          <a:solidFill>
            <a:srgbClr val="881C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0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0" r:id="rId2"/>
    <p:sldLayoutId id="2147483711" r:id="rId3"/>
    <p:sldLayoutId id="2147483709" r:id="rId4"/>
    <p:sldLayoutId id="2147483713" r:id="rId5"/>
    <p:sldLayoutId id="214748371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881C1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6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52" userDrawn="1">
          <p15:clr>
            <a:srgbClr val="F26B43"/>
          </p15:clr>
        </p15:guide>
        <p15:guide id="2" orient="horz" pos="405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05759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926F06-EF9B-4040-B0D3-3AD4F6AC6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06530"/>
            <a:ext cx="12192000" cy="67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CCBF85-5575-0F85-3E31-0CC2103C1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193792"/>
            <a:ext cx="10515600" cy="580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1573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8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B3EDD7-0FEA-FC7E-7257-1A3967ACE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07024"/>
            <a:ext cx="12192000" cy="64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158B2AE6-207B-A392-843E-67BD0276A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54517"/>
            <a:ext cx="12192000" cy="874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University of Massachusetts Amherst">
            <a:extLst>
              <a:ext uri="{FF2B5EF4-FFF2-40B4-BE49-F238E27FC236}">
                <a16:creationId xmlns:a16="http://schemas.microsoft.com/office/drawing/2014/main" id="{F230B9CE-0188-2C5F-B591-81450AB764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997" y="4944818"/>
            <a:ext cx="2320006" cy="60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4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C7353D-1D8E-8A86-08CF-697B3FB9C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I/A On-site systems &amp; BoH responsibilities</a:t>
            </a:r>
          </a:p>
        </p:txBody>
      </p:sp>
    </p:spTree>
    <p:extLst>
      <p:ext uri="{BB962C8B-B14F-4D97-AF65-F5344CB8AC3E}">
        <p14:creationId xmlns:p14="http://schemas.microsoft.com/office/powerpoint/2010/main" val="1753373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 DEP Resources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0936" y="1828800"/>
            <a:ext cx="3357968" cy="36663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Mass.gov con’t.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General use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Remedial use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Nitrogen removal credits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BCEDA32E-D5A7-D944-58BC-F94196803E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113" b="6113"/>
          <a:stretch>
            <a:fillRect/>
          </a:stretch>
        </p:blipFill>
        <p:spPr>
          <a:xfrm>
            <a:off x="5870712" y="740664"/>
            <a:ext cx="5303791" cy="4909726"/>
          </a:xfrm>
        </p:spPr>
      </p:pic>
    </p:spTree>
    <p:extLst>
      <p:ext uri="{BB962C8B-B14F-4D97-AF65-F5344CB8AC3E}">
        <p14:creationId xmlns:p14="http://schemas.microsoft.com/office/powerpoint/2010/main" val="2025217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 DEP Resources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0936" y="1828800"/>
            <a:ext cx="3357968" cy="3666363"/>
          </a:xfrm>
        </p:spPr>
        <p:txBody>
          <a:bodyPr/>
          <a:lstStyle/>
          <a:p>
            <a:r>
              <a:rPr lang="en-US" dirty="0"/>
              <a:t>Mass.gov con’t.</a:t>
            </a:r>
          </a:p>
          <a:p>
            <a:endParaRPr lang="en-US" dirty="0"/>
          </a:p>
          <a:p>
            <a:r>
              <a:rPr lang="en-US" dirty="0"/>
              <a:t>Remedial 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</a:rPr>
              <a:t>Secondary Treatment Devices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</a:rPr>
              <a:t>Alternate SAS’s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4" name="Picture Placeholder 13" descr="A screenshot of a website&#10;&#10;Description automatically generated">
            <a:extLst>
              <a:ext uri="{FF2B5EF4-FFF2-40B4-BE49-F238E27FC236}">
                <a16:creationId xmlns:a16="http://schemas.microsoft.com/office/drawing/2014/main" id="{8344675D-0ADF-44BB-3D5C-1D5EB883D4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703" r="1703"/>
          <a:stretch>
            <a:fillRect/>
          </a:stretch>
        </p:blipFill>
        <p:spPr>
          <a:xfrm>
            <a:off x="5897217" y="413691"/>
            <a:ext cx="5489321" cy="5081472"/>
          </a:xfrm>
        </p:spPr>
      </p:pic>
    </p:spTree>
    <p:extLst>
      <p:ext uri="{BB962C8B-B14F-4D97-AF65-F5344CB8AC3E}">
        <p14:creationId xmlns:p14="http://schemas.microsoft.com/office/powerpoint/2010/main" val="3976728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 DEP Resources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0936" y="1828800"/>
            <a:ext cx="3357968" cy="3666363"/>
          </a:xfrm>
        </p:spPr>
        <p:txBody>
          <a:bodyPr/>
          <a:lstStyle/>
          <a:p>
            <a:r>
              <a:rPr lang="en-US" dirty="0"/>
              <a:t>Mass.gov con’t.</a:t>
            </a:r>
          </a:p>
          <a:p>
            <a:endParaRPr lang="en-US" dirty="0"/>
          </a:p>
          <a:p>
            <a:r>
              <a:rPr lang="en-US" dirty="0"/>
              <a:t>Technology Chart</a:t>
            </a:r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Placeholder 8" descr="A document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DFD8E619-695E-BF62-B141-07CEDB40EA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643" b="5643"/>
          <a:stretch>
            <a:fillRect/>
          </a:stretch>
        </p:blipFill>
        <p:spPr>
          <a:xfrm>
            <a:off x="5436434" y="327819"/>
            <a:ext cx="5582086" cy="5167344"/>
          </a:xfrm>
        </p:spPr>
      </p:pic>
    </p:spTree>
    <p:extLst>
      <p:ext uri="{BB962C8B-B14F-4D97-AF65-F5344CB8AC3E}">
        <p14:creationId xmlns:p14="http://schemas.microsoft.com/office/powerpoint/2010/main" val="1624721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 DEP Resources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0936" y="1828800"/>
            <a:ext cx="3357968" cy="3666363"/>
          </a:xfrm>
        </p:spPr>
        <p:txBody>
          <a:bodyPr/>
          <a:lstStyle/>
          <a:p>
            <a:r>
              <a:rPr lang="en-US" dirty="0"/>
              <a:t>Mass.gov con’t.</a:t>
            </a:r>
          </a:p>
          <a:p>
            <a:endParaRPr lang="en-US" dirty="0"/>
          </a:p>
          <a:p>
            <a:r>
              <a:rPr lang="en-US" dirty="0"/>
              <a:t>Secondary Treatment Units –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Standard Conditions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For Remedial Use</a:t>
            </a:r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" name="Picture Placeholder 9" descr="A screenshot of a medical device&#10;&#10;Description automatically generated">
            <a:extLst>
              <a:ext uri="{FF2B5EF4-FFF2-40B4-BE49-F238E27FC236}">
                <a16:creationId xmlns:a16="http://schemas.microsoft.com/office/drawing/2014/main" id="{77016BE3-4639-5B0B-E84D-95EE576EC7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80" b="280"/>
          <a:stretch>
            <a:fillRect/>
          </a:stretch>
        </p:blipFill>
        <p:spPr>
          <a:xfrm>
            <a:off x="5714729" y="586200"/>
            <a:ext cx="5303791" cy="4909726"/>
          </a:xfrm>
        </p:spPr>
      </p:pic>
    </p:spTree>
    <p:extLst>
      <p:ext uri="{BB962C8B-B14F-4D97-AF65-F5344CB8AC3E}">
        <p14:creationId xmlns:p14="http://schemas.microsoft.com/office/powerpoint/2010/main" val="3998971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 DEP Resources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0936" y="1828800"/>
            <a:ext cx="3357968" cy="3666363"/>
          </a:xfrm>
        </p:spPr>
        <p:txBody>
          <a:bodyPr/>
          <a:lstStyle/>
          <a:p>
            <a:r>
              <a:rPr lang="en-US" dirty="0"/>
              <a:t>Mass.gov con’t.</a:t>
            </a:r>
          </a:p>
          <a:p>
            <a:endParaRPr lang="en-US" dirty="0"/>
          </a:p>
          <a:p>
            <a:r>
              <a:rPr lang="en-US" dirty="0"/>
              <a:t>Standard Conditions Letter</a:t>
            </a:r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Picture Placeholder 8" descr="A screenshot of a medical device&#10;&#10;Description automatically generated">
            <a:extLst>
              <a:ext uri="{FF2B5EF4-FFF2-40B4-BE49-F238E27FC236}">
                <a16:creationId xmlns:a16="http://schemas.microsoft.com/office/drawing/2014/main" id="{09BAC28F-A6D2-5F17-B15E-0012F4ADD3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80" b="280"/>
          <a:stretch>
            <a:fillRect/>
          </a:stretch>
        </p:blipFill>
        <p:spPr>
          <a:xfrm>
            <a:off x="5739907" y="585437"/>
            <a:ext cx="5303791" cy="4909726"/>
          </a:xfrm>
        </p:spPr>
      </p:pic>
    </p:spTree>
    <p:extLst>
      <p:ext uri="{BB962C8B-B14F-4D97-AF65-F5344CB8AC3E}">
        <p14:creationId xmlns:p14="http://schemas.microsoft.com/office/powerpoint/2010/main" val="3388593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 DEP Resources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0936" y="1828800"/>
            <a:ext cx="3357968" cy="3666363"/>
          </a:xfrm>
        </p:spPr>
        <p:txBody>
          <a:bodyPr/>
          <a:lstStyle/>
          <a:p>
            <a:r>
              <a:rPr lang="en-US" dirty="0"/>
              <a:t>Mass.gov con’t.</a:t>
            </a:r>
          </a:p>
          <a:p>
            <a:endParaRPr lang="en-US" dirty="0"/>
          </a:p>
          <a:p>
            <a:r>
              <a:rPr lang="en-US" dirty="0"/>
              <a:t>Standard Conditions Letter</a:t>
            </a:r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" name="Picture Placeholder 9" descr="A document with text on it&#10;&#10;Description automatically generated">
            <a:extLst>
              <a:ext uri="{FF2B5EF4-FFF2-40B4-BE49-F238E27FC236}">
                <a16:creationId xmlns:a16="http://schemas.microsoft.com/office/drawing/2014/main" id="{5C5E4135-5A69-7E30-1F02-61F43BEA9C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819" b="7819"/>
          <a:stretch>
            <a:fillRect/>
          </a:stretch>
        </p:blipFill>
        <p:spPr>
          <a:xfrm>
            <a:off x="5529199" y="414454"/>
            <a:ext cx="5489321" cy="5081472"/>
          </a:xfrm>
        </p:spPr>
      </p:pic>
    </p:spTree>
    <p:extLst>
      <p:ext uri="{BB962C8B-B14F-4D97-AF65-F5344CB8AC3E}">
        <p14:creationId xmlns:p14="http://schemas.microsoft.com/office/powerpoint/2010/main" val="1595395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 DEP Resources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15179" y="1426464"/>
            <a:ext cx="7148090" cy="437321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Review</a:t>
            </a:r>
          </a:p>
          <a:p>
            <a:endParaRPr lang="en-US" dirty="0"/>
          </a:p>
          <a:p>
            <a:r>
              <a:rPr lang="en-US" u="sng" dirty="0"/>
              <a:t>Technology Approval Letter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General </a:t>
            </a:r>
            <a:r>
              <a:rPr lang="en-US" dirty="0">
                <a:highlight>
                  <a:srgbClr val="FFFF00"/>
                </a:highlight>
              </a:rPr>
              <a:t>or</a:t>
            </a:r>
            <a:r>
              <a:rPr lang="en-US" dirty="0"/>
              <a:t> Remedial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Alternate Soil Absorption Systems </a:t>
            </a:r>
            <a:r>
              <a:rPr lang="en-US" dirty="0">
                <a:highlight>
                  <a:srgbClr val="FFFF00"/>
                </a:highlight>
              </a:rPr>
              <a:t>or</a:t>
            </a:r>
            <a:r>
              <a:rPr lang="en-US" dirty="0"/>
              <a:t> Secondary Treatment Units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Approval up to date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Additional</a:t>
            </a:r>
          </a:p>
          <a:p>
            <a:pPr marL="1200150" lvl="1" indent="-514350">
              <a:buFont typeface="+mj-lt"/>
              <a:buAutoNum type="arabicPeriod"/>
            </a:pPr>
            <a:r>
              <a:rPr lang="en-US" dirty="0"/>
              <a:t>Installation Instructions</a:t>
            </a:r>
          </a:p>
          <a:p>
            <a:pPr marL="1200150" lvl="1" indent="-514350">
              <a:buFont typeface="+mj-lt"/>
              <a:buAutoNum type="arabicPeriod"/>
            </a:pPr>
            <a:r>
              <a:rPr lang="en-US" dirty="0"/>
              <a:t>Illustration</a:t>
            </a:r>
          </a:p>
          <a:p>
            <a:pPr marL="1200150" lvl="1" indent="-514350">
              <a:buFont typeface="+mj-lt"/>
              <a:buAutoNum type="arabicPeriod"/>
            </a:pPr>
            <a:r>
              <a:rPr lang="en-US" dirty="0"/>
              <a:t>Operation &amp; Maintenance Checklist</a:t>
            </a:r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080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 DEP Resources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0936" y="1828800"/>
            <a:ext cx="3357968" cy="3666363"/>
          </a:xfrm>
        </p:spPr>
        <p:txBody>
          <a:bodyPr/>
          <a:lstStyle/>
          <a:p>
            <a:r>
              <a:rPr lang="en-US" dirty="0"/>
              <a:t>Mass.gov con’t.</a:t>
            </a:r>
          </a:p>
          <a:p>
            <a:endParaRPr lang="en-US" dirty="0"/>
          </a:p>
          <a:p>
            <a:r>
              <a:rPr lang="en-US" dirty="0"/>
              <a:t>Approval Letters</a:t>
            </a:r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9" name="Picture Placeholder 8" descr="A document with a green and white text&#10;&#10;Description automatically generated">
            <a:extLst>
              <a:ext uri="{FF2B5EF4-FFF2-40B4-BE49-F238E27FC236}">
                <a16:creationId xmlns:a16="http://schemas.microsoft.com/office/drawing/2014/main" id="{7FD34C20-9082-9F7C-0E7B-BA6EAC01B3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420" b="7420"/>
          <a:stretch>
            <a:fillRect/>
          </a:stretch>
        </p:blipFill>
        <p:spPr>
          <a:xfrm>
            <a:off x="5777947" y="410063"/>
            <a:ext cx="5608591" cy="5191880"/>
          </a:xfrm>
        </p:spPr>
      </p:pic>
    </p:spTree>
    <p:extLst>
      <p:ext uri="{BB962C8B-B14F-4D97-AF65-F5344CB8AC3E}">
        <p14:creationId xmlns:p14="http://schemas.microsoft.com/office/powerpoint/2010/main" val="3462503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Standard Conditions Letter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4449" y="2027583"/>
            <a:ext cx="7148090" cy="3467580"/>
          </a:xfrm>
        </p:spPr>
        <p:txBody>
          <a:bodyPr/>
          <a:lstStyle/>
          <a:p>
            <a:r>
              <a:rPr lang="en-US" dirty="0"/>
              <a:t>Review</a:t>
            </a:r>
          </a:p>
          <a:p>
            <a:endParaRPr lang="en-US" dirty="0"/>
          </a:p>
          <a:p>
            <a:r>
              <a:rPr lang="en-US" u="sng" dirty="0"/>
              <a:t>Standard Conditions Letter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General </a:t>
            </a:r>
            <a:r>
              <a:rPr lang="en-US" dirty="0">
                <a:highlight>
                  <a:srgbClr val="FFFF00"/>
                </a:highlight>
              </a:rPr>
              <a:t>or</a:t>
            </a:r>
            <a:r>
              <a:rPr lang="en-US" dirty="0"/>
              <a:t> Remedial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Alternate Soil Absorption Systems </a:t>
            </a:r>
            <a:r>
              <a:rPr lang="en-US" dirty="0">
                <a:highlight>
                  <a:srgbClr val="FFFF00"/>
                </a:highlight>
              </a:rPr>
              <a:t>or</a:t>
            </a:r>
            <a:r>
              <a:rPr lang="en-US" dirty="0"/>
              <a:t> Secondary Treatment Units</a:t>
            </a:r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604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Standard Conditions Letter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4449" y="2027583"/>
            <a:ext cx="7148090" cy="3467580"/>
          </a:xfrm>
        </p:spPr>
        <p:txBody>
          <a:bodyPr/>
          <a:lstStyle/>
          <a:p>
            <a:r>
              <a:rPr lang="en-US" u="sng" dirty="0"/>
              <a:t>Discusses Operational Details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Disclosures, deed notices, certifications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Contract with an O &amp; M provider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Requirements for sampling, reporting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Notice of failure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Pumping above the high-level alarm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System Owner acknowledgements</a:t>
            </a:r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EHS 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815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7C30D1-7D5B-2898-4E90-46E3ADB93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429000"/>
            <a:ext cx="10515600" cy="2345635"/>
          </a:xfrm>
        </p:spPr>
        <p:txBody>
          <a:bodyPr>
            <a:normAutofit/>
          </a:bodyPr>
          <a:lstStyle/>
          <a:p>
            <a:r>
              <a:rPr lang="en-US" dirty="0"/>
              <a:t>Alyssa Rusiecki, RS</a:t>
            </a:r>
            <a:br>
              <a:rPr lang="en-US" dirty="0"/>
            </a:br>
            <a:r>
              <a:rPr lang="en-US" dirty="0"/>
              <a:t>Environmental Health &amp; Safety</a:t>
            </a:r>
            <a:br>
              <a:rPr lang="en-US" dirty="0"/>
            </a:br>
            <a:r>
              <a:rPr lang="en-US" dirty="0"/>
              <a:t>Email – arusiecki@umass.edu</a:t>
            </a:r>
            <a:br>
              <a:rPr lang="en-US" dirty="0"/>
            </a:br>
            <a:r>
              <a:rPr lang="en-US" dirty="0"/>
              <a:t>Office – 413-545-5110</a:t>
            </a:r>
          </a:p>
        </p:txBody>
      </p:sp>
    </p:spTree>
    <p:extLst>
      <p:ext uri="{BB962C8B-B14F-4D97-AF65-F5344CB8AC3E}">
        <p14:creationId xmlns:p14="http://schemas.microsoft.com/office/powerpoint/2010/main" val="3652610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Technology Approval Letter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4449" y="2027583"/>
            <a:ext cx="7148090" cy="3467580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Discusses Technical Details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Specific to the technology, i.e. soils, spacing, horizon location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Operational details, i.e. Timed dosing, backwashing cycle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Installation details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Conditions applicable to owner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Conditions application to company</a:t>
            </a:r>
          </a:p>
          <a:p>
            <a:endParaRPr lang="en-US" dirty="0"/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307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Proprietary vs. Generic Approvals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34817" y="1908313"/>
            <a:ext cx="7447722" cy="3586850"/>
          </a:xfrm>
        </p:spPr>
        <p:txBody>
          <a:bodyPr>
            <a:normAutofit/>
          </a:bodyPr>
          <a:lstStyle/>
          <a:p>
            <a:endParaRPr lang="en-US" u="sng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Proprietary = Technology specific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Generic</a:t>
            </a:r>
          </a:p>
          <a:p>
            <a:pPr marL="1200150" lvl="1" indent="-514350">
              <a:buFont typeface="+mj-lt"/>
              <a:buAutoNum type="arabicPeriod"/>
            </a:pPr>
            <a:r>
              <a:rPr lang="en-US" dirty="0"/>
              <a:t>Bottomless Sand Filters (RI DEM)</a:t>
            </a:r>
          </a:p>
          <a:p>
            <a:pPr marL="1200150" lvl="1" indent="-514350">
              <a:buFont typeface="+mj-lt"/>
              <a:buAutoNum type="arabicPeriod"/>
            </a:pPr>
            <a:r>
              <a:rPr lang="en-US" dirty="0"/>
              <a:t>Recirculating Sand Filters</a:t>
            </a:r>
          </a:p>
          <a:p>
            <a:pPr marL="1200150" lvl="1" indent="-514350">
              <a:buFont typeface="+mj-lt"/>
              <a:buAutoNum type="arabicPeriod"/>
            </a:pPr>
            <a:r>
              <a:rPr lang="en-US" dirty="0"/>
              <a:t>Composting Toilets</a:t>
            </a:r>
          </a:p>
          <a:p>
            <a:endParaRPr lang="en-US" dirty="0"/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490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Various secondary treatment units with pressure distribution SAS final dispersal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70991" y="1550504"/>
            <a:ext cx="8521148" cy="4081670"/>
          </a:xfrm>
        </p:spPr>
        <p:txBody>
          <a:bodyPr>
            <a:normAutofit fontScale="92500" lnSpcReduction="20000"/>
          </a:bodyPr>
          <a:lstStyle/>
          <a:p>
            <a:endParaRPr lang="en-US" u="sng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Numerous approved I/A secondary treatment units </a:t>
            </a:r>
          </a:p>
          <a:p>
            <a:pPr marL="1200150" lvl="1" indent="-514350">
              <a:buFont typeface="+mj-lt"/>
              <a:buAutoNum type="arabicPeriod"/>
            </a:pPr>
            <a:r>
              <a:rPr lang="en-US" dirty="0" err="1"/>
              <a:t>Advantex</a:t>
            </a:r>
            <a:r>
              <a:rPr lang="en-US" dirty="0"/>
              <a:t>, Amphidrome, Bioclere, Busse-MA, Clean Solution, </a:t>
            </a:r>
            <a:r>
              <a:rPr lang="en-US" dirty="0" err="1"/>
              <a:t>FujiClean</a:t>
            </a:r>
            <a:r>
              <a:rPr lang="en-US" dirty="0"/>
              <a:t>, Hoot, </a:t>
            </a:r>
            <a:r>
              <a:rPr lang="en-US" dirty="0" err="1"/>
              <a:t>JetBat</a:t>
            </a:r>
            <a:r>
              <a:rPr lang="en-US" dirty="0"/>
              <a:t>, Low-Rate ISF, </a:t>
            </a:r>
            <a:r>
              <a:rPr lang="en-US" dirty="0" err="1"/>
              <a:t>MicroFAST</a:t>
            </a:r>
            <a:r>
              <a:rPr lang="en-US" dirty="0"/>
              <a:t>, </a:t>
            </a:r>
            <a:r>
              <a:rPr lang="en-US" dirty="0" err="1"/>
              <a:t>ModularFAST</a:t>
            </a:r>
            <a:r>
              <a:rPr lang="en-US" dirty="0"/>
              <a:t>, Perc-Rite, Puraflow, SeptiTech, </a:t>
            </a:r>
            <a:r>
              <a:rPr lang="en-US" dirty="0" err="1"/>
              <a:t>Singulair</a:t>
            </a:r>
            <a:r>
              <a:rPr lang="en-US" dirty="0"/>
              <a:t> </a:t>
            </a:r>
            <a:r>
              <a:rPr lang="en-US" dirty="0" err="1"/>
              <a:t>BioKinetic</a:t>
            </a:r>
            <a:endParaRPr lang="en-US" dirty="0"/>
          </a:p>
          <a:p>
            <a:pPr marL="1200150" lvl="1" indent="-514350">
              <a:buFont typeface="+mj-lt"/>
              <a:buAutoNum type="arabicPeriod"/>
            </a:pPr>
            <a:r>
              <a:rPr lang="en-US" dirty="0"/>
              <a:t>Restoration – Aerobic recovery system, </a:t>
            </a:r>
            <a:r>
              <a:rPr lang="en-US" dirty="0" err="1"/>
              <a:t>SepTech</a:t>
            </a:r>
            <a:r>
              <a:rPr lang="en-US" dirty="0"/>
              <a:t> </a:t>
            </a:r>
            <a:r>
              <a:rPr lang="en-US" dirty="0" err="1"/>
              <a:t>Pirana</a:t>
            </a:r>
            <a:r>
              <a:rPr lang="en-US" dirty="0"/>
              <a:t>, </a:t>
            </a:r>
            <a:r>
              <a:rPr lang="en-US" dirty="0" err="1"/>
              <a:t>Soilair</a:t>
            </a:r>
            <a:r>
              <a:rPr lang="en-US" dirty="0"/>
              <a:t>, </a:t>
            </a:r>
            <a:r>
              <a:rPr lang="en-US" dirty="0" err="1"/>
              <a:t>Sludgehammer</a:t>
            </a:r>
            <a:endParaRPr lang="en-US" dirty="0"/>
          </a:p>
          <a:p>
            <a:pPr marL="1200150" lvl="1" indent="-514350">
              <a:buFont typeface="+mj-lt"/>
              <a:buAutoNum type="arabicPeriod"/>
            </a:pPr>
            <a:r>
              <a:rPr lang="en-US" dirty="0"/>
              <a:t>Both – Perc-Rite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Alternate SASs</a:t>
            </a:r>
          </a:p>
          <a:p>
            <a:pPr marL="1200150" lvl="1" indent="-514350">
              <a:buFont typeface="+mj-lt"/>
              <a:buAutoNum type="arabicPeriod"/>
            </a:pPr>
            <a:r>
              <a:rPr lang="en-US" dirty="0"/>
              <a:t>Eljen, </a:t>
            </a:r>
            <a:r>
              <a:rPr lang="en-US" dirty="0" err="1"/>
              <a:t>GeoMat</a:t>
            </a:r>
            <a:r>
              <a:rPr lang="en-US" dirty="0"/>
              <a:t>, </a:t>
            </a:r>
            <a:r>
              <a:rPr lang="en-US" dirty="0" err="1"/>
              <a:t>Presby</a:t>
            </a:r>
            <a:r>
              <a:rPr lang="en-US" dirty="0"/>
              <a:t>, Simple-Septic Wastewater System</a:t>
            </a:r>
          </a:p>
          <a:p>
            <a:pPr marL="1200150" lvl="1" indent="-514350">
              <a:buFont typeface="+mj-lt"/>
              <a:buAutoNum type="arabicPeriod"/>
            </a:pPr>
            <a:r>
              <a:rPr lang="en-US" dirty="0"/>
              <a:t>Both – Perc-Rite</a:t>
            </a:r>
          </a:p>
          <a:p>
            <a:pPr marL="1200150" lvl="1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967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Remedial Use vs Local Upgrade Approval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34817" y="1908313"/>
            <a:ext cx="7447722" cy="3586850"/>
          </a:xfrm>
        </p:spPr>
        <p:txBody>
          <a:bodyPr>
            <a:normAutofit/>
          </a:bodyPr>
          <a:lstStyle/>
          <a:p>
            <a:endParaRPr lang="en-US" u="sng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Allowable to combine, but not stack major “variance” requests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At the Board of Health’s discretion</a:t>
            </a:r>
          </a:p>
          <a:p>
            <a:pPr marL="1200150" lvl="1" indent="-514350">
              <a:buFont typeface="+mj-lt"/>
              <a:buAutoNum type="arabicPeriod"/>
            </a:pPr>
            <a:r>
              <a:rPr lang="en-US" dirty="0"/>
              <a:t>Certain criteria requires a hearing</a:t>
            </a:r>
          </a:p>
          <a:p>
            <a:pPr marL="1200150" lvl="1" indent="-514350">
              <a:buFont typeface="+mj-lt"/>
              <a:buAutoNum type="arabicPeriod"/>
            </a:pPr>
            <a:r>
              <a:rPr lang="en-US" dirty="0"/>
              <a:t>Use the “variance” request framework</a:t>
            </a:r>
          </a:p>
          <a:p>
            <a:endParaRPr lang="en-US" dirty="0"/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766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 Review &amp; Document Submittal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34817" y="1908313"/>
            <a:ext cx="7447722" cy="3586850"/>
          </a:xfrm>
        </p:spPr>
        <p:txBody>
          <a:bodyPr>
            <a:normAutofit/>
          </a:bodyPr>
          <a:lstStyle/>
          <a:p>
            <a:endParaRPr lang="en-US" u="sng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Compliance with 310 CMR 15.000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Technology approval letter details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Standard Conditions letter requirements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Write a letter of review, citing deficiencies, state the date of submittal,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Document in tracking database</a:t>
            </a:r>
          </a:p>
          <a:p>
            <a:endParaRPr lang="en-US" dirty="0"/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178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 Review Tracking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EHS Rusiecki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2" name="Picture 11" descr="A screenshot of a spreadsheet&#10;&#10;Description automatically generated">
            <a:extLst>
              <a:ext uri="{FF2B5EF4-FFF2-40B4-BE49-F238E27FC236}">
                <a16:creationId xmlns:a16="http://schemas.microsoft.com/office/drawing/2014/main" id="{5AB00392-37F6-13D5-5462-70E8AD026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6278"/>
            <a:ext cx="11656043" cy="302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76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Letter sample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34817" y="1908313"/>
            <a:ext cx="7447722" cy="358685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9" name="Picture 8" descr="A document with text on it&#10;&#10;Description automatically generated">
            <a:extLst>
              <a:ext uri="{FF2B5EF4-FFF2-40B4-BE49-F238E27FC236}">
                <a16:creationId xmlns:a16="http://schemas.microsoft.com/office/drawing/2014/main" id="{BB896515-A47A-3600-503A-E77994096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302" y="1635575"/>
            <a:ext cx="10232715" cy="3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33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Installation Inspection &amp; Details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34817" y="1908313"/>
            <a:ext cx="7447722" cy="3586850"/>
          </a:xfrm>
        </p:spPr>
        <p:txBody>
          <a:bodyPr>
            <a:normAutofit/>
          </a:bodyPr>
          <a:lstStyle/>
          <a:p>
            <a:endParaRPr lang="en-US" u="sng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Fill requirements,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Elevation &amp; cover requirements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SAS  - gravity feed w D-Box, 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SAS – pressure distribution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Pumps, floats, alarms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Control panels</a:t>
            </a:r>
          </a:p>
          <a:p>
            <a:endParaRPr lang="en-US" dirty="0"/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679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Installation SAS inspection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34817" y="1908313"/>
            <a:ext cx="7447722" cy="3586850"/>
          </a:xfrm>
        </p:spPr>
        <p:txBody>
          <a:bodyPr>
            <a:normAutofit/>
          </a:bodyPr>
          <a:lstStyle/>
          <a:p>
            <a:endParaRPr lang="en-US" u="sng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Clear water test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Pump/alarm operation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D-Box connections, if applicable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Unit operation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Pressure, squirt height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Bedding, cover, slope requirements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728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Installation Inspection con’t.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6815" y="1908313"/>
            <a:ext cx="3985404" cy="3586850"/>
          </a:xfrm>
        </p:spPr>
        <p:txBody>
          <a:bodyPr>
            <a:normAutofit/>
          </a:bodyPr>
          <a:lstStyle/>
          <a:p>
            <a:endParaRPr lang="en-US" u="sng" dirty="0"/>
          </a:p>
          <a:p>
            <a:r>
              <a:rPr lang="en-US" sz="3600" dirty="0"/>
              <a:t>Pump Inspection</a:t>
            </a:r>
          </a:p>
          <a:p>
            <a:endParaRPr lang="en-US" dirty="0"/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6" descr="A close-up of a drain&#10;&#10;Description automatically generated">
            <a:extLst>
              <a:ext uri="{FF2B5EF4-FFF2-40B4-BE49-F238E27FC236}">
                <a16:creationId xmlns:a16="http://schemas.microsoft.com/office/drawing/2014/main" id="{763DA3AF-217C-BB4B-5537-DC71FB6C0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678" y="1461052"/>
            <a:ext cx="5738191" cy="430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93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AB51798-EDB7-C3CF-6CDF-B09626856669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630238" y="1762539"/>
                <a:ext cx="11044927" cy="3732624"/>
              </a:xfrm>
            </p:spPr>
            <p:txBody>
              <a:bodyPr>
                <a:normAutofit/>
              </a:bodyPr>
              <a:lstStyle/>
              <a:p>
                <a:pPr algn="ctr"/>
                <a:endParaRPr lang="en-US" sz="7200" dirty="0">
                  <a:latin typeface="Arial Black" panose="020B0A04020102020204" pitchFamily="34" charset="0"/>
                </a:endParaRPr>
              </a:p>
              <a:p>
                <a:pPr algn="ctr"/>
                <a:r>
                  <a:rPr lang="en-US" sz="7200" dirty="0">
                    <a:solidFill>
                      <a:srgbClr val="8A2332"/>
                    </a:solidFill>
                    <a:latin typeface="Arial Black" panose="020B0A04020102020204" pitchFamily="34" charset="0"/>
                  </a:rPr>
                  <a:t>IA </a:t>
                </a:r>
                <a14:m>
                  <m:oMath xmlns:m="http://schemas.openxmlformats.org/officeDocument/2006/math">
                    <m:r>
                      <a:rPr lang="en-US" sz="7200" i="1" dirty="0" smtClean="0">
                        <a:solidFill>
                          <a:srgbClr val="8A233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7200" b="1" i="1" dirty="0" smtClean="0">
                        <a:solidFill>
                          <a:srgbClr val="8A233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7200" dirty="0">
                    <a:solidFill>
                      <a:srgbClr val="8A2332"/>
                    </a:solidFill>
                    <a:latin typeface="Arial Black" panose="020B0A04020102020204" pitchFamily="34" charset="0"/>
                  </a:rPr>
                  <a:t>AI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AB51798-EDB7-C3CF-6CDF-B096268566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630238" y="1762539"/>
                <a:ext cx="11044927" cy="3732624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8E8AE1-D215-2063-D343-B01877DAFC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Rusiecki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F81BD-94AF-88A0-46D0-64F9DEAA7C0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4401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Installation SAS inspection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34817" y="1908313"/>
            <a:ext cx="7447722" cy="3586850"/>
          </a:xfrm>
        </p:spPr>
        <p:txBody>
          <a:bodyPr>
            <a:normAutofit lnSpcReduction="10000"/>
          </a:bodyPr>
          <a:lstStyle/>
          <a:p>
            <a:endParaRPr lang="en-US" u="sng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Alternative SAS requirements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Pressure distribution</a:t>
            </a:r>
          </a:p>
          <a:p>
            <a:pPr marL="1200150" lvl="1" indent="-514350">
              <a:buFont typeface="+mj-lt"/>
              <a:buAutoNum type="arabicPeriod"/>
            </a:pPr>
            <a:r>
              <a:rPr lang="en-US" dirty="0"/>
              <a:t>Manifold</a:t>
            </a:r>
          </a:p>
          <a:p>
            <a:pPr marL="1200150" lvl="1" indent="-514350">
              <a:buFont typeface="+mj-lt"/>
              <a:buAutoNum type="arabicPeriod"/>
            </a:pPr>
            <a:r>
              <a:rPr lang="en-US" dirty="0"/>
              <a:t>Laterals</a:t>
            </a:r>
          </a:p>
          <a:p>
            <a:pPr marL="1200150" lvl="1" indent="-514350">
              <a:buFont typeface="+mj-lt"/>
              <a:buAutoNum type="arabicPeriod"/>
            </a:pPr>
            <a:r>
              <a:rPr lang="en-US" dirty="0"/>
              <a:t>Elevation</a:t>
            </a:r>
          </a:p>
          <a:p>
            <a:pPr marL="1200150" lvl="1" indent="-514350">
              <a:buFont typeface="+mj-lt"/>
              <a:buAutoNum type="arabicPeriod"/>
            </a:pPr>
            <a:r>
              <a:rPr lang="en-US" dirty="0"/>
              <a:t>Orifice direction, covers</a:t>
            </a:r>
          </a:p>
          <a:p>
            <a:pPr marL="1200150" lvl="1" indent="-514350">
              <a:buFont typeface="+mj-lt"/>
              <a:buAutoNum type="arabicPeriod"/>
            </a:pPr>
            <a:r>
              <a:rPr lang="en-US" dirty="0"/>
              <a:t>Distal pressure</a:t>
            </a:r>
          </a:p>
          <a:p>
            <a:pPr marL="1200150" lvl="1" indent="-514350">
              <a:buFont typeface="+mj-lt"/>
              <a:buAutoNum type="arabicPeriod"/>
            </a:pPr>
            <a:r>
              <a:rPr lang="en-US" dirty="0"/>
              <a:t>Equal pressure, inspecting, cleaning</a:t>
            </a:r>
          </a:p>
          <a:p>
            <a:endParaRPr lang="en-US" dirty="0"/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407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28" y="425196"/>
            <a:ext cx="3958316" cy="2002536"/>
          </a:xfrm>
        </p:spPr>
        <p:txBody>
          <a:bodyPr>
            <a:normAutofit/>
          </a:bodyPr>
          <a:lstStyle/>
          <a:p>
            <a:r>
              <a:rPr lang="en-US" dirty="0"/>
              <a:t>Installation inspection, orifice shields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34817" y="1908313"/>
            <a:ext cx="7447722" cy="358685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8" name="Picture 7" descr="A construction site with pipes and gravel&#10;&#10;Description automatically generated with medium confidence">
            <a:extLst>
              <a:ext uri="{FF2B5EF4-FFF2-40B4-BE49-F238E27FC236}">
                <a16:creationId xmlns:a16="http://schemas.microsoft.com/office/drawing/2014/main" id="{18049DD1-25BE-754B-0311-21DB277C0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344" y="262952"/>
            <a:ext cx="7447722" cy="558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917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28" y="425196"/>
            <a:ext cx="3958316" cy="2002536"/>
          </a:xfrm>
        </p:spPr>
        <p:txBody>
          <a:bodyPr>
            <a:normAutofit/>
          </a:bodyPr>
          <a:lstStyle/>
          <a:p>
            <a:r>
              <a:rPr lang="en-US" dirty="0"/>
              <a:t>Installation inspection, shields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34817" y="1908313"/>
            <a:ext cx="7447722" cy="358685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Picture 6" descr="Several pipes in a container&#10;&#10;Description automatically generated with medium confidence">
            <a:extLst>
              <a:ext uri="{FF2B5EF4-FFF2-40B4-BE49-F238E27FC236}">
                <a16:creationId xmlns:a16="http://schemas.microsoft.com/office/drawing/2014/main" id="{9F517DAA-7EFE-3DB0-ED27-853D5958E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171" y="425196"/>
            <a:ext cx="3068735" cy="544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43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68C93-6A91-D491-CB54-03F2570AA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Pressure Distribution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86732-6E6F-7502-23B0-C161D981A1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0936" y="1618488"/>
            <a:ext cx="4669934" cy="3876675"/>
          </a:xfrm>
        </p:spPr>
        <p:txBody>
          <a:bodyPr/>
          <a:lstStyle/>
          <a:p>
            <a:r>
              <a:rPr lang="en-US" dirty="0"/>
              <a:t>Distal Pressure test and Landscape covers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F96394-8E7A-884C-140F-DB75BCBFF2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B2242-DC42-293F-ECDE-1D672C3EFFC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9" name="Picture Placeholder 8" descr="A construction site with many small objects&#10;&#10;Description automatically generated with medium confidence">
            <a:extLst>
              <a:ext uri="{FF2B5EF4-FFF2-40B4-BE49-F238E27FC236}">
                <a16:creationId xmlns:a16="http://schemas.microsoft.com/office/drawing/2014/main" id="{E117F3C3-5A54-11C5-8B9E-8025DCF78E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490" r="9490"/>
          <a:stretch>
            <a:fillRect/>
          </a:stretch>
        </p:blipFill>
        <p:spPr>
          <a:xfrm>
            <a:off x="6096000" y="414454"/>
            <a:ext cx="5489321" cy="5081472"/>
          </a:xfrm>
        </p:spPr>
      </p:pic>
    </p:spTree>
    <p:extLst>
      <p:ext uri="{BB962C8B-B14F-4D97-AF65-F5344CB8AC3E}">
        <p14:creationId xmlns:p14="http://schemas.microsoft.com/office/powerpoint/2010/main" val="36849061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68C93-6A91-D491-CB54-03F2570AA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Pressure Distribution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86732-6E6F-7502-23B0-C161D981A1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0936" y="1618488"/>
            <a:ext cx="4669934" cy="3876675"/>
          </a:xfrm>
        </p:spPr>
        <p:txBody>
          <a:bodyPr/>
          <a:lstStyle/>
          <a:p>
            <a:r>
              <a:rPr lang="en-US" dirty="0"/>
              <a:t>Squirt test – No more than 10% variation, distal end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F96394-8E7A-884C-140F-DB75BCBFF2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B2242-DC42-293F-ECDE-1D672C3EFFC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2" name="Picture Placeholder 11" descr="A water sprinkler system in a dirt pit&#10;&#10;Description automatically generated">
            <a:extLst>
              <a:ext uri="{FF2B5EF4-FFF2-40B4-BE49-F238E27FC236}">
                <a16:creationId xmlns:a16="http://schemas.microsoft.com/office/drawing/2014/main" id="{E5CA438A-0564-1569-5F53-343E5BC5C8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490" r="9490"/>
          <a:stretch>
            <a:fillRect/>
          </a:stretch>
        </p:blipFill>
        <p:spPr>
          <a:xfrm>
            <a:off x="6302114" y="740664"/>
            <a:ext cx="5274190" cy="4882324"/>
          </a:xfrm>
        </p:spPr>
      </p:pic>
    </p:spTree>
    <p:extLst>
      <p:ext uri="{BB962C8B-B14F-4D97-AF65-F5344CB8AC3E}">
        <p14:creationId xmlns:p14="http://schemas.microsoft.com/office/powerpoint/2010/main" val="15187223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68C93-6A91-D491-CB54-03F2570AA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Pressure Distribution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86732-6E6F-7502-23B0-C161D981A1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0936" y="1618488"/>
            <a:ext cx="4669934" cy="3876675"/>
          </a:xfrm>
        </p:spPr>
        <p:txBody>
          <a:bodyPr/>
          <a:lstStyle/>
          <a:p>
            <a:r>
              <a:rPr lang="en-US" dirty="0"/>
              <a:t>Modify distal ends for squirt height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F96394-8E7A-884C-140F-DB75BCBFF2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B2242-DC42-293F-ECDE-1D672C3EFFC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9" name="Picture Placeholder 8" descr="A group of white pipes on gravel&#10;&#10;Description automatically generated">
            <a:extLst>
              <a:ext uri="{FF2B5EF4-FFF2-40B4-BE49-F238E27FC236}">
                <a16:creationId xmlns:a16="http://schemas.microsoft.com/office/drawing/2014/main" id="{9D274F44-DE6F-9C30-9AA0-EEE200EF13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5286" r="15286"/>
          <a:stretch>
            <a:fillRect/>
          </a:stretch>
        </p:blipFill>
        <p:spPr>
          <a:xfrm rot="5400000">
            <a:off x="6241261" y="151612"/>
            <a:ext cx="5138116" cy="5550512"/>
          </a:xfrm>
        </p:spPr>
      </p:pic>
    </p:spTree>
    <p:extLst>
      <p:ext uri="{BB962C8B-B14F-4D97-AF65-F5344CB8AC3E}">
        <p14:creationId xmlns:p14="http://schemas.microsoft.com/office/powerpoint/2010/main" val="12417325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Installation SAS </a:t>
            </a:r>
            <a:br>
              <a:rPr lang="en-US" dirty="0"/>
            </a:br>
            <a:r>
              <a:rPr lang="en-US" dirty="0"/>
              <a:t>inspection - PD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34817" y="1908313"/>
            <a:ext cx="7447722" cy="358685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7" name="Picture 6" descr="A close-up of a survey&#10;&#10;Description automatically generated">
            <a:extLst>
              <a:ext uri="{FF2B5EF4-FFF2-40B4-BE49-F238E27FC236}">
                <a16:creationId xmlns:a16="http://schemas.microsoft.com/office/drawing/2014/main" id="{ECA5C7AE-11BC-EC8C-3AB6-AAFDCC7F5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021" y="228600"/>
            <a:ext cx="7595979" cy="568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009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Installation Documentation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34817" y="1426464"/>
            <a:ext cx="8030818" cy="4068699"/>
          </a:xfrm>
        </p:spPr>
        <p:txBody>
          <a:bodyPr>
            <a:normAutofit lnSpcReduction="10000"/>
          </a:bodyPr>
          <a:lstStyle/>
          <a:p>
            <a:endParaRPr lang="en-US" u="sng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Sand Fill certification (T5 vs. c-33, or other)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Aggregate certification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Impervious barrier specifications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Electrician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Take measurements, elevations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Record the PD squirt height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Photograph all features before backfill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Ask the designer to explain the process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859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740664"/>
            <a:ext cx="6101168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Photograph installation</a:t>
            </a:r>
            <a:br>
              <a:rPr lang="en-US" dirty="0"/>
            </a:br>
            <a:r>
              <a:rPr lang="en-US" dirty="0"/>
              <a:t> components, etc.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0574" y="1625247"/>
            <a:ext cx="4929809" cy="1648040"/>
          </a:xfrm>
        </p:spPr>
        <p:txBody>
          <a:bodyPr>
            <a:normAutofit/>
          </a:bodyPr>
          <a:lstStyle/>
          <a:p>
            <a:endParaRPr lang="en-US" u="sng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Overall conditions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Orientation of components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7" name="Picture 6" descr="A group of people standing next to a concrete block&#10;&#10;Description automatically generated">
            <a:extLst>
              <a:ext uri="{FF2B5EF4-FFF2-40B4-BE49-F238E27FC236}">
                <a16:creationId xmlns:a16="http://schemas.microsoft.com/office/drawing/2014/main" id="{548631FF-FAF0-006B-2B25-07C5A0B5F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82220" y="833694"/>
            <a:ext cx="5690107" cy="426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22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0F61-0760-2787-244B-E164EF439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590" y="363116"/>
            <a:ext cx="10945368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Once backfilled…MHs look all the same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11BB0C-85ED-27E5-DC03-5401642E38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F22C4-DCC6-1611-F03C-8A404B9B5DF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D451C3AF-C182-BB47-A3C0-0AB666CF8761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1026" name="1230A533-CC1C-44C8-8488-0BBFCA28A164" descr="IMG_1479.jpg">
            <a:extLst>
              <a:ext uri="{FF2B5EF4-FFF2-40B4-BE49-F238E27FC236}">
                <a16:creationId xmlns:a16="http://schemas.microsoft.com/office/drawing/2014/main" id="{32D3E8F4-FA1D-B707-0211-DFB446AC4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920" y="1618488"/>
            <a:ext cx="3100410" cy="413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EFF6193C-720A-438E-A621-BD4C3421DC8E" descr="IMG_1478.jpg">
            <a:extLst>
              <a:ext uri="{FF2B5EF4-FFF2-40B4-BE49-F238E27FC236}">
                <a16:creationId xmlns:a16="http://schemas.microsoft.com/office/drawing/2014/main" id="{B32721E9-F3D7-2A8B-6B4D-01C6EE09D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68" y="1533257"/>
            <a:ext cx="5739123" cy="430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851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021DCF7D-3505-151E-2362-25328B4F1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Conventional System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A5B8339-B3C0-3921-24FC-8ECF44C4E5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September 8,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B9EB88-597D-C3C9-E04E-9A71034161C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26" name="Picture 2" descr="Diagram of conventional septic system">
            <a:extLst>
              <a:ext uri="{FF2B5EF4-FFF2-40B4-BE49-F238E27FC236}">
                <a16:creationId xmlns:a16="http://schemas.microsoft.com/office/drawing/2014/main" id="{89618D15-ECB1-DD94-AFB7-B7516EB06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10" y="1426464"/>
            <a:ext cx="4947103" cy="474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34C463-1596-C288-5A21-AF6CBB26AEBF}"/>
              </a:ext>
            </a:extLst>
          </p:cNvPr>
          <p:cNvSpPr txBox="1"/>
          <p:nvPr/>
        </p:nvSpPr>
        <p:spPr>
          <a:xfrm>
            <a:off x="10084904" y="551290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Epa.gov</a:t>
            </a:r>
          </a:p>
        </p:txBody>
      </p:sp>
    </p:spTree>
    <p:extLst>
      <p:ext uri="{BB962C8B-B14F-4D97-AF65-F5344CB8AC3E}">
        <p14:creationId xmlns:p14="http://schemas.microsoft.com/office/powerpoint/2010/main" val="21412525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As-Built submittal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34817" y="1426464"/>
            <a:ext cx="8030818" cy="4068699"/>
          </a:xfrm>
        </p:spPr>
        <p:txBody>
          <a:bodyPr>
            <a:normAutofit fontScale="92500" lnSpcReduction="10000"/>
          </a:bodyPr>
          <a:lstStyle/>
          <a:p>
            <a:endParaRPr lang="en-US" u="sng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As-Built reflects any approved minor differences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As-Built shows distances (“swing ties”)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As-Built is submitted with an updated Operations Manual</a:t>
            </a:r>
          </a:p>
          <a:p>
            <a:pPr marL="1200150" lvl="1" indent="-514350">
              <a:buFont typeface="+mj-lt"/>
              <a:buAutoNum type="arabicPeriod"/>
            </a:pPr>
            <a:r>
              <a:rPr lang="en-US" dirty="0"/>
              <a:t>Time-dosed or</a:t>
            </a:r>
          </a:p>
          <a:p>
            <a:pPr marL="1200150" lvl="1" indent="-514350">
              <a:buFont typeface="+mj-lt"/>
              <a:buAutoNum type="arabicPeriod"/>
            </a:pPr>
            <a:r>
              <a:rPr lang="en-US" dirty="0"/>
              <a:t>On-Demand</a:t>
            </a:r>
          </a:p>
          <a:p>
            <a:pPr marL="1200150" lvl="1" indent="-514350">
              <a:buFont typeface="+mj-lt"/>
              <a:buAutoNum type="arabicPeriod"/>
            </a:pPr>
            <a:r>
              <a:rPr lang="en-US" dirty="0"/>
              <a:t>Alarm events, visual, audio, telemetric?  PD Baseline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Name &amp; phone number of O&amp;M contractor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Evidence of recorded documents at Registry of Deeds (‘being clause” – property reference)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4087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 &amp; M Follow-up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34817" y="1179443"/>
            <a:ext cx="8189844" cy="4315721"/>
          </a:xfrm>
        </p:spPr>
        <p:txBody>
          <a:bodyPr>
            <a:normAutofit/>
          </a:bodyPr>
          <a:lstStyle/>
          <a:p>
            <a:endParaRPr lang="en-US" u="sng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Ensure a current O &amp; M contract, renewable w/term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Name, address, phone number for O &amp; M contractor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Contract states regular visits, testing type and frequency, and emergency on-call visits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Receipt of routine/event inspection report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Track minimum visits are done, with reports received (Remedial – by January 31</a:t>
            </a:r>
            <a:r>
              <a:rPr lang="en-US" baseline="30000" dirty="0"/>
              <a:t>st</a:t>
            </a:r>
            <a:r>
              <a:rPr lang="en-US" dirty="0"/>
              <a:t>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1304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 O &amp; M form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34817" y="1179443"/>
            <a:ext cx="8189844" cy="4315721"/>
          </a:xfrm>
        </p:spPr>
        <p:txBody>
          <a:bodyPr>
            <a:normAutofit/>
          </a:bodyPr>
          <a:lstStyle/>
          <a:p>
            <a:endParaRPr lang="en-US" u="sng" dirty="0"/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7" name="Picture 6" descr="A close-up of a document&#10;&#10;Description automatically generated">
            <a:extLst>
              <a:ext uri="{FF2B5EF4-FFF2-40B4-BE49-F238E27FC236}">
                <a16:creationId xmlns:a16="http://schemas.microsoft.com/office/drawing/2014/main" id="{EACCB068-F8A3-CDD8-5221-3E399B989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702" y="262952"/>
            <a:ext cx="6974995" cy="543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532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768" y="636573"/>
            <a:ext cx="10945368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As-Built Package</a:t>
            </a:r>
            <a:br>
              <a:rPr lang="en-US" dirty="0"/>
            </a:br>
            <a:r>
              <a:rPr lang="en-US" dirty="0"/>
              <a:t>for Homeowners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062" y="1524000"/>
            <a:ext cx="4717773" cy="3790122"/>
          </a:xfrm>
        </p:spPr>
        <p:txBody>
          <a:bodyPr>
            <a:normAutofit/>
          </a:bodyPr>
          <a:lstStyle/>
          <a:p>
            <a:endParaRPr lang="en-US" u="sng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Letter of approval with conditions</a:t>
            </a:r>
          </a:p>
          <a:p>
            <a:r>
              <a:rPr lang="en-US" dirty="0"/>
              <a:t>3.   Photos</a:t>
            </a:r>
          </a:p>
          <a:p>
            <a:pPr marL="514350" indent="-514350">
              <a:buAutoNum type="arabicPeriod" startAt="4"/>
            </a:pPr>
            <a:r>
              <a:rPr lang="en-US" dirty="0"/>
              <a:t>Pertinent documents, O&amp;M, etc.</a:t>
            </a:r>
          </a:p>
          <a:p>
            <a:endParaRPr lang="en-US" dirty="0"/>
          </a:p>
          <a:p>
            <a:endParaRPr lang="en-US" dirty="0"/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8" name="Picture 7" descr="A close-up of a manual&#10;&#10;Description automatically generated">
            <a:extLst>
              <a:ext uri="{FF2B5EF4-FFF2-40B4-BE49-F238E27FC236}">
                <a16:creationId xmlns:a16="http://schemas.microsoft.com/office/drawing/2014/main" id="{0BFFA335-ED76-7DCD-04D7-B73A33D7F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158" y="0"/>
            <a:ext cx="6172529" cy="553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660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BoH O &amp; M Follow-up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34817" y="1179443"/>
            <a:ext cx="8189844" cy="4315721"/>
          </a:xfrm>
        </p:spPr>
        <p:txBody>
          <a:bodyPr>
            <a:normAutofit lnSpcReduction="10000"/>
          </a:bodyPr>
          <a:lstStyle/>
          <a:p>
            <a:endParaRPr lang="en-US" u="sng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Enter data into a database*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Track routine inspections &amp; alarm events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Ensure minimum visits are done, with reports received (Remedial – by January 31</a:t>
            </a:r>
            <a:r>
              <a:rPr lang="en-US" baseline="30000" dirty="0"/>
              <a:t>st</a:t>
            </a:r>
            <a:r>
              <a:rPr lang="en-US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Follow-up deficiencies with calls to O &amp; M provider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Email or letters to owner</a:t>
            </a:r>
          </a:p>
          <a:p>
            <a:endParaRPr lang="en-US" dirty="0"/>
          </a:p>
          <a:p>
            <a:r>
              <a:rPr lang="en-US" b="0" i="1" dirty="0"/>
              <a:t>*Barnstable County database, masstc.org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1681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7C30D1-7D5B-2898-4E90-46E3ADB93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429000"/>
            <a:ext cx="10515600" cy="2345635"/>
          </a:xfrm>
        </p:spPr>
        <p:txBody>
          <a:bodyPr>
            <a:normAutofit/>
          </a:bodyPr>
          <a:lstStyle/>
          <a:p>
            <a:r>
              <a:rPr lang="en-US" dirty="0"/>
              <a:t>Yankee On-site Wastewater Association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https://www.yankeeonsite.org/membership/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876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36747F-D960-68CC-C5CD-944CFE2398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QUESTIONS &amp; ANSWERS</a:t>
            </a:r>
          </a:p>
        </p:txBody>
      </p:sp>
    </p:spTree>
    <p:extLst>
      <p:ext uri="{BB962C8B-B14F-4D97-AF65-F5344CB8AC3E}">
        <p14:creationId xmlns:p14="http://schemas.microsoft.com/office/powerpoint/2010/main" val="3633526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IA – Innovative Alternative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Most common – Secondary Treatment Device</a:t>
            </a:r>
          </a:p>
          <a:p>
            <a:endParaRPr lang="en-US" dirty="0"/>
          </a:p>
          <a:p>
            <a:r>
              <a:rPr lang="en-US" dirty="0"/>
              <a:t>Works in tandem with a conventional system</a:t>
            </a:r>
          </a:p>
          <a:p>
            <a:endParaRPr lang="en-US" dirty="0"/>
          </a:p>
          <a:p>
            <a:r>
              <a:rPr lang="en-US" dirty="0"/>
              <a:t>Or, advanced components for primary, secondary, &amp; tertiary units </a:t>
            </a:r>
          </a:p>
        </p:txBody>
      </p:sp>
      <p:pic>
        <p:nvPicPr>
          <p:cNvPr id="8" name="Picture Placeholder 7" descr="A house with a diagram of a septic system&#10;&#10;Description automatically generated">
            <a:extLst>
              <a:ext uri="{FF2B5EF4-FFF2-40B4-BE49-F238E27FC236}">
                <a16:creationId xmlns:a16="http://schemas.microsoft.com/office/drawing/2014/main" id="{3B30E7F0-DD56-35E4-4C7B-808014592A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7275" r="7275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Rusiecki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631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 DEP Resources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0936" y="1828800"/>
            <a:ext cx="2271290" cy="3666363"/>
          </a:xfrm>
        </p:spPr>
        <p:txBody>
          <a:bodyPr/>
          <a:lstStyle/>
          <a:p>
            <a:r>
              <a:rPr lang="en-US" dirty="0"/>
              <a:t>Mass.gov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8" name="Picture Placeholder 17" descr="A screenshot of a web page&#10;&#10;Description automatically generated">
            <a:extLst>
              <a:ext uri="{FF2B5EF4-FFF2-40B4-BE49-F238E27FC236}">
                <a16:creationId xmlns:a16="http://schemas.microsoft.com/office/drawing/2014/main" id="{873A4161-8D37-DDF2-E4AC-1691534787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568" b="4568"/>
          <a:stretch>
            <a:fillRect/>
          </a:stretch>
        </p:blipFill>
        <p:spPr>
          <a:xfrm>
            <a:off x="5592417" y="479279"/>
            <a:ext cx="5648347" cy="5228682"/>
          </a:xfrm>
        </p:spPr>
      </p:pic>
    </p:spTree>
    <p:extLst>
      <p:ext uri="{BB962C8B-B14F-4D97-AF65-F5344CB8AC3E}">
        <p14:creationId xmlns:p14="http://schemas.microsoft.com/office/powerpoint/2010/main" val="785471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 DEP Resources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0936" y="1828800"/>
            <a:ext cx="3357968" cy="3666363"/>
          </a:xfrm>
        </p:spPr>
        <p:txBody>
          <a:bodyPr/>
          <a:lstStyle/>
          <a:p>
            <a:r>
              <a:rPr lang="en-US" dirty="0"/>
              <a:t>Mass.gov con’t.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8,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Placeholder 8" descr="A screenshot of a web page&#10;&#10;Description automatically generated">
            <a:extLst>
              <a:ext uri="{FF2B5EF4-FFF2-40B4-BE49-F238E27FC236}">
                <a16:creationId xmlns:a16="http://schemas.microsoft.com/office/drawing/2014/main" id="{99971094-6C0A-3CE4-A960-1A843200DF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279" b="1279"/>
          <a:stretch>
            <a:fillRect/>
          </a:stretch>
        </p:blipFill>
        <p:spPr>
          <a:xfrm>
            <a:off x="6096000" y="941196"/>
            <a:ext cx="4919478" cy="4553967"/>
          </a:xfrm>
        </p:spPr>
      </p:pic>
    </p:spTree>
    <p:extLst>
      <p:ext uri="{BB962C8B-B14F-4D97-AF65-F5344CB8AC3E}">
        <p14:creationId xmlns:p14="http://schemas.microsoft.com/office/powerpoint/2010/main" val="2703470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 DEP Resources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0936" y="1828800"/>
            <a:ext cx="3357968" cy="3666363"/>
          </a:xfrm>
        </p:spPr>
        <p:txBody>
          <a:bodyPr/>
          <a:lstStyle/>
          <a:p>
            <a:r>
              <a:rPr lang="en-US" dirty="0"/>
              <a:t>Mass.gov con’t.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8" name="Picture Placeholder 17" descr="A document with text on it&#10;&#10;Description automatically generated">
            <a:extLst>
              <a:ext uri="{FF2B5EF4-FFF2-40B4-BE49-F238E27FC236}">
                <a16:creationId xmlns:a16="http://schemas.microsoft.com/office/drawing/2014/main" id="{CE2FEDF0-2641-DF12-EF06-6878D1CC87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487" b="3487"/>
          <a:stretch>
            <a:fillRect/>
          </a:stretch>
        </p:blipFill>
        <p:spPr>
          <a:xfrm>
            <a:off x="5543384" y="740664"/>
            <a:ext cx="5370051" cy="4971063"/>
          </a:xfrm>
        </p:spPr>
      </p:pic>
    </p:spTree>
    <p:extLst>
      <p:ext uri="{BB962C8B-B14F-4D97-AF65-F5344CB8AC3E}">
        <p14:creationId xmlns:p14="http://schemas.microsoft.com/office/powerpoint/2010/main" val="805109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B27E-2F21-A0F6-D617-736B01B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 DEP Resources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2802-7CCA-49A9-2E20-E09FA38AB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0936" y="1828800"/>
            <a:ext cx="3357968" cy="3666363"/>
          </a:xfrm>
        </p:spPr>
        <p:txBody>
          <a:bodyPr/>
          <a:lstStyle/>
          <a:p>
            <a:r>
              <a:rPr lang="en-US" dirty="0"/>
              <a:t>Mass.gov con’t.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10FAA-62A3-2F3B-7B91-DA8100ED1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EH&amp;S  Rusiecki  September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AAC4-3978-2792-E46D-2021BB54F5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D451C3AF-C182-BB47-A3C0-0AB666CF8761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4" name="Picture Placeholder 13" descr="A screenshot of a website&#10;&#10;Description automatically generated">
            <a:extLst>
              <a:ext uri="{FF2B5EF4-FFF2-40B4-BE49-F238E27FC236}">
                <a16:creationId xmlns:a16="http://schemas.microsoft.com/office/drawing/2014/main" id="{8344675D-0ADF-44BB-3D5C-1D5EB883D4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703" r="1703"/>
          <a:stretch>
            <a:fillRect/>
          </a:stretch>
        </p:blipFill>
        <p:spPr>
          <a:xfrm>
            <a:off x="5897217" y="413691"/>
            <a:ext cx="5489321" cy="5081472"/>
          </a:xfrm>
        </p:spPr>
      </p:pic>
    </p:spTree>
    <p:extLst>
      <p:ext uri="{BB962C8B-B14F-4D97-AF65-F5344CB8AC3E}">
        <p14:creationId xmlns:p14="http://schemas.microsoft.com/office/powerpoint/2010/main" val="92868218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-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Y23UMA PowerPoint Template-B-M" id="{8C6A21FF-EEA2-5740-91C0-82BA8DBB1D2E}" vid="{88BA25CF-7AB3-5B4C-9DA2-587D513B93B8}"/>
    </a:ext>
  </a:extLst>
</a:theme>
</file>

<file path=ppt/theme/theme2.xml><?xml version="1.0" encoding="utf-8"?>
<a:theme xmlns:a="http://schemas.openxmlformats.org/drawingml/2006/main" name="Title Slide-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Y23UMA PowerPoint Template-B-M" id="{8C6A21FF-EEA2-5740-91C0-82BA8DBB1D2E}" vid="{485B89B6-D76C-8240-90CC-E7D9E9FBBB9F}"/>
    </a:ext>
  </a:extLst>
</a:theme>
</file>

<file path=ppt/theme/theme3.xml><?xml version="1.0" encoding="utf-8"?>
<a:theme xmlns:a="http://schemas.openxmlformats.org/drawingml/2006/main" name="Title Slide-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Y23UMA PowerPoint Template-B-M" id="{8C6A21FF-EEA2-5740-91C0-82BA8DBB1D2E}" vid="{7B8A3927-0DA4-CE45-BBBC-22FE5994F544}"/>
    </a:ext>
  </a:extLst>
</a:theme>
</file>

<file path=ppt/theme/theme4.xml><?xml version="1.0" encoding="utf-8"?>
<a:theme xmlns:a="http://schemas.openxmlformats.org/drawingml/2006/main" name="Content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Y23UMA PowerPoint Template-B-M" id="{8C6A21FF-EEA2-5740-91C0-82BA8DBB1D2E}" vid="{304BE293-8270-9049-8E54-3ADA6197A97B}"/>
    </a:ext>
  </a:extLst>
</a:theme>
</file>

<file path=ppt/theme/theme5.xml><?xml version="1.0" encoding="utf-8"?>
<a:theme xmlns:a="http://schemas.openxmlformats.org/drawingml/2006/main" name="Divider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Y23UMA PowerPoint Template-B-M" id="{8C6A21FF-EEA2-5740-91C0-82BA8DBB1D2E}" vid="{BED94E0A-86ED-E84C-8E9F-9723C4D21422}"/>
    </a:ext>
  </a:extLst>
</a:theme>
</file>

<file path=ppt/theme/theme6.xml><?xml version="1.0" encoding="utf-8"?>
<a:theme xmlns:a="http://schemas.openxmlformats.org/drawingml/2006/main" name="Closing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Y23UMA PowerPoint Template-B-M" id="{8C6A21FF-EEA2-5740-91C0-82BA8DBB1D2E}" vid="{2BEBE679-82AD-B94C-9A47-B4ABFDE09A75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FY23UMA PowerPoint Template-B-M</Template>
  <TotalTime>709</TotalTime>
  <Words>1323</Words>
  <Application>Microsoft Office PowerPoint</Application>
  <PresentationFormat>Widescreen</PresentationFormat>
  <Paragraphs>320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Arial Black</vt:lpstr>
      <vt:lpstr>Calibri</vt:lpstr>
      <vt:lpstr>Cambria Math</vt:lpstr>
      <vt:lpstr>Title Slide-1</vt:lpstr>
      <vt:lpstr>Title Slide-2</vt:lpstr>
      <vt:lpstr>Title Slide-3</vt:lpstr>
      <vt:lpstr>Content Master</vt:lpstr>
      <vt:lpstr>Divider Slide</vt:lpstr>
      <vt:lpstr>Closing Slide</vt:lpstr>
      <vt:lpstr>I/A On-site systems &amp; BoH responsibilities</vt:lpstr>
      <vt:lpstr>Alyssa Rusiecki, RS Environmental Health &amp; Safety Email – arusiecki@umass.edu Office – 413-545-5110</vt:lpstr>
      <vt:lpstr>PowerPoint Presentation</vt:lpstr>
      <vt:lpstr>Conventional System</vt:lpstr>
      <vt:lpstr>IA – Innovative Alternative Systems</vt:lpstr>
      <vt:lpstr>MA DEP Resources </vt:lpstr>
      <vt:lpstr>MA DEP Resources </vt:lpstr>
      <vt:lpstr>MA DEP Resources </vt:lpstr>
      <vt:lpstr>MA DEP Resources </vt:lpstr>
      <vt:lpstr>MA DEP Resources </vt:lpstr>
      <vt:lpstr>MA DEP Resources </vt:lpstr>
      <vt:lpstr>MA DEP Resources </vt:lpstr>
      <vt:lpstr>MA DEP Resources </vt:lpstr>
      <vt:lpstr>MA DEP Resources </vt:lpstr>
      <vt:lpstr>MA DEP Resources </vt:lpstr>
      <vt:lpstr>MA DEP Resources </vt:lpstr>
      <vt:lpstr>MA DEP Resources </vt:lpstr>
      <vt:lpstr>Standard Conditions Letter</vt:lpstr>
      <vt:lpstr>Standard Conditions Letter</vt:lpstr>
      <vt:lpstr>Technology Approval Letter</vt:lpstr>
      <vt:lpstr>Proprietary vs. Generic Approvals</vt:lpstr>
      <vt:lpstr>Various secondary treatment units with pressure distribution SAS final dispersal</vt:lpstr>
      <vt:lpstr>Remedial Use vs Local Upgrade Approval</vt:lpstr>
      <vt:lpstr>Plan Review &amp; Document Submittal</vt:lpstr>
      <vt:lpstr>Plan Review Tracking</vt:lpstr>
      <vt:lpstr>Letter sample</vt:lpstr>
      <vt:lpstr>Installation Inspection &amp; Details</vt:lpstr>
      <vt:lpstr>Installation SAS inspection</vt:lpstr>
      <vt:lpstr>Installation Inspection con’t.</vt:lpstr>
      <vt:lpstr>Installation SAS inspection</vt:lpstr>
      <vt:lpstr>Installation inspection, orifice shields</vt:lpstr>
      <vt:lpstr>Installation inspection, shields</vt:lpstr>
      <vt:lpstr>Pressure Distribution</vt:lpstr>
      <vt:lpstr>Pressure Distribution</vt:lpstr>
      <vt:lpstr>Pressure Distribution</vt:lpstr>
      <vt:lpstr>Installation SAS  inspection - PD </vt:lpstr>
      <vt:lpstr>Installation Documentation</vt:lpstr>
      <vt:lpstr>Photograph installation  components, etc.</vt:lpstr>
      <vt:lpstr>Once backfilled…MHs look all the same</vt:lpstr>
      <vt:lpstr>As-Built submittal</vt:lpstr>
      <vt:lpstr>O &amp; M Follow-up</vt:lpstr>
      <vt:lpstr>DEP O &amp; M form</vt:lpstr>
      <vt:lpstr>As-Built Package for Homeowners</vt:lpstr>
      <vt:lpstr>BoH O &amp; M Follow-up</vt:lpstr>
      <vt:lpstr>Yankee On-site Wastewater Association  https://www.yankeeonsite.org/membership/ </vt:lpstr>
      <vt:lpstr>PowerPoint Presentation</vt:lpstr>
    </vt:vector>
  </TitlesOfParts>
  <Company>University of Massachusetts Amherst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Alyssa Rusiecki</dc:creator>
  <cp:lastModifiedBy>Alyssa Rusiecki</cp:lastModifiedBy>
  <cp:revision>9</cp:revision>
  <dcterms:created xsi:type="dcterms:W3CDTF">2023-09-08T15:20:34Z</dcterms:created>
  <dcterms:modified xsi:type="dcterms:W3CDTF">2023-09-12T20:29:29Z</dcterms:modified>
</cp:coreProperties>
</file>