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4"/>
  </p:sldMasterIdLst>
  <p:notesMasterIdLst>
    <p:notesMasterId r:id="rId44"/>
  </p:notesMasterIdLst>
  <p:handoutMasterIdLst>
    <p:handoutMasterId r:id="rId45"/>
  </p:handoutMasterIdLst>
  <p:sldIdLst>
    <p:sldId id="3417" r:id="rId5"/>
    <p:sldId id="791" r:id="rId6"/>
    <p:sldId id="907" r:id="rId7"/>
    <p:sldId id="346" r:id="rId8"/>
    <p:sldId id="283" r:id="rId9"/>
    <p:sldId id="3419" r:id="rId10"/>
    <p:sldId id="656" r:id="rId11"/>
    <p:sldId id="3423" r:id="rId12"/>
    <p:sldId id="659" r:id="rId13"/>
    <p:sldId id="658" r:id="rId14"/>
    <p:sldId id="735" r:id="rId15"/>
    <p:sldId id="3420" r:id="rId16"/>
    <p:sldId id="765" r:id="rId17"/>
    <p:sldId id="766" r:id="rId18"/>
    <p:sldId id="767" r:id="rId19"/>
    <p:sldId id="670" r:id="rId20"/>
    <p:sldId id="768" r:id="rId21"/>
    <p:sldId id="769" r:id="rId22"/>
    <p:sldId id="770" r:id="rId23"/>
    <p:sldId id="1950" r:id="rId24"/>
    <p:sldId id="1956" r:id="rId25"/>
    <p:sldId id="1958" r:id="rId26"/>
    <p:sldId id="1959" r:id="rId27"/>
    <p:sldId id="1960" r:id="rId28"/>
    <p:sldId id="1957" r:id="rId29"/>
    <p:sldId id="751" r:id="rId30"/>
    <p:sldId id="752" r:id="rId31"/>
    <p:sldId id="3421" r:id="rId32"/>
    <p:sldId id="3422" r:id="rId33"/>
    <p:sldId id="1944" r:id="rId34"/>
    <p:sldId id="1955" r:id="rId35"/>
    <p:sldId id="753" r:id="rId36"/>
    <p:sldId id="1948" r:id="rId37"/>
    <p:sldId id="1951" r:id="rId38"/>
    <p:sldId id="1949" r:id="rId39"/>
    <p:sldId id="1952" r:id="rId40"/>
    <p:sldId id="503" r:id="rId41"/>
    <p:sldId id="1947" r:id="rId42"/>
    <p:sldId id="3418" r:id="rId43"/>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521415D9-36F7-43E2-AB2F-B90AF26B5E84}">
      <p14:sectionLst xmlns:p14="http://schemas.microsoft.com/office/powerpoint/2010/main">
        <p14:section name="Intro" id="{41E1D3F2-AB55-4CFC-8644-C6539B639B8A}">
          <p14:sldIdLst>
            <p14:sldId id="3417"/>
            <p14:sldId id="791"/>
            <p14:sldId id="907"/>
            <p14:sldId id="346"/>
            <p14:sldId id="283"/>
            <p14:sldId id="3419"/>
          </p14:sldIdLst>
        </p14:section>
        <p14:section name="Private vs Public" id="{BBF3E7CC-B203-4546-BEAA-9DBA28D4C95E}">
          <p14:sldIdLst>
            <p14:sldId id="656"/>
            <p14:sldId id="3423"/>
            <p14:sldId id="659"/>
            <p14:sldId id="658"/>
            <p14:sldId id="735"/>
            <p14:sldId id="3420"/>
            <p14:sldId id="765"/>
            <p14:sldId id="766"/>
            <p14:sldId id="767"/>
            <p14:sldId id="670"/>
            <p14:sldId id="768"/>
            <p14:sldId id="769"/>
            <p14:sldId id="770"/>
            <p14:sldId id="1950"/>
          </p14:sldIdLst>
        </p14:section>
        <p14:section name="Boil Orders" id="{3EFABDD0-9E17-4F31-8C03-0AC4DC0EF033}">
          <p14:sldIdLst>
            <p14:sldId id="1956"/>
            <p14:sldId id="1958"/>
            <p14:sldId id="1959"/>
            <p14:sldId id="1960"/>
          </p14:sldIdLst>
        </p14:section>
        <p14:section name="PFAS" id="{EE14DE32-5E6C-4932-8D34-62016A35163E}">
          <p14:sldIdLst>
            <p14:sldId id="1957"/>
            <p14:sldId id="751"/>
            <p14:sldId id="752"/>
            <p14:sldId id="3421"/>
            <p14:sldId id="3422"/>
            <p14:sldId id="1944"/>
            <p14:sldId id="1955"/>
            <p14:sldId id="753"/>
            <p14:sldId id="1948"/>
            <p14:sldId id="1951"/>
            <p14:sldId id="1949"/>
            <p14:sldId id="1952"/>
          </p14:sldIdLst>
        </p14:section>
        <p14:section name="Outro" id="{B452EEDE-9AD7-4EA3-B461-71E0BFB18643}">
          <p14:sldIdLst>
            <p14:sldId id="503"/>
            <p14:sldId id="1947"/>
            <p14:sldId id="3418"/>
          </p14:sldIdLst>
        </p14:section>
        <p14:section name="Extras" id="{D12C4724-ADA5-485F-9008-787890EE50B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170"/>
    <a:srgbClr val="62136E"/>
    <a:srgbClr val="005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8A1CC-9DAF-4B86-8FFD-90CA5BD28999}" v="131" dt="2023-08-29T13:49:58.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66344" autoAdjust="0"/>
  </p:normalViewPr>
  <p:slideViewPr>
    <p:cSldViewPr snapToGrid="0">
      <p:cViewPr varScale="1">
        <p:scale>
          <a:sx n="42" d="100"/>
          <a:sy n="42" d="100"/>
        </p:scale>
        <p:origin x="1588" y="24"/>
      </p:cViewPr>
      <p:guideLst>
        <p:guide orient="horz" pos="2160"/>
        <p:guide pos="3840"/>
      </p:guideLst>
    </p:cSldViewPr>
  </p:slideViewPr>
  <p:notesTextViewPr>
    <p:cViewPr>
      <p:scale>
        <a:sx n="3" d="2"/>
        <a:sy n="3" d="2"/>
      </p:scale>
      <p:origin x="0" y="0"/>
    </p:cViewPr>
  </p:notesTextViewPr>
  <p:sorterViewPr>
    <p:cViewPr>
      <p:scale>
        <a:sx n="100" d="100"/>
        <a:sy n="100" d="100"/>
      </p:scale>
      <p:origin x="0" y="-879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Life</a:t>
            </a:r>
            <a:r>
              <a:rPr lang="en-US" sz="2000" baseline="0" dirty="0"/>
              <a:t> Expectancy </a:t>
            </a:r>
            <a:r>
              <a:rPr lang="en-US" sz="2000" dirty="0"/>
              <a:t>- US</a:t>
            </a:r>
          </a:p>
        </c:rich>
      </c:tx>
      <c:layout>
        <c:manualLayout>
          <c:xMode val="edge"/>
          <c:yMode val="edge"/>
          <c:x val="0.29276344985862285"/>
          <c:y val="0"/>
        </c:manualLayout>
      </c:layout>
      <c:overlay val="0"/>
    </c:title>
    <c:autoTitleDeleted val="0"/>
    <c:plotArea>
      <c:layout>
        <c:manualLayout>
          <c:layoutTarget val="inner"/>
          <c:xMode val="edge"/>
          <c:yMode val="edge"/>
          <c:x val="0.21010815677025879"/>
          <c:y val="0.17024402804079874"/>
          <c:w val="0.5327361132943681"/>
          <c:h val="0.63222309711286084"/>
        </c:manualLayout>
      </c:layout>
      <c:scatterChart>
        <c:scatterStyle val="lineMarker"/>
        <c:varyColors val="0"/>
        <c:ser>
          <c:idx val="0"/>
          <c:order val="0"/>
          <c:tx>
            <c:v>White</c:v>
          </c:tx>
          <c:marker>
            <c:symbol val="diamond"/>
            <c:size val="2"/>
          </c:marker>
          <c:xVal>
            <c:numRef>
              <c:f>'US Historical from 1850'!$A$12:$A$27</c:f>
              <c:numCache>
                <c:formatCode>General</c:formatCode>
                <c:ptCount val="16"/>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numCache>
            </c:numRef>
          </c:xVal>
          <c:yVal>
            <c:numRef>
              <c:f>'US Historical from 1850'!$H$12:$H$27</c:f>
              <c:numCache>
                <c:formatCode>General</c:formatCode>
                <c:ptCount val="16"/>
                <c:pt idx="0">
                  <c:v>39.5</c:v>
                </c:pt>
                <c:pt idx="1">
                  <c:v>43.6</c:v>
                </c:pt>
                <c:pt idx="2">
                  <c:v>45.2</c:v>
                </c:pt>
                <c:pt idx="3">
                  <c:v>40.5</c:v>
                </c:pt>
                <c:pt idx="4">
                  <c:v>46.8</c:v>
                </c:pt>
                <c:pt idx="5">
                  <c:v>51.8</c:v>
                </c:pt>
                <c:pt idx="6">
                  <c:v>54.6</c:v>
                </c:pt>
                <c:pt idx="7">
                  <c:v>57.4</c:v>
                </c:pt>
                <c:pt idx="8">
                  <c:v>60.9</c:v>
                </c:pt>
                <c:pt idx="9">
                  <c:v>64.900000000000006</c:v>
                </c:pt>
                <c:pt idx="10">
                  <c:v>69</c:v>
                </c:pt>
                <c:pt idx="11">
                  <c:v>70.7</c:v>
                </c:pt>
                <c:pt idx="12">
                  <c:v>71.599999999999994</c:v>
                </c:pt>
                <c:pt idx="13">
                  <c:v>74.5</c:v>
                </c:pt>
                <c:pt idx="14">
                  <c:v>76.099999999999994</c:v>
                </c:pt>
                <c:pt idx="15">
                  <c:v>77.400000000000006</c:v>
                </c:pt>
              </c:numCache>
            </c:numRef>
          </c:yVal>
          <c:smooth val="0"/>
          <c:extLst>
            <c:ext xmlns:c16="http://schemas.microsoft.com/office/drawing/2014/chart" uri="{C3380CC4-5D6E-409C-BE32-E72D297353CC}">
              <c16:uniqueId val="{00000000-6807-437B-B2C5-C85B27E78CBD}"/>
            </c:ext>
          </c:extLst>
        </c:ser>
        <c:dLbls>
          <c:showLegendKey val="0"/>
          <c:showVal val="0"/>
          <c:showCatName val="0"/>
          <c:showSerName val="0"/>
          <c:showPercent val="0"/>
          <c:showBubbleSize val="0"/>
        </c:dLbls>
        <c:axId val="-1304462672"/>
        <c:axId val="-1304462128"/>
      </c:scatterChart>
      <c:valAx>
        <c:axId val="-1304462672"/>
        <c:scaling>
          <c:orientation val="minMax"/>
          <c:max val="2000"/>
          <c:min val="1850"/>
        </c:scaling>
        <c:delete val="0"/>
        <c:axPos val="b"/>
        <c:numFmt formatCode="General" sourceLinked="1"/>
        <c:majorTickMark val="in"/>
        <c:minorTickMark val="none"/>
        <c:tickLblPos val="nextTo"/>
        <c:txPr>
          <a:bodyPr/>
          <a:lstStyle/>
          <a:p>
            <a:pPr>
              <a:defRPr sz="1200"/>
            </a:pPr>
            <a:endParaRPr lang="en-US"/>
          </a:p>
        </c:txPr>
        <c:crossAx val="-1304462128"/>
        <c:crosses val="autoZero"/>
        <c:crossBetween val="midCat"/>
      </c:valAx>
      <c:valAx>
        <c:axId val="-1304462128"/>
        <c:scaling>
          <c:orientation val="minMax"/>
          <c:min val="25"/>
        </c:scaling>
        <c:delete val="0"/>
        <c:axPos val="l"/>
        <c:majorGridlines/>
        <c:title>
          <c:tx>
            <c:rich>
              <a:bodyPr/>
              <a:lstStyle/>
              <a:p>
                <a:pPr>
                  <a:defRPr sz="1400"/>
                </a:pPr>
                <a:r>
                  <a:rPr lang="en-US" sz="1400" dirty="0"/>
                  <a:t>Years </a:t>
                </a:r>
              </a:p>
            </c:rich>
          </c:tx>
          <c:overlay val="0"/>
        </c:title>
        <c:numFmt formatCode="General" sourceLinked="1"/>
        <c:majorTickMark val="none"/>
        <c:minorTickMark val="none"/>
        <c:tickLblPos val="nextTo"/>
        <c:crossAx val="-1304462672"/>
        <c:crosses val="autoZero"/>
        <c:crossBetween val="midCat"/>
        <c:majorUnit val="25"/>
      </c:valAx>
    </c:plotArea>
    <c:plotVisOnly val="1"/>
    <c:dispBlanksAs val="gap"/>
    <c:showDLblsOverMax val="0"/>
  </c:chart>
  <c:spPr>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2000" dirty="0"/>
              <a:t>Infant Mortality - US</a:t>
            </a:r>
          </a:p>
        </c:rich>
      </c:tx>
      <c:overlay val="0"/>
    </c:title>
    <c:autoTitleDeleted val="0"/>
    <c:plotArea>
      <c:layout>
        <c:manualLayout>
          <c:layoutTarget val="inner"/>
          <c:xMode val="edge"/>
          <c:yMode val="edge"/>
          <c:x val="0.22108921948150564"/>
          <c:y val="0.1997681539807524"/>
          <c:w val="0.52622778165387563"/>
          <c:h val="0.61394531933508334"/>
        </c:manualLayout>
      </c:layout>
      <c:scatterChart>
        <c:scatterStyle val="lineMarker"/>
        <c:varyColors val="0"/>
        <c:ser>
          <c:idx val="8"/>
          <c:order val="0"/>
          <c:tx>
            <c:v>White</c:v>
          </c:tx>
          <c:spPr>
            <a:ln w="28575">
              <a:solidFill>
                <a:schemeClr val="accent1"/>
              </a:solidFill>
            </a:ln>
          </c:spPr>
          <c:marker>
            <c:symbol val="circle"/>
            <c:size val="2"/>
            <c:spPr>
              <a:solidFill>
                <a:schemeClr val="accent1"/>
              </a:solidFill>
            </c:spPr>
          </c:marker>
          <c:xVal>
            <c:numRef>
              <c:f>'US Historical from 1850'!$A$7:$A$27</c:f>
              <c:numCache>
                <c:formatCode>General</c:formatCode>
                <c:ptCount val="21"/>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numCache>
            </c:numRef>
          </c:xVal>
          <c:yVal>
            <c:numRef>
              <c:f>'US Historical from 1850'!$J$7:$J$27</c:f>
              <c:numCache>
                <c:formatCode>General</c:formatCode>
                <c:ptCount val="21"/>
                <c:pt idx="5">
                  <c:v>216.8</c:v>
                </c:pt>
                <c:pt idx="6">
                  <c:v>181.3</c:v>
                </c:pt>
                <c:pt idx="7">
                  <c:v>175.5</c:v>
                </c:pt>
                <c:pt idx="8">
                  <c:v>214.8</c:v>
                </c:pt>
                <c:pt idx="9">
                  <c:v>150.69999999999999</c:v>
                </c:pt>
                <c:pt idx="10">
                  <c:v>110.8</c:v>
                </c:pt>
                <c:pt idx="11">
                  <c:v>96.5</c:v>
                </c:pt>
                <c:pt idx="12">
                  <c:v>82.1</c:v>
                </c:pt>
                <c:pt idx="13">
                  <c:v>60.1</c:v>
                </c:pt>
                <c:pt idx="14">
                  <c:v>43.2</c:v>
                </c:pt>
                <c:pt idx="15">
                  <c:v>26.8</c:v>
                </c:pt>
                <c:pt idx="16">
                  <c:v>22.9</c:v>
                </c:pt>
                <c:pt idx="17">
                  <c:v>17.8</c:v>
                </c:pt>
                <c:pt idx="18">
                  <c:v>10.9</c:v>
                </c:pt>
                <c:pt idx="19">
                  <c:v>7.6</c:v>
                </c:pt>
                <c:pt idx="20">
                  <c:v>5.7</c:v>
                </c:pt>
              </c:numCache>
            </c:numRef>
          </c:yVal>
          <c:smooth val="0"/>
          <c:extLst>
            <c:ext xmlns:c16="http://schemas.microsoft.com/office/drawing/2014/chart" uri="{C3380CC4-5D6E-409C-BE32-E72D297353CC}">
              <c16:uniqueId val="{00000000-AD18-4374-A524-A7F6DFBE9227}"/>
            </c:ext>
          </c:extLst>
        </c:ser>
        <c:dLbls>
          <c:showLegendKey val="0"/>
          <c:showVal val="0"/>
          <c:showCatName val="0"/>
          <c:showSerName val="0"/>
          <c:showPercent val="0"/>
          <c:showBubbleSize val="0"/>
        </c:dLbls>
        <c:axId val="-1115353504"/>
        <c:axId val="-1115350240"/>
      </c:scatterChart>
      <c:valAx>
        <c:axId val="-1115353504"/>
        <c:scaling>
          <c:orientation val="minMax"/>
          <c:max val="2000"/>
          <c:min val="1850"/>
        </c:scaling>
        <c:delete val="0"/>
        <c:axPos val="b"/>
        <c:numFmt formatCode="General" sourceLinked="1"/>
        <c:majorTickMark val="in"/>
        <c:minorTickMark val="none"/>
        <c:tickLblPos val="nextTo"/>
        <c:txPr>
          <a:bodyPr/>
          <a:lstStyle/>
          <a:p>
            <a:pPr>
              <a:defRPr sz="1200"/>
            </a:pPr>
            <a:endParaRPr lang="en-US"/>
          </a:p>
        </c:txPr>
        <c:crossAx val="-1115350240"/>
        <c:crosses val="autoZero"/>
        <c:crossBetween val="midCat"/>
      </c:valAx>
      <c:valAx>
        <c:axId val="-1115350240"/>
        <c:scaling>
          <c:orientation val="minMax"/>
          <c:max val="300"/>
        </c:scaling>
        <c:delete val="0"/>
        <c:axPos val="l"/>
        <c:majorGridlines/>
        <c:title>
          <c:tx>
            <c:rich>
              <a:bodyPr/>
              <a:lstStyle/>
              <a:p>
                <a:pPr>
                  <a:defRPr sz="1400"/>
                </a:pPr>
                <a:r>
                  <a:rPr lang="en-US" sz="1400" dirty="0"/>
                  <a:t>Infant</a:t>
                </a:r>
                <a:r>
                  <a:rPr lang="en-US" sz="1400" baseline="0" dirty="0"/>
                  <a:t> deaths per 1000 live births</a:t>
                </a:r>
                <a:endParaRPr lang="en-US" sz="1400" dirty="0"/>
              </a:p>
            </c:rich>
          </c:tx>
          <c:layout>
            <c:manualLayout>
              <c:xMode val="edge"/>
              <c:yMode val="edge"/>
              <c:x val="2.8443912378267283E-3"/>
              <c:y val="9.1785246035214554E-2"/>
            </c:manualLayout>
          </c:layout>
          <c:overlay val="0"/>
        </c:title>
        <c:numFmt formatCode="General" sourceLinked="1"/>
        <c:majorTickMark val="none"/>
        <c:minorTickMark val="none"/>
        <c:tickLblPos val="nextTo"/>
        <c:crossAx val="-1115353504"/>
        <c:crosses val="autoZero"/>
        <c:crossBetween val="midCat"/>
        <c:majorUnit val="100"/>
      </c:valAx>
    </c:plotArea>
    <c:plotVisOnly val="1"/>
    <c:dispBlanksAs val="gap"/>
    <c:showDLblsOverMax val="0"/>
  </c:chart>
  <c:spPr>
    <a:ln>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0.38013</cdr:x>
      <cdr:y>0.2</cdr:y>
    </cdr:from>
    <cdr:to>
      <cdr:x>0.38013</cdr:x>
      <cdr:y>0.76667</cdr:y>
    </cdr:to>
    <cdr:cxnSp macro="">
      <cdr:nvCxnSpPr>
        <cdr:cNvPr id="3" name="Straight Connector 2">
          <a:extLst xmlns:a="http://schemas.openxmlformats.org/drawingml/2006/main">
            <a:ext uri="{FF2B5EF4-FFF2-40B4-BE49-F238E27FC236}">
              <a16:creationId xmlns:a16="http://schemas.microsoft.com/office/drawing/2014/main" id="{53D3F20C-D5D1-41AC-845B-9B5A6FD65129}"/>
            </a:ext>
          </a:extLst>
        </cdr:cNvPr>
        <cdr:cNvCxnSpPr/>
      </cdr:nvCxnSpPr>
      <cdr:spPr>
        <a:xfrm xmlns:a="http://schemas.openxmlformats.org/drawingml/2006/main" flipV="1">
          <a:off x="1676400" y="457200"/>
          <a:ext cx="0" cy="1295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0.51836</cdr:x>
      <cdr:y>0.2</cdr:y>
    </cdr:from>
    <cdr:to>
      <cdr:x>0.51836</cdr:x>
      <cdr:y>0.76667</cdr:y>
    </cdr:to>
    <cdr:cxnSp macro="">
      <cdr:nvCxnSpPr>
        <cdr:cNvPr id="4" name="Straight Connector 3">
          <a:extLst xmlns:a="http://schemas.openxmlformats.org/drawingml/2006/main">
            <a:ext uri="{FF2B5EF4-FFF2-40B4-BE49-F238E27FC236}">
              <a16:creationId xmlns:a16="http://schemas.microsoft.com/office/drawing/2014/main" id="{BD9DD6F1-FF73-4F9A-BC18-434E41358983}"/>
            </a:ext>
          </a:extLst>
        </cdr:cNvPr>
        <cdr:cNvCxnSpPr/>
      </cdr:nvCxnSpPr>
      <cdr:spPr>
        <a:xfrm xmlns:a="http://schemas.openxmlformats.org/drawingml/2006/main" flipV="1">
          <a:off x="2286000" y="457200"/>
          <a:ext cx="0" cy="1295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0.52874</cdr:x>
      <cdr:y>0.22222</cdr:y>
    </cdr:from>
    <cdr:to>
      <cdr:x>0.52874</cdr:x>
      <cdr:y>0.78889</cdr:y>
    </cdr:to>
    <cdr:cxnSp macro="">
      <cdr:nvCxnSpPr>
        <cdr:cNvPr id="2" name="Straight Connector 1">
          <a:extLst xmlns:a="http://schemas.openxmlformats.org/drawingml/2006/main">
            <a:ext uri="{FF2B5EF4-FFF2-40B4-BE49-F238E27FC236}">
              <a16:creationId xmlns:a16="http://schemas.microsoft.com/office/drawing/2014/main" id="{12CAAAD3-A296-421B-99E4-9D8B53F395B6}"/>
            </a:ext>
          </a:extLst>
        </cdr:cNvPr>
        <cdr:cNvCxnSpPr/>
      </cdr:nvCxnSpPr>
      <cdr:spPr>
        <a:xfrm xmlns:a="http://schemas.openxmlformats.org/drawingml/2006/main" flipV="1">
          <a:off x="2336800" y="508000"/>
          <a:ext cx="0" cy="1295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0.3908</cdr:x>
      <cdr:y>0.22222</cdr:y>
    </cdr:from>
    <cdr:to>
      <cdr:x>0.3908</cdr:x>
      <cdr:y>0.78889</cdr:y>
    </cdr:to>
    <cdr:cxnSp macro="">
      <cdr:nvCxnSpPr>
        <cdr:cNvPr id="3" name="Straight Connector 2">
          <a:extLst xmlns:a="http://schemas.openxmlformats.org/drawingml/2006/main">
            <a:ext uri="{FF2B5EF4-FFF2-40B4-BE49-F238E27FC236}">
              <a16:creationId xmlns:a16="http://schemas.microsoft.com/office/drawing/2014/main" id="{051B5834-ECAF-46C3-90AF-B482ABE5946F}"/>
            </a:ext>
          </a:extLst>
        </cdr:cNvPr>
        <cdr:cNvCxnSpPr/>
      </cdr:nvCxnSpPr>
      <cdr:spPr>
        <a:xfrm xmlns:a="http://schemas.openxmlformats.org/drawingml/2006/main" flipV="1">
          <a:off x="1727200" y="508000"/>
          <a:ext cx="0" cy="1295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46BA32-2E96-4C5A-8F8A-48679BA6096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3" name="Header Placeholder 2">
            <a:extLst>
              <a:ext uri="{FF2B5EF4-FFF2-40B4-BE49-F238E27FC236}">
                <a16:creationId xmlns:a16="http://schemas.microsoft.com/office/drawing/2014/main" id="{0AF9E9DD-989A-4920-B974-E893685AE87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5" name="Date Placeholder 4">
            <a:extLst>
              <a:ext uri="{FF2B5EF4-FFF2-40B4-BE49-F238E27FC236}">
                <a16:creationId xmlns:a16="http://schemas.microsoft.com/office/drawing/2014/main" id="{2A853DFD-3F96-4CEE-A54A-999D0E36212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0E5BC13-0D9D-46DE-90FE-36FB7C9FECED}" type="datetimeFigureOut">
              <a:rPr lang="en-US" smtClean="0"/>
              <a:t>8/29/2023</a:t>
            </a:fld>
            <a:endParaRPr lang="en-US" dirty="0"/>
          </a:p>
        </p:txBody>
      </p:sp>
      <p:sp>
        <p:nvSpPr>
          <p:cNvPr id="6" name="Slide Number Placeholder 5">
            <a:extLst>
              <a:ext uri="{FF2B5EF4-FFF2-40B4-BE49-F238E27FC236}">
                <a16:creationId xmlns:a16="http://schemas.microsoft.com/office/drawing/2014/main" id="{E51DE101-18C9-448A-9172-43D8FC44892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DF799A3-D94C-4223-905A-7305989C4AF4}"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274AB-4CEE-4FA2-BF61-E259D91C4BA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DB477C-AA83-47E0-BF1B-C9BA4F6A28C3}"/>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0849BE-A089-4896-AD83-DCD8D67DD431}" type="datetimeFigureOut">
              <a:rPr lang="en-US" smtClean="0"/>
              <a:t>8/29/2023</a:t>
            </a:fld>
            <a:endParaRPr lang="en-US" dirty="0"/>
          </a:p>
        </p:txBody>
      </p:sp>
      <p:sp>
        <p:nvSpPr>
          <p:cNvPr id="4" name="Slide Image Placeholder 3">
            <a:extLst>
              <a:ext uri="{FF2B5EF4-FFF2-40B4-BE49-F238E27FC236}">
                <a16:creationId xmlns:a16="http://schemas.microsoft.com/office/drawing/2014/main" id="{60868DD7-4EC9-4AC6-966A-857D0966A27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id="{3DE3F3DF-82B4-413E-A785-95BDBCAFC1E8}"/>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6282D9B-A770-4DDE-AEA1-F58AB450618D}"/>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DE7125-E6B7-4623-BE2A-B326AF956D48}" type="slidenum">
              <a:rPr lang="en-US" smtClean="0"/>
              <a:t>‹#›</a:t>
            </a:fld>
            <a:endParaRPr lang="en-US" dirty="0"/>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ightymatters.ca/2015/01/saturday-stories-ffqs-rape-culture-and.html?m=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pa.gov/infrastructure/drinkingwater/pws/pwsdef2.cf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074">
              <a:defRPr>
                <a:solidFill>
                  <a:schemeClr val="tx1"/>
                </a:solidFill>
                <a:latin typeface="Arial" panose="020B0604020202020204" pitchFamily="34" charset="0"/>
              </a:defRPr>
            </a:lvl1pPr>
            <a:lvl2pPr marL="716011" indent="-275388" defTabSz="898074">
              <a:defRPr>
                <a:solidFill>
                  <a:schemeClr val="tx1"/>
                </a:solidFill>
                <a:latin typeface="Arial" panose="020B0604020202020204" pitchFamily="34" charset="0"/>
              </a:defRPr>
            </a:lvl2pPr>
            <a:lvl3pPr marL="1101555" indent="-220312" defTabSz="898074">
              <a:defRPr>
                <a:solidFill>
                  <a:schemeClr val="tx1"/>
                </a:solidFill>
                <a:latin typeface="Arial" panose="020B0604020202020204" pitchFamily="34" charset="0"/>
              </a:defRPr>
            </a:lvl3pPr>
            <a:lvl4pPr marL="1542177" indent="-220312" defTabSz="898074">
              <a:defRPr>
                <a:solidFill>
                  <a:schemeClr val="tx1"/>
                </a:solidFill>
                <a:latin typeface="Arial" panose="020B0604020202020204" pitchFamily="34" charset="0"/>
              </a:defRPr>
            </a:lvl4pPr>
            <a:lvl5pPr marL="1982798" indent="-220312" defTabSz="898074">
              <a:defRPr>
                <a:solidFill>
                  <a:schemeClr val="tx1"/>
                </a:solidFill>
                <a:latin typeface="Arial" panose="020B0604020202020204" pitchFamily="34" charset="0"/>
              </a:defRPr>
            </a:lvl5pPr>
            <a:lvl6pPr marL="2423420" indent="-220312" defTabSz="898074" eaLnBrk="0" fontAlgn="base" hangingPunct="0">
              <a:spcBef>
                <a:spcPct val="0"/>
              </a:spcBef>
              <a:spcAft>
                <a:spcPct val="0"/>
              </a:spcAft>
              <a:defRPr>
                <a:solidFill>
                  <a:schemeClr val="tx1"/>
                </a:solidFill>
                <a:latin typeface="Arial" panose="020B0604020202020204" pitchFamily="34" charset="0"/>
              </a:defRPr>
            </a:lvl6pPr>
            <a:lvl7pPr marL="2864042" indent="-220312" defTabSz="898074" eaLnBrk="0" fontAlgn="base" hangingPunct="0">
              <a:spcBef>
                <a:spcPct val="0"/>
              </a:spcBef>
              <a:spcAft>
                <a:spcPct val="0"/>
              </a:spcAft>
              <a:defRPr>
                <a:solidFill>
                  <a:schemeClr val="tx1"/>
                </a:solidFill>
                <a:latin typeface="Arial" panose="020B0604020202020204" pitchFamily="34" charset="0"/>
              </a:defRPr>
            </a:lvl7pPr>
            <a:lvl8pPr marL="3304663" indent="-220312" defTabSz="898074" eaLnBrk="0" fontAlgn="base" hangingPunct="0">
              <a:spcBef>
                <a:spcPct val="0"/>
              </a:spcBef>
              <a:spcAft>
                <a:spcPct val="0"/>
              </a:spcAft>
              <a:defRPr>
                <a:solidFill>
                  <a:schemeClr val="tx1"/>
                </a:solidFill>
                <a:latin typeface="Arial" panose="020B0604020202020204" pitchFamily="34" charset="0"/>
              </a:defRPr>
            </a:lvl8pPr>
            <a:lvl9pPr marL="3745285" indent="-220312" defTabSz="898074" eaLnBrk="0" fontAlgn="base" hangingPunct="0">
              <a:spcBef>
                <a:spcPct val="0"/>
              </a:spcBef>
              <a:spcAft>
                <a:spcPct val="0"/>
              </a:spcAft>
              <a:defRPr>
                <a:solidFill>
                  <a:schemeClr val="tx1"/>
                </a:solidFill>
                <a:latin typeface="Arial" panose="020B0604020202020204" pitchFamily="34" charset="0"/>
              </a:defRPr>
            </a:lvl9pPr>
          </a:lstStyle>
          <a:p>
            <a:fld id="{ED94BB7A-402F-43EF-A966-50207C0DFD5C}" type="slidenum">
              <a:rPr lang="en-US" altLang="en-US" smtClean="0">
                <a:solidFill>
                  <a:srgbClr val="000000"/>
                </a:solidFill>
                <a:latin typeface="Open Sans" panose="020B0606030504020204" pitchFamily="34" charset="0"/>
              </a:rPr>
              <a:pPr/>
              <a:t>1</a:t>
            </a:fld>
            <a:endParaRPr lang="en-US" altLang="en-US">
              <a:solidFill>
                <a:srgbClr val="000000"/>
              </a:solidFill>
              <a:latin typeface="Open Sans" panose="020B0606030504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Be sure to type in your name and organization. </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hlinkClick r:id="rId3" tooltip="https://www.weightymatters.ca/2015/01/saturday-stories-ffqs-rape-culture-and.html?m=0"/>
              </a:rPr>
              <a:t>This Photo</a:t>
            </a:r>
            <a:r>
              <a:rPr lang="en-US" sz="1200" dirty="0"/>
              <a:t> by Unknown Author is licensed under </a:t>
            </a:r>
            <a:r>
              <a:rPr lang="en-US" sz="1200" dirty="0">
                <a:hlinkClick r:id="rId4" tooltip="https://creativecommons.org/licenses/by-nc-nd/3.0/"/>
              </a:rPr>
              <a:t>CC BY-NC-ND</a:t>
            </a:r>
            <a:endParaRPr lang="en-US" sz="1200" dirty="0"/>
          </a:p>
          <a:p>
            <a:pPr eaLnBrk="1" hangingPunct="1"/>
            <a:r>
              <a:rPr lang="en-US" altLang="en-US" dirty="0"/>
              <a:t> </a:t>
            </a:r>
            <a:endParaRPr lang="en-US" altLang="en-US" b="1" dirty="0"/>
          </a:p>
        </p:txBody>
      </p:sp>
    </p:spTree>
    <p:extLst>
      <p:ext uri="{BB962C8B-B14F-4D97-AF65-F5344CB8AC3E}">
        <p14:creationId xmlns:p14="http://schemas.microsoft.com/office/powerpoint/2010/main" val="212738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the average people being served in a strip mall may change the status of the drinking water system.</a:t>
            </a:r>
          </a:p>
        </p:txBody>
      </p:sp>
      <p:sp>
        <p:nvSpPr>
          <p:cNvPr id="4" name="Slide Number Placeholder 3"/>
          <p:cNvSpPr>
            <a:spLocks noGrp="1"/>
          </p:cNvSpPr>
          <p:nvPr>
            <p:ph type="sldNum" sz="quarter" idx="5"/>
          </p:nvPr>
        </p:nvSpPr>
        <p:spPr/>
        <p:txBody>
          <a:bodyPr/>
          <a:lstStyle/>
          <a:p>
            <a:fld id="{87DE7125-E6B7-4623-BE2A-B326AF956D48}" type="slidenum">
              <a:rPr lang="en-US" smtClean="0"/>
              <a:t>15</a:t>
            </a:fld>
            <a:endParaRPr lang="en-US" dirty="0"/>
          </a:p>
        </p:txBody>
      </p:sp>
    </p:spTree>
    <p:extLst>
      <p:ext uri="{BB962C8B-B14F-4D97-AF65-F5344CB8AC3E}">
        <p14:creationId xmlns:p14="http://schemas.microsoft.com/office/powerpoint/2010/main" val="168109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7EEB5C0-7EBA-B3F9-CED1-C3B26E22FFA5}"/>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15B44055-9F4E-D4D2-AFC8-1648BA13BB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Speaker should read this directly from the slide as this is a key MassDEP regulation and note the handout that this comes from “Constructing and/or Operating Unapproved Public Water Systems.”  This handout is included in the audience packet..</a:t>
            </a:r>
          </a:p>
          <a:p>
            <a:endParaRPr lang="en-US" altLang="en-US" dirty="0">
              <a:latin typeface="Arial" panose="020B0604020202020204" pitchFamily="34" charset="0"/>
            </a:endParaRPr>
          </a:p>
          <a:p>
            <a:r>
              <a:rPr lang="en-US" altLang="en-US" b="1" dirty="0">
                <a:latin typeface="Arial" panose="020B0604020202020204" pitchFamily="34" charset="0"/>
              </a:rPr>
              <a:t>Also please be aware that if a facility is currently classified as a private water supply, any future changes in the use of the establishment that would cause the system to be classified as a public water system are prohibited till the facility meets and obtains all applicable MassDEP standards, permits and approvals.</a:t>
            </a:r>
          </a:p>
        </p:txBody>
      </p:sp>
      <p:sp>
        <p:nvSpPr>
          <p:cNvPr id="82948" name="Date Placeholder 3">
            <a:extLst>
              <a:ext uri="{FF2B5EF4-FFF2-40B4-BE49-F238E27FC236}">
                <a16:creationId xmlns:a16="http://schemas.microsoft.com/office/drawing/2014/main" id="{42BDF101-B45B-F5D2-536E-630F660BA2CD}"/>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24088EE-C8E1-415E-8CCB-295AC1728864}" type="datetime1">
              <a:rPr lang="en-US" altLang="en-US" smtClean="0">
                <a:latin typeface="Times" panose="02020603050405020304" pitchFamily="18" charset="0"/>
              </a:rPr>
              <a:pPr fontAlgn="base">
                <a:spcBef>
                  <a:spcPct val="0"/>
                </a:spcBef>
                <a:spcAft>
                  <a:spcPct val="0"/>
                </a:spcAft>
              </a:pPr>
              <a:t>8/29/2023</a:t>
            </a:fld>
            <a:endParaRPr lang="en-US" altLang="en-US" dirty="0">
              <a:latin typeface="Times" panose="02020603050405020304" pitchFamily="18" charset="0"/>
            </a:endParaRPr>
          </a:p>
        </p:txBody>
      </p:sp>
      <p:sp>
        <p:nvSpPr>
          <p:cNvPr id="82949" name="Slide Number Placeholder 4">
            <a:extLst>
              <a:ext uri="{FF2B5EF4-FFF2-40B4-BE49-F238E27FC236}">
                <a16:creationId xmlns:a16="http://schemas.microsoft.com/office/drawing/2014/main" id="{2BEE0118-4048-34EF-9DCE-A4DF2C9EB8A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1C73FD-B05A-420B-95CD-811262619AD1}" type="slidenum">
              <a:rPr lang="en-US" altLang="en-US">
                <a:latin typeface="Times" panose="02020603050405020304" pitchFamily="18" charset="0"/>
              </a:rPr>
              <a:pPr>
                <a:spcBef>
                  <a:spcPct val="0"/>
                </a:spcBef>
              </a:pPr>
              <a:t>16</a:t>
            </a:fld>
            <a:endParaRPr lang="en-US" altLang="en-US" dirty="0">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with more than 10,000 population were asked to conduct testing for six PFAS compounds per EPA.</a:t>
            </a:r>
          </a:p>
          <a:p>
            <a:r>
              <a:rPr lang="en-US" dirty="0"/>
              <a:t>To determine potential areas where PFAS contamination could be present, PWS’s and CT DPH worked on risk assessments.</a:t>
            </a:r>
          </a:p>
          <a:p>
            <a:r>
              <a:rPr lang="en-US" dirty="0"/>
              <a:t>Commissioners from CT DPH and CT DEEP were asked to lead a PFAS task force that includes 15 plus other agencies and state entities</a:t>
            </a:r>
          </a:p>
          <a:p>
            <a:r>
              <a:rPr lang="en-US" dirty="0"/>
              <a:t>From 2022 – 2023 CT DPH created Action Levels for and initial four compounds and later added six additional compounds</a:t>
            </a:r>
          </a:p>
        </p:txBody>
      </p:sp>
      <p:sp>
        <p:nvSpPr>
          <p:cNvPr id="4" name="Slide Number Placeholder 3"/>
          <p:cNvSpPr>
            <a:spLocks noGrp="1"/>
          </p:cNvSpPr>
          <p:nvPr>
            <p:ph type="sldNum" sz="quarter" idx="5"/>
          </p:nvPr>
        </p:nvSpPr>
        <p:spPr/>
        <p:txBody>
          <a:bodyPr/>
          <a:lstStyle/>
          <a:p>
            <a:fld id="{87DE7125-E6B7-4623-BE2A-B326AF956D48}" type="slidenum">
              <a:rPr lang="en-US" smtClean="0"/>
              <a:t>28</a:t>
            </a:fld>
            <a:endParaRPr lang="en-US" dirty="0"/>
          </a:p>
        </p:txBody>
      </p:sp>
    </p:spTree>
    <p:extLst>
      <p:ext uri="{BB962C8B-B14F-4D97-AF65-F5344CB8AC3E}">
        <p14:creationId xmlns:p14="http://schemas.microsoft.com/office/powerpoint/2010/main" val="4248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DE7125-E6B7-4623-BE2A-B326AF956D48}" type="slidenum">
              <a:rPr lang="en-US" smtClean="0"/>
              <a:t>29</a:t>
            </a:fld>
            <a:endParaRPr lang="en-US" dirty="0"/>
          </a:p>
        </p:txBody>
      </p:sp>
    </p:spTree>
    <p:extLst>
      <p:ext uri="{BB962C8B-B14F-4D97-AF65-F5344CB8AC3E}">
        <p14:creationId xmlns:p14="http://schemas.microsoft.com/office/powerpoint/2010/main" val="3397761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952D5D9-7200-40FE-A41F-AC2B12DDE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defRPr>
            </a:lvl1pPr>
            <a:lvl2pPr marL="741363" indent="-284163" defTabSz="931863">
              <a:spcBef>
                <a:spcPct val="30000"/>
              </a:spcBef>
              <a:defRPr sz="1200">
                <a:solidFill>
                  <a:schemeClr val="tx1"/>
                </a:solidFill>
                <a:latin typeface="Times" panose="02020603050405020304" pitchFamily="18" charset="0"/>
              </a:defRPr>
            </a:lvl2pPr>
            <a:lvl3pPr marL="1141413" indent="-227013" defTabSz="931863">
              <a:spcBef>
                <a:spcPct val="30000"/>
              </a:spcBef>
              <a:defRPr sz="1200">
                <a:solidFill>
                  <a:schemeClr val="tx1"/>
                </a:solidFill>
                <a:latin typeface="Times" panose="02020603050405020304" pitchFamily="18" charset="0"/>
              </a:defRPr>
            </a:lvl3pPr>
            <a:lvl4pPr marL="1598613" indent="-227013" defTabSz="931863">
              <a:spcBef>
                <a:spcPct val="30000"/>
              </a:spcBef>
              <a:defRPr sz="1200">
                <a:solidFill>
                  <a:schemeClr val="tx1"/>
                </a:solidFill>
                <a:latin typeface="Times" panose="02020603050405020304" pitchFamily="18" charset="0"/>
              </a:defRPr>
            </a:lvl4pPr>
            <a:lvl5pPr marL="2054225" indent="-227013" defTabSz="931863">
              <a:spcBef>
                <a:spcPct val="30000"/>
              </a:spcBef>
              <a:defRPr sz="1200">
                <a:solidFill>
                  <a:schemeClr val="tx1"/>
                </a:solidFill>
                <a:latin typeface="Times" panose="02020603050405020304" pitchFamily="18" charset="0"/>
              </a:defRPr>
            </a:lvl5pPr>
            <a:lvl6pPr marL="2511425" indent="-227013" defTabSz="931863" eaLnBrk="0" fontAlgn="base" hangingPunct="0">
              <a:spcBef>
                <a:spcPct val="30000"/>
              </a:spcBef>
              <a:spcAft>
                <a:spcPct val="0"/>
              </a:spcAft>
              <a:defRPr sz="1200">
                <a:solidFill>
                  <a:schemeClr val="tx1"/>
                </a:solidFill>
                <a:latin typeface="Times" panose="02020603050405020304" pitchFamily="18" charset="0"/>
              </a:defRPr>
            </a:lvl6pPr>
            <a:lvl7pPr marL="2968625" indent="-227013" defTabSz="931863" eaLnBrk="0" fontAlgn="base" hangingPunct="0">
              <a:spcBef>
                <a:spcPct val="30000"/>
              </a:spcBef>
              <a:spcAft>
                <a:spcPct val="0"/>
              </a:spcAft>
              <a:defRPr sz="1200">
                <a:solidFill>
                  <a:schemeClr val="tx1"/>
                </a:solidFill>
                <a:latin typeface="Times" panose="02020603050405020304" pitchFamily="18" charset="0"/>
              </a:defRPr>
            </a:lvl7pPr>
            <a:lvl8pPr marL="3425825" indent="-227013" defTabSz="931863" eaLnBrk="0" fontAlgn="base" hangingPunct="0">
              <a:spcBef>
                <a:spcPct val="30000"/>
              </a:spcBef>
              <a:spcAft>
                <a:spcPct val="0"/>
              </a:spcAft>
              <a:defRPr sz="1200">
                <a:solidFill>
                  <a:schemeClr val="tx1"/>
                </a:solidFill>
                <a:latin typeface="Times" panose="02020603050405020304" pitchFamily="18" charset="0"/>
              </a:defRPr>
            </a:lvl8pPr>
            <a:lvl9pPr marL="3883025" indent="-227013" defTabSz="931863"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43FE1063-AC8F-4689-8A09-545E3AD0DC8F}" type="slidenum">
              <a:rPr lang="en-US" altLang="en-US" smtClean="0">
                <a:solidFill>
                  <a:srgbClr val="000000"/>
                </a:solidFill>
                <a:latin typeface="Arial" panose="020B0604020202020204" pitchFamily="34" charset="0"/>
              </a:rPr>
              <a:pPr eaLnBrk="1" hangingPunct="1">
                <a:spcBef>
                  <a:spcPct val="0"/>
                </a:spcBef>
              </a:pPr>
              <a:t>37</a:t>
            </a:fld>
            <a:endParaRPr lang="en-US" altLang="en-US" dirty="0">
              <a:solidFill>
                <a:srgbClr val="000000"/>
              </a:solidFill>
              <a:latin typeface="Arial" panose="020B0604020202020204" pitchFamily="34" charset="0"/>
            </a:endParaRPr>
          </a:p>
        </p:txBody>
      </p:sp>
      <p:sp>
        <p:nvSpPr>
          <p:cNvPr id="93187" name="Rectangle 2">
            <a:extLst>
              <a:ext uri="{FF2B5EF4-FFF2-40B4-BE49-F238E27FC236}">
                <a16:creationId xmlns:a16="http://schemas.microsoft.com/office/drawing/2014/main" id="{70189094-CE61-4717-8111-1F0E79BB10EC}"/>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7511B3CF-D559-4433-A0E3-DC0F3F0F3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AD7E3F70-D335-4818-A111-35B1096134F7}" type="datetime1">
              <a:rPr lang="en-US" altLang="en-US" smtClean="0"/>
              <a:t>8/29/2023</a:t>
            </a:fld>
            <a:endParaRPr lang="en-US" altLang="en-US"/>
          </a:p>
        </p:txBody>
      </p:sp>
      <p:sp>
        <p:nvSpPr>
          <p:cNvPr id="5" name="Footer Placeholder 4"/>
          <p:cNvSpPr>
            <a:spLocks noGrp="1"/>
          </p:cNvSpPr>
          <p:nvPr>
            <p:ph type="ftr" sz="quarter" idx="4"/>
          </p:nvPr>
        </p:nvSpPr>
        <p:spPr/>
        <p:txBody>
          <a:bodyPr/>
          <a:lstStyle/>
          <a:p>
            <a:pPr>
              <a:defRPr/>
            </a:pPr>
            <a:endParaRPr lang="en-US" altLang="en-US"/>
          </a:p>
        </p:txBody>
      </p:sp>
    </p:spTree>
    <p:extLst>
      <p:ext uri="{BB962C8B-B14F-4D97-AF65-F5344CB8AC3E}">
        <p14:creationId xmlns:p14="http://schemas.microsoft.com/office/powerpoint/2010/main" val="157040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First, a word about RCAP.</a:t>
            </a:r>
          </a:p>
          <a:p>
            <a:r>
              <a:rPr lang="en-US" b="1" i="1">
                <a:solidFill>
                  <a:srgbClr val="000000"/>
                </a:solidFill>
                <a:effectLst/>
                <a:latin typeface="Open Sans" panose="020B0606030504020204" pitchFamily="34" charset="0"/>
              </a:rPr>
              <a:t>(added by RN) RCAP Solutions is part of the nationwide network called RCAP, which stand for Rural Community Assistance Partnership, and the RCAP Solutions network is represented by the PURPLE States on the map there:</a:t>
            </a:r>
            <a:endParaRPr lang="en-US" altLang="en-US" b="1" i="1"/>
          </a:p>
          <a:p>
            <a:r>
              <a:rPr lang="en-US" altLang="en-US" b="1" i="1"/>
              <a:t>Non-profit providing training and TA to rural communities &amp; tribes on DW &amp; WW issues</a:t>
            </a:r>
          </a:p>
          <a:p>
            <a:endParaRPr lang="en-US" altLang="en-US"/>
          </a:p>
          <a:p>
            <a:r>
              <a:rPr lang="en-US" altLang="en-US"/>
              <a:t>Work in all 50 states, plus PR &amp; USVI – 6 regional offices &amp; one national</a:t>
            </a:r>
          </a:p>
          <a:p>
            <a:r>
              <a:rPr lang="en-US" altLang="en-US"/>
              <a:t>Funded by federal grants (USDA, HHS, EPA) and state grants</a:t>
            </a:r>
          </a:p>
          <a:p>
            <a:r>
              <a:rPr lang="en-US" altLang="en-US"/>
              <a:t>Staff have expertise in DW &amp; WW treatment, utility financing, management &amp; general administration</a:t>
            </a:r>
          </a:p>
          <a:p>
            <a:endParaRPr lang="en-US"/>
          </a:p>
        </p:txBody>
      </p:sp>
      <p:sp>
        <p:nvSpPr>
          <p:cNvPr id="4" name="Date Placeholder 3"/>
          <p:cNvSpPr>
            <a:spLocks noGrp="1"/>
          </p:cNvSpPr>
          <p:nvPr>
            <p:ph type="dt" idx="1"/>
          </p:nvPr>
        </p:nvSpPr>
        <p:spPr/>
        <p:txBody>
          <a:bodyPr/>
          <a:lstStyle/>
          <a:p>
            <a:pPr>
              <a:defRPr/>
            </a:pPr>
            <a:fld id="{AD7E3F70-D335-4818-A111-35B1096134F7}" type="datetime1">
              <a:rPr lang="en-US" altLang="en-US" smtClean="0"/>
              <a:t>8/29/2023</a:t>
            </a:fld>
            <a:endParaRPr lang="en-US" altLang="en-US"/>
          </a:p>
        </p:txBody>
      </p:sp>
      <p:sp>
        <p:nvSpPr>
          <p:cNvPr id="5" name="Footer Placeholder 4"/>
          <p:cNvSpPr>
            <a:spLocks noGrp="1"/>
          </p:cNvSpPr>
          <p:nvPr>
            <p:ph type="ftr" sz="quarter" idx="4"/>
          </p:nvPr>
        </p:nvSpPr>
        <p:spPr/>
        <p:txBody>
          <a:bodyPr/>
          <a:lstStyle/>
          <a:p>
            <a:pPr>
              <a:defRPr/>
            </a:pPr>
            <a:endParaRPr lang="en-US" altLang="en-US"/>
          </a:p>
        </p:txBody>
      </p:sp>
    </p:spTree>
    <p:extLst>
      <p:ext uri="{BB962C8B-B14F-4D97-AF65-F5344CB8AC3E}">
        <p14:creationId xmlns:p14="http://schemas.microsoft.com/office/powerpoint/2010/main" val="373722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F5FC60D-7C74-11B3-6ED1-A9ED6E414AF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7F8120C7-34C0-C8F6-B1AF-514A8417677F}"/>
              </a:ext>
            </a:extLst>
          </p:cNvPr>
          <p:cNvSpPr>
            <a:spLocks noGrp="1" noChangeArrowheads="1"/>
          </p:cNvSpPr>
          <p:nvPr>
            <p:ph type="body" idx="1"/>
          </p:nvPr>
        </p:nvSpPr>
        <p:spPr>
          <a:noFill/>
        </p:spPr>
        <p:txBody>
          <a:bodyPr/>
          <a:lstStyle/>
          <a:p>
            <a:pPr eaLnBrk="1" hangingPunct="1">
              <a:spcBef>
                <a:spcPct val="0"/>
              </a:spcBef>
            </a:pPr>
            <a:r>
              <a:rPr lang="en-US" altLang="en-US" dirty="0">
                <a:latin typeface="Arial" panose="020B0604020202020204" pitchFamily="34" charset="0"/>
              </a:rPr>
              <a:t>The association between cause and effect was compelling, and substantiated by the near eradication of typhoid as a waterborne disease.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Only infant mortality graph is shown here, but similar graphs exist for child mortality and total mortality reduction</a:t>
            </a:r>
          </a:p>
          <a:p>
            <a:pPr eaLnBrk="1" hangingPunct="1">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In the 1800s, cholera, typhoid fever, dysentery and hepatitis A killed thousands of U.S. residents annually.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t>The introduction of chlorine disinfection in the early 1900’s made a large and continuous impact.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r>
              <a:rPr lang="en-US" dirty="0"/>
              <a:t>Clean water was responsible for:</a:t>
            </a:r>
          </a:p>
          <a:p>
            <a:pPr lvl="1"/>
            <a:r>
              <a:rPr lang="en-US" dirty="0"/>
              <a:t>nearly 1/2 of the total mortality reduction in major cities</a:t>
            </a:r>
          </a:p>
          <a:p>
            <a:pPr lvl="1"/>
            <a:r>
              <a:rPr lang="en-US" dirty="0"/>
              <a:t>3/4 of the infant mortality reduction</a:t>
            </a:r>
          </a:p>
          <a:p>
            <a:pPr lvl="1"/>
            <a:r>
              <a:rPr lang="en-US" dirty="0"/>
              <a:t>nearly two-thirds of the child mortality reduction. (Cutler and Miller 2004, 2005)</a:t>
            </a:r>
          </a:p>
          <a:p>
            <a:r>
              <a:rPr lang="en-US" dirty="0"/>
              <a:t>Improved sanitation and pasteurization of milk also contributed.</a:t>
            </a:r>
          </a:p>
          <a:p>
            <a:pPr eaLnBrk="1" hangingPunct="1">
              <a:spcBef>
                <a:spcPct val="0"/>
              </a:spcBef>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7D869614-C1FD-45CE-9A59-3F8EA9ADFD7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4DA2853-F461-4940-A1B6-FEEF2FC0D25E}" type="slidenum">
              <a:rPr lang="en-US" altLang="en-US"/>
              <a:pPr/>
              <a:t>4</a:t>
            </a:fld>
            <a:endParaRPr lang="en-US" altLang="en-US" dirty="0"/>
          </a:p>
        </p:txBody>
      </p:sp>
      <p:sp>
        <p:nvSpPr>
          <p:cNvPr id="32773" name="Footer Placeholder 4">
            <a:extLst>
              <a:ext uri="{FF2B5EF4-FFF2-40B4-BE49-F238E27FC236}">
                <a16:creationId xmlns:a16="http://schemas.microsoft.com/office/drawing/2014/main" id="{1F30A006-ACF9-1FD7-6FF5-FE257A8CB8BB}"/>
              </a:ext>
            </a:extLst>
          </p:cNvPr>
          <p:cNvSpPr>
            <a:spLocks noGrp="1"/>
          </p:cNvSpPr>
          <p:nvPr>
            <p:ph type="ftr" sz="quarter" idx="4"/>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latin typeface="Arial" panose="020B0604020202020204" pitchFamily="34" charset="0"/>
              </a:rPr>
              <a:t>Developed by American Water Works Association with funds from the U.S. Environmental Protection Agency, Published 2015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DE7125-E6B7-4623-BE2A-B326AF956D48}" type="slidenum">
              <a:rPr lang="en-US" smtClean="0"/>
              <a:t>5</a:t>
            </a:fld>
            <a:endParaRPr lang="en-US" dirty="0"/>
          </a:p>
        </p:txBody>
      </p:sp>
    </p:spTree>
    <p:extLst>
      <p:ext uri="{BB962C8B-B14F-4D97-AF65-F5344CB8AC3E}">
        <p14:creationId xmlns:p14="http://schemas.microsoft.com/office/powerpoint/2010/main" val="300787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Connecticut’s vital records office started recording births, deaths, marriages, fetal deaths for all vital events occurring from July 1, 1897 – present. Prior to this towns were maintaining records.</a:t>
            </a:r>
          </a:p>
        </p:txBody>
      </p:sp>
      <p:sp>
        <p:nvSpPr>
          <p:cNvPr id="4" name="Slide Number Placeholder 3"/>
          <p:cNvSpPr>
            <a:spLocks noGrp="1"/>
          </p:cNvSpPr>
          <p:nvPr>
            <p:ph type="sldNum" sz="quarter" idx="5"/>
          </p:nvPr>
        </p:nvSpPr>
        <p:spPr/>
        <p:txBody>
          <a:bodyPr/>
          <a:lstStyle/>
          <a:p>
            <a:fld id="{87DE7125-E6B7-4623-BE2A-B326AF956D48}" type="slidenum">
              <a:rPr lang="en-US" smtClean="0"/>
              <a:t>6</a:t>
            </a:fld>
            <a:endParaRPr lang="en-US" dirty="0"/>
          </a:p>
        </p:txBody>
      </p:sp>
    </p:spTree>
    <p:extLst>
      <p:ext uri="{BB962C8B-B14F-4D97-AF65-F5344CB8AC3E}">
        <p14:creationId xmlns:p14="http://schemas.microsoft.com/office/powerpoint/2010/main" val="224291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3AB2102-C39F-B737-DC91-DEFC76BECE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BC69C8-F96B-4F91-B2BA-03FF3B0C7EE3}" type="slidenum">
              <a:rPr lang="en-US" altLang="en-US">
                <a:latin typeface="Times" panose="02020603050405020304" pitchFamily="18" charset="0"/>
              </a:rPr>
              <a:pPr>
                <a:spcBef>
                  <a:spcPct val="0"/>
                </a:spcBef>
              </a:pPr>
              <a:t>8</a:t>
            </a:fld>
            <a:endParaRPr lang="en-US" altLang="en-US" dirty="0">
              <a:latin typeface="Times" panose="02020603050405020304" pitchFamily="18" charset="0"/>
            </a:endParaRPr>
          </a:p>
        </p:txBody>
      </p:sp>
      <p:sp>
        <p:nvSpPr>
          <p:cNvPr id="36867" name="Rectangle 2">
            <a:extLst>
              <a:ext uri="{FF2B5EF4-FFF2-40B4-BE49-F238E27FC236}">
                <a16:creationId xmlns:a16="http://schemas.microsoft.com/office/drawing/2014/main" id="{CF03AC36-4933-AD3F-87ED-52AB64BB515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6A1DF5D-4D0A-5954-B26C-EF1EDF2BAC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The US Environmental Protection Agency or EPA classifies PWSs or public water  systems according to the number of people they serve, the source of the water and whether they serve the same customers year-round or on an occasional basis.  So on this slide we have the definition of a PWS. </a:t>
            </a:r>
            <a:r>
              <a:rPr lang="en-US" altLang="en-US" b="1" dirty="0">
                <a:latin typeface="Arial" panose="020B0604020202020204" pitchFamily="34" charset="0"/>
                <a:hlinkClick r:id="rId3"/>
              </a:rPr>
              <a:t>www.epa.gov/infrastructure/drinkingwater/pws/pwsdef2.cfm</a:t>
            </a:r>
            <a:r>
              <a:rPr lang="en-US" altLang="en-US" b="1" dirty="0">
                <a:latin typeface="Arial" panose="020B0604020202020204" pitchFamily="34" charset="0"/>
              </a:rPr>
              <a:t> .</a:t>
            </a: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The common abbreviation for Public Water System is PWS.</a:t>
            </a:r>
          </a:p>
          <a:p>
            <a:pPr eaLnBrk="1" hangingPunct="1"/>
            <a:r>
              <a:rPr lang="en-US" altLang="en-US" b="1" dirty="0">
                <a:latin typeface="Arial" panose="020B0604020202020204" pitchFamily="34" charset="0"/>
              </a:rPr>
              <a:t>This is the current and formal definition of a PWS in SDWA Section 1401(4) as  amended by the 1996 SDWA Amendments.</a:t>
            </a:r>
          </a:p>
          <a:p>
            <a:pPr eaLnBrk="1" hangingPunct="1">
              <a:buFontTx/>
              <a:buChar char="•"/>
            </a:pPr>
            <a:r>
              <a:rPr lang="en-US" altLang="en-US" b="1" dirty="0">
                <a:latin typeface="Arial" panose="020B0604020202020204" pitchFamily="34" charset="0"/>
              </a:rPr>
              <a:t>In this definition constructed conveyances includes any manmade conduit such as  ditches, culverts, waterways, flumes, mine drains or canals  (63 </a:t>
            </a:r>
            <a:r>
              <a:rPr lang="en-US" altLang="en-US" b="1" u="sng" dirty="0">
                <a:latin typeface="Arial" panose="020B0604020202020204" pitchFamily="34" charset="0"/>
              </a:rPr>
              <a:t>FR</a:t>
            </a:r>
            <a:r>
              <a:rPr lang="en-US" altLang="en-US" b="1" dirty="0">
                <a:latin typeface="Arial" panose="020B0604020202020204" pitchFamily="34" charset="0"/>
              </a:rPr>
              <a:t> 41940, 41941; August 5, 1998).</a:t>
            </a:r>
          </a:p>
          <a:p>
            <a:pPr eaLnBrk="1" hangingPunct="1">
              <a:buFontTx/>
              <a:buChar char="•"/>
            </a:pPr>
            <a:r>
              <a:rPr lang="en-US" altLang="en-US" b="1" dirty="0">
                <a:latin typeface="Arial" panose="020B0604020202020204" pitchFamily="34" charset="0"/>
              </a:rPr>
              <a:t>Human Consumption  is defined as drinking, bathing, showering, cooking, dishwashing and maintaining oral hygiene.</a:t>
            </a:r>
          </a:p>
          <a:p>
            <a:pPr eaLnBrk="1" hangingPunct="1">
              <a:buFontTx/>
              <a:buChar char="•"/>
            </a:pPr>
            <a:r>
              <a:rPr lang="en-US" altLang="en-US" b="1" dirty="0">
                <a:latin typeface="Arial" panose="020B0604020202020204" pitchFamily="34" charset="0"/>
              </a:rPr>
              <a:t>In the handouts accompanying this presentation, we have included for your convenience this definition of a PWS taken from the Massachusetts Drinking Water Regulations.    </a:t>
            </a:r>
          </a:p>
        </p:txBody>
      </p:sp>
      <p:sp>
        <p:nvSpPr>
          <p:cNvPr id="36869" name="Date Placeholder 4">
            <a:extLst>
              <a:ext uri="{FF2B5EF4-FFF2-40B4-BE49-F238E27FC236}">
                <a16:creationId xmlns:a16="http://schemas.microsoft.com/office/drawing/2014/main" id="{E9133047-6620-D95F-48AF-A31015F9A61A}"/>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A81F683-00B6-431A-82F3-ACBCFEEED250}" type="datetime1">
              <a:rPr lang="en-US" altLang="en-US" smtClean="0">
                <a:latin typeface="Times" panose="02020603050405020304" pitchFamily="18" charset="0"/>
              </a:rPr>
              <a:pPr fontAlgn="base">
                <a:spcBef>
                  <a:spcPct val="0"/>
                </a:spcBef>
                <a:spcAft>
                  <a:spcPct val="0"/>
                </a:spcAft>
              </a:pPr>
              <a:t>8/29/2023</a:t>
            </a:fld>
            <a:endParaRPr lang="en-US" altLang="en-US" dirty="0">
              <a:latin typeface="Times" panose="02020603050405020304" pitchFamily="18" charset="0"/>
            </a:endParaRPr>
          </a:p>
        </p:txBody>
      </p:sp>
    </p:spTree>
    <p:extLst>
      <p:ext uri="{BB962C8B-B14F-4D97-AF65-F5344CB8AC3E}">
        <p14:creationId xmlns:p14="http://schemas.microsoft.com/office/powerpoint/2010/main" val="311422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4BCC9D4-1A72-BF42-E16E-D7AE0C6864D6}"/>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E207EA03-1CBA-24AC-C918-25283C35F30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EPA (Environmental Protection Agency) classifies these water systems according to the number of people they serve, the source of the water and whether they serve the same customers year-round or on an occasional basis.  </a:t>
            </a:r>
          </a:p>
          <a:p>
            <a:r>
              <a:rPr lang="en-US" altLang="en-US" b="0" dirty="0">
                <a:latin typeface="Arial" panose="020B0604020202020204" pitchFamily="34" charset="0"/>
              </a:rPr>
              <a:t>Community systems:  A  PWS serving at  least 15 service connections or at least 25      people year-round (counted as 2 people per bedroom).  </a:t>
            </a:r>
          </a:p>
          <a:p>
            <a:r>
              <a:rPr lang="en-US" altLang="en-US" b="0" dirty="0">
                <a:latin typeface="Arial" panose="020B0604020202020204" pitchFamily="34" charset="0"/>
              </a:rPr>
              <a:t>Noncommunity Water System: A  PWS that is not a community water system (two types)</a:t>
            </a:r>
          </a:p>
          <a:p>
            <a:r>
              <a:rPr lang="en-US" altLang="en-US" b="0" dirty="0">
                <a:latin typeface="Arial" panose="020B0604020202020204" pitchFamily="34" charset="0"/>
              </a:rPr>
              <a:t>Nontransient  Noncommunity Water System:  A  public water system that is not a community water system and that has at least 15 service connections or regularly serves at least  25 or more of the same people  about 4 or more hrs/day, 4 or more days/week, for more than 180 days per year.  Examples are schools, businesses, daycare centers, large health care offices, and plazas that supply their own water.  It can also be a workplace providing water to its employees.</a:t>
            </a:r>
          </a:p>
          <a:p>
            <a:r>
              <a:rPr lang="en-US" altLang="en-US" b="0" dirty="0">
                <a:latin typeface="Arial" panose="020B0604020202020204" pitchFamily="34" charset="0"/>
              </a:rPr>
              <a:t>Transient  Noncommunity Water  System:   A public water system  that is not a community water system  that has at least 15 service connections or serves water to  25 </a:t>
            </a:r>
            <a:r>
              <a:rPr lang="en-US" altLang="en-US" b="0" i="1" dirty="0">
                <a:latin typeface="Arial" panose="020B0604020202020204" pitchFamily="34" charset="0"/>
              </a:rPr>
              <a:t>different</a:t>
            </a:r>
            <a:r>
              <a:rPr lang="en-US" altLang="en-US" b="0" dirty="0">
                <a:latin typeface="Arial" panose="020B0604020202020204" pitchFamily="34" charset="0"/>
              </a:rPr>
              <a:t> persons at least 60 days of the year.  Ex: campgrounds,  parks, community centers, restaurants, coffee shops, delis, rest areas, golf courses, ski areas,  health clubs, sportsmen clubs, and motels that supply their own water. </a:t>
            </a:r>
          </a:p>
        </p:txBody>
      </p:sp>
      <p:sp>
        <p:nvSpPr>
          <p:cNvPr id="43012" name="Slide Number Placeholder 3">
            <a:extLst>
              <a:ext uri="{FF2B5EF4-FFF2-40B4-BE49-F238E27FC236}">
                <a16:creationId xmlns:a16="http://schemas.microsoft.com/office/drawing/2014/main" id="{259F7647-5EDC-E8CE-C9C6-8FE71C9F58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907874-FED4-4C1E-AC53-48993BE3CB9D}" type="slidenum">
              <a:rPr lang="en-US" altLang="en-US">
                <a:latin typeface="Times" panose="02020603050405020304" pitchFamily="18" charset="0"/>
              </a:rPr>
              <a:pPr>
                <a:spcBef>
                  <a:spcPct val="0"/>
                </a:spcBef>
              </a:pPr>
              <a:t>9</a:t>
            </a:fld>
            <a:endParaRPr lang="en-US" altLang="en-US" dirty="0">
              <a:latin typeface="Times" panose="02020603050405020304" pitchFamily="18" charset="0"/>
            </a:endParaRPr>
          </a:p>
        </p:txBody>
      </p:sp>
      <p:sp>
        <p:nvSpPr>
          <p:cNvPr id="43013" name="Date Placeholder 4">
            <a:extLst>
              <a:ext uri="{FF2B5EF4-FFF2-40B4-BE49-F238E27FC236}">
                <a16:creationId xmlns:a16="http://schemas.microsoft.com/office/drawing/2014/main" id="{3854DE52-10E8-A816-2A5B-0EBCBDEEFC4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77AC508-0444-4A53-999F-31B3B400E370}" type="datetime1">
              <a:rPr lang="en-US" altLang="en-US" smtClean="0">
                <a:latin typeface="Times" panose="02020603050405020304" pitchFamily="18" charset="0"/>
              </a:rPr>
              <a:pPr fontAlgn="base">
                <a:spcBef>
                  <a:spcPct val="0"/>
                </a:spcBef>
                <a:spcAft>
                  <a:spcPct val="0"/>
                </a:spcAft>
              </a:pPr>
              <a:t>8/29/2023</a:t>
            </a:fld>
            <a:endParaRPr lang="en-US" altLang="en-US" dirty="0">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00D9D3A-1B1C-0F62-9965-60E2E3263D0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5D714E1F-ECF7-92BC-00A5-5A59F2CE71E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It is a common misconception that public water systems are publicly owned.  If a facility receives its water from a well on the property and requires a local food-handling permit, it is likely to meet the definition of a public water system.  We also wish to introduce the concept that privately owned businesses may meet the definition of a PWS.  For example, apartments or condo’s with their own well, manufactured housing parks, schools, daycares and gas stations with coffee shops with their own wells all serving an average of 25 or more people each day for at least 60 days of the year are considered public water systems because they serve the public.</a:t>
            </a:r>
          </a:p>
          <a:p>
            <a:endParaRPr lang="en-US" altLang="en-US" b="0" dirty="0">
              <a:latin typeface="Arial" panose="020B0604020202020204" pitchFamily="34" charset="0"/>
            </a:endParaRPr>
          </a:p>
          <a:p>
            <a:r>
              <a:rPr lang="en-US" altLang="en-US" b="0" dirty="0">
                <a:latin typeface="Arial" panose="020B0604020202020204" pitchFamily="34" charset="0"/>
              </a:rPr>
              <a:t>Safe Drinking Water Act of 1974 and subsequent 1986 and 1996 – EPA National Standards for drinking water</a:t>
            </a:r>
          </a:p>
          <a:p>
            <a:endParaRPr lang="en-US" altLang="en-US" b="0" dirty="0">
              <a:latin typeface="Arial" panose="020B0604020202020204" pitchFamily="34" charset="0"/>
            </a:endParaRPr>
          </a:p>
          <a:p>
            <a:r>
              <a:rPr lang="en-US" altLang="en-US" b="0" dirty="0">
                <a:latin typeface="Arial" panose="020B0604020202020204" pitchFamily="34" charset="0"/>
              </a:rPr>
              <a:t>In the next slide, let’s learn further about the classifications of Public Water Systems.</a:t>
            </a:r>
          </a:p>
          <a:p>
            <a:endParaRPr lang="en-US" altLang="en-US" b="1" dirty="0">
              <a:latin typeface="Arial" panose="020B0604020202020204" pitchFamily="34" charset="0"/>
            </a:endParaRPr>
          </a:p>
          <a:p>
            <a:endParaRPr lang="en-US" altLang="en-US" b="1" dirty="0">
              <a:latin typeface="Arial" panose="020B0604020202020204" pitchFamily="34" charset="0"/>
            </a:endParaRPr>
          </a:p>
        </p:txBody>
      </p:sp>
      <p:sp>
        <p:nvSpPr>
          <p:cNvPr id="40964" name="Date Placeholder 3">
            <a:extLst>
              <a:ext uri="{FF2B5EF4-FFF2-40B4-BE49-F238E27FC236}">
                <a16:creationId xmlns:a16="http://schemas.microsoft.com/office/drawing/2014/main" id="{787F5386-782F-611D-303E-BBBED461D22D}"/>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57FAABA-25E9-4E61-BFFF-B8E3EBE4E0A1}" type="datetime1">
              <a:rPr lang="en-US" altLang="en-US" smtClean="0">
                <a:latin typeface="Times" panose="02020603050405020304" pitchFamily="18" charset="0"/>
              </a:rPr>
              <a:pPr fontAlgn="base">
                <a:spcBef>
                  <a:spcPct val="0"/>
                </a:spcBef>
                <a:spcAft>
                  <a:spcPct val="0"/>
                </a:spcAft>
              </a:pPr>
              <a:t>8/29/2023</a:t>
            </a:fld>
            <a:endParaRPr lang="en-US" altLang="en-US" dirty="0">
              <a:latin typeface="Times" panose="02020603050405020304" pitchFamily="18" charset="0"/>
            </a:endParaRPr>
          </a:p>
        </p:txBody>
      </p:sp>
      <p:sp>
        <p:nvSpPr>
          <p:cNvPr id="40965" name="Slide Number Placeholder 4">
            <a:extLst>
              <a:ext uri="{FF2B5EF4-FFF2-40B4-BE49-F238E27FC236}">
                <a16:creationId xmlns:a16="http://schemas.microsoft.com/office/drawing/2014/main" id="{FFA839D1-2609-E46F-AC93-7D6C402DC65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0A24DC-445F-4DBD-AA53-1416F8A33774}" type="slidenum">
              <a:rPr lang="en-US" altLang="en-US">
                <a:latin typeface="Times" panose="02020603050405020304" pitchFamily="18" charset="0"/>
              </a:rPr>
              <a:pPr>
                <a:spcBef>
                  <a:spcPct val="0"/>
                </a:spcBef>
              </a:pPr>
              <a:t>10</a:t>
            </a:fld>
            <a:endParaRPr lang="en-US" altLang="en-US" dirty="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E38-6C73-477A-BB8F-DBF3456E3316}"/>
              </a:ext>
            </a:extLst>
          </p:cNvPr>
          <p:cNvSpPr>
            <a:spLocks noGrp="1"/>
          </p:cNvSpPr>
          <p:nvPr>
            <p:ph type="ctrTitle"/>
          </p:nvPr>
        </p:nvSpPr>
        <p:spPr>
          <a:xfrm>
            <a:off x="1524000" y="1122363"/>
            <a:ext cx="9144000" cy="2387600"/>
          </a:xfrm>
        </p:spPr>
        <p:txBody>
          <a:bodyPr anchor="b"/>
          <a:lstStyle>
            <a:lvl1pPr algn="ctr">
              <a:defRPr sz="60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E19A152-8F04-4E7D-AAC8-9FB8A6759F2D}"/>
              </a:ext>
            </a:extLst>
          </p:cNvPr>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519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4D74-232B-4F51-8832-E4539FC935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E556C-09F9-495D-9B52-15654AD0C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11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67683-2108-4A5C-BD7B-3E2C0C5EE62C}"/>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4B83A-8BEE-46E6-87EC-C6F78F438FFF}"/>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753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6543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95129" y="195130"/>
            <a:ext cx="8120743" cy="914400"/>
          </a:xfrm>
          <a:prstGeom prst="rect">
            <a:avLst/>
          </a:prstGeom>
        </p:spPr>
        <p:txBody>
          <a:bodyPr/>
          <a:lstStyle>
            <a:lvl1pPr algn="l">
              <a:defRPr sz="4000" b="1">
                <a:solidFill>
                  <a:schemeClr val="accent1"/>
                </a:solidFill>
                <a:latin typeface="Open Sans" panose="020B0606030504020204" pitchFamily="34" charset="0"/>
                <a:cs typeface="Open Sans" panose="020B0606030504020204" pitchFamily="34" charset="0"/>
              </a:defRPr>
            </a:lvl1pPr>
          </a:lstStyle>
          <a:p>
            <a:r>
              <a:rPr lang="en-US"/>
              <a:t>Click to edit Master title style</a:t>
            </a:r>
          </a:p>
        </p:txBody>
      </p:sp>
      <p:sp>
        <p:nvSpPr>
          <p:cNvPr id="7" name="Text Placeholder 6"/>
          <p:cNvSpPr>
            <a:spLocks noGrp="1"/>
          </p:cNvSpPr>
          <p:nvPr>
            <p:ph type="body" sz="quarter" idx="13"/>
          </p:nvPr>
        </p:nvSpPr>
        <p:spPr>
          <a:xfrm>
            <a:off x="609600" y="1656804"/>
            <a:ext cx="10972800" cy="3657600"/>
          </a:xfrm>
        </p:spPr>
        <p:txBody>
          <a:bodyPr/>
          <a:lstStyle>
            <a:lvl1pPr>
              <a:defRPr sz="3600">
                <a:latin typeface="Open Sans" panose="020B0606030504020204" pitchFamily="34" charset="0"/>
                <a:cs typeface="Open Sans" panose="020B0606030504020204" pitchFamily="34" charset="0"/>
              </a:defRPr>
            </a:lvl1pPr>
            <a:lvl2pPr>
              <a:defRPr sz="3200">
                <a:latin typeface="Open Sans" panose="020B0606030504020204" pitchFamily="34" charset="0"/>
                <a:cs typeface="Open Sans" panose="020B0606030504020204" pitchFamily="34" charset="0"/>
              </a:defRPr>
            </a:lvl2pPr>
            <a:lvl3pPr>
              <a:defRPr sz="2800">
                <a:latin typeface="Open Sans" panose="020B0606030504020204" pitchFamily="34" charset="0"/>
                <a:cs typeface="Open Sans" panose="020B0606030504020204" pitchFamily="34" charset="0"/>
              </a:defRPr>
            </a:lvl3pPr>
            <a:lvl4pPr>
              <a:defRPr sz="2400">
                <a:latin typeface="Open Sans" panose="020B0606030504020204" pitchFamily="34" charset="0"/>
                <a:cs typeface="Open Sans" panose="020B0606030504020204" pitchFamily="34" charset="0"/>
              </a:defRPr>
            </a:lvl4pPr>
            <a:lvl5pPr>
              <a:defRPr sz="2400">
                <a:latin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92228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CFDC8228-9F40-4845-A20A-7A777D6CD910}"/>
              </a:ext>
            </a:extLst>
          </p:cNvPr>
          <p:cNvSpPr>
            <a:spLocks noGrp="1"/>
          </p:cNvSpPr>
          <p:nvPr>
            <p:ph sz="quarter" idx="10" hasCustomPrompt="1"/>
          </p:nvPr>
        </p:nvSpPr>
        <p:spPr>
          <a:xfrm>
            <a:off x="838200" y="1690688"/>
            <a:ext cx="10515600" cy="4689791"/>
          </a:xfrm>
          <a:prstGeom prst="rect">
            <a:avLst/>
          </a:prstGeom>
        </p:spPr>
        <p:txBody>
          <a:bodyPr numCol="1" spcCol="45720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89FD9602-029E-4016-9DC0-B92B70BAABCF}"/>
              </a:ext>
            </a:extLst>
          </p:cNvPr>
          <p:cNvSpPr>
            <a:spLocks noGrp="1"/>
          </p:cNvSpPr>
          <p:nvPr>
            <p:ph type="title" hasCustomPrompt="1"/>
          </p:nvPr>
        </p:nvSpPr>
        <p:spPr>
          <a:xfrm>
            <a:off x="838200" y="365125"/>
            <a:ext cx="10515600" cy="1250315"/>
          </a:xfrm>
          <a:prstGeom prst="rect">
            <a:avLst/>
          </a:prstGeom>
        </p:spPr>
        <p:txBody>
          <a:bodyPr/>
          <a:lstStyle>
            <a:lvl1pPr>
              <a:defRPr sz="3600" cap="none" baseline="0">
                <a:solidFill>
                  <a:schemeClr val="tx2"/>
                </a:solidFill>
              </a:defRPr>
            </a:lvl1pPr>
          </a:lstStyle>
          <a:p>
            <a:r>
              <a:rPr lang="en-US" dirty="0"/>
              <a:t>Click to Edit Master Title</a:t>
            </a:r>
          </a:p>
        </p:txBody>
      </p:sp>
    </p:spTree>
    <p:extLst>
      <p:ext uri="{BB962C8B-B14F-4D97-AF65-F5344CB8AC3E}">
        <p14:creationId xmlns:p14="http://schemas.microsoft.com/office/powerpoint/2010/main" val="315344653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151589" y="151590"/>
            <a:ext cx="8719455" cy="979714"/>
          </a:xfrm>
          <a:prstGeom prst="rect">
            <a:avLst/>
          </a:prstGeom>
        </p:spPr>
        <p:txBody>
          <a:bodyPr/>
          <a:lstStyle>
            <a:lvl1pPr>
              <a:defRPr sz="4000" b="1">
                <a:solidFill>
                  <a:schemeClr val="accent1"/>
                </a:solidFill>
                <a:latin typeface="Open Sans" panose="020B0606030504020204" pitchFamily="34" charset="0"/>
                <a:cs typeface="Open Sans" panose="020B0606030504020204" pitchFamily="34" charset="0"/>
              </a:defRPr>
            </a:lvl1pPr>
          </a:lstStyle>
          <a:p>
            <a:r>
              <a:rPr lang="en-US"/>
              <a:t>Click to edit Master title style</a:t>
            </a:r>
          </a:p>
        </p:txBody>
      </p:sp>
      <p:sp>
        <p:nvSpPr>
          <p:cNvPr id="7" name="Table Placeholder 6"/>
          <p:cNvSpPr>
            <a:spLocks noGrp="1"/>
          </p:cNvSpPr>
          <p:nvPr>
            <p:ph type="tbl" sz="quarter" idx="10"/>
          </p:nvPr>
        </p:nvSpPr>
        <p:spPr>
          <a:xfrm>
            <a:off x="609600" y="1600200"/>
            <a:ext cx="10972800" cy="3810000"/>
          </a:xfrm>
        </p:spPr>
        <p:txBody>
          <a:bodyPr/>
          <a:lstStyle>
            <a:lvl1pPr>
              <a:defRPr sz="3200">
                <a:latin typeface="Open Sans" panose="020B0606030504020204" pitchFamily="34" charset="0"/>
                <a:cs typeface="Open Sans" panose="020B0606030504020204" pitchFamily="34" charset="0"/>
              </a:defRPr>
            </a:lvl1pPr>
          </a:lstStyle>
          <a:p>
            <a:r>
              <a:rPr lang="en-US"/>
              <a:t>Click icon to add table</a:t>
            </a:r>
          </a:p>
        </p:txBody>
      </p:sp>
    </p:spTree>
    <p:custDataLst>
      <p:tags r:id="rId1"/>
    </p:custDataLst>
    <p:extLst>
      <p:ext uri="{BB962C8B-B14F-4D97-AF65-F5344CB8AC3E}">
        <p14:creationId xmlns:p14="http://schemas.microsoft.com/office/powerpoint/2010/main" val="54083967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15329"/>
            <a:ext cx="10072688" cy="731520"/>
          </a:xfrm>
          <a:prstGeom prst="rect">
            <a:avLst/>
          </a:prstGeom>
        </p:spPr>
        <p:txBody>
          <a:bodyPr/>
          <a:lstStyle>
            <a:lvl1pPr algn="l">
              <a:defRPr sz="3600" b="1">
                <a:solidFill>
                  <a:srgbClr val="0070C0"/>
                </a:solidFill>
                <a:latin typeface="Open Sans" panose="020B0606030504020204" pitchFamily="34" charset="0"/>
                <a:cs typeface="Open Sans" panose="020B0606030504020204" pitchFamily="34" charset="0"/>
              </a:defRPr>
            </a:lvl1pPr>
          </a:lstStyle>
          <a:p>
            <a:r>
              <a:rPr lang="en-US"/>
              <a:t>Click to add text</a:t>
            </a:r>
          </a:p>
        </p:txBody>
      </p:sp>
      <p:sp>
        <p:nvSpPr>
          <p:cNvPr id="9" name="Text Placeholder 8"/>
          <p:cNvSpPr>
            <a:spLocks noGrp="1"/>
          </p:cNvSpPr>
          <p:nvPr>
            <p:ph type="body" sz="quarter" idx="13"/>
          </p:nvPr>
        </p:nvSpPr>
        <p:spPr>
          <a:xfrm>
            <a:off x="609600" y="1676400"/>
            <a:ext cx="5283200" cy="3733800"/>
          </a:xfrm>
        </p:spPr>
        <p:txBody>
          <a:bodyPr/>
          <a:lstStyle>
            <a:lvl1pPr marL="0" indent="0">
              <a:buNone/>
              <a:defRPr sz="2400">
                <a:latin typeface="Open Sans" panose="020B0606030504020204" pitchFamily="34" charset="0"/>
                <a:cs typeface="Open Sans" panose="020B0606030504020204" pitchFamily="34" charset="0"/>
              </a:defRPr>
            </a:lvl1pPr>
            <a:lvl2pPr marL="342900" indent="0">
              <a:buNone/>
              <a:defRPr sz="2100">
                <a:latin typeface="Open Sans" panose="020B0606030504020204" pitchFamily="34" charset="0"/>
                <a:cs typeface="Open Sans" panose="020B0606030504020204" pitchFamily="34" charset="0"/>
              </a:defRPr>
            </a:lvl2pPr>
            <a:lvl3pPr marL="685800" indent="0">
              <a:buNone/>
              <a:defRPr sz="1800">
                <a:latin typeface="Open Sans" panose="020B0606030504020204" pitchFamily="34" charset="0"/>
                <a:cs typeface="Open Sans" panose="020B0606030504020204" pitchFamily="34" charset="0"/>
              </a:defRPr>
            </a:lvl3pPr>
            <a:lvl4pPr marL="1028700" indent="0">
              <a:buNone/>
              <a:defRPr sz="1500">
                <a:latin typeface="Open Sans" panose="020B0606030504020204" pitchFamily="34" charset="0"/>
                <a:cs typeface="Open Sans" panose="020B0606030504020204" pitchFamily="34" charset="0"/>
              </a:defRPr>
            </a:lvl4pPr>
            <a:lvl5pPr marL="1371600" indent="0">
              <a:buNone/>
              <a:defRPr sz="1500">
                <a:latin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CED1921D-C7A5-4890-92E1-076C1F6CDD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7125" y="189030"/>
            <a:ext cx="575481" cy="592059"/>
          </a:xfrm>
          <a:prstGeom prst="rect">
            <a:avLst/>
          </a:prstGeom>
        </p:spPr>
      </p:pic>
    </p:spTree>
    <p:custDataLst>
      <p:tags r:id="rId1"/>
    </p:custDataLst>
    <p:extLst>
      <p:ext uri="{BB962C8B-B14F-4D97-AF65-F5344CB8AC3E}">
        <p14:creationId xmlns:p14="http://schemas.microsoft.com/office/powerpoint/2010/main" val="18829019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49516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96449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609600" y="1676400"/>
            <a:ext cx="10972800" cy="36576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3">
            <a:extLst>
              <a:ext uri="{FF2B5EF4-FFF2-40B4-BE49-F238E27FC236}">
                <a16:creationId xmlns:a16="http://schemas.microsoft.com/office/drawing/2014/main" id="{38C78960-608D-CEA2-0F24-AC609FAE5E2A}"/>
              </a:ext>
            </a:extLst>
          </p:cNvPr>
          <p:cNvSpPr>
            <a:spLocks noGrp="1"/>
          </p:cNvSpPr>
          <p:nvPr>
            <p:ph type="ftr" sz="quarter" idx="14"/>
          </p:nvPr>
        </p:nvSpPr>
        <p:spPr>
          <a:xfrm>
            <a:off x="232833" y="6492876"/>
            <a:ext cx="11074400" cy="365125"/>
          </a:xfrm>
        </p:spPr>
        <p:txBody>
          <a:bodyPr/>
          <a:lstStyle>
            <a:lvl1pPr>
              <a:defRPr sz="1000" baseline="0">
                <a:solidFill>
                  <a:schemeClr val="bg1"/>
                </a:solidFill>
              </a:defRPr>
            </a:lvl1pPr>
          </a:lstStyle>
          <a:p>
            <a:pPr>
              <a:defRPr/>
            </a:pPr>
            <a:r>
              <a:rPr lang="en-US" dirty="0"/>
              <a:t>Developed by AWWA in partnership with RCAP and funded by USEPA, Published 2015</a:t>
            </a:r>
          </a:p>
        </p:txBody>
      </p:sp>
    </p:spTree>
    <p:extLst>
      <p:ext uri="{BB962C8B-B14F-4D97-AF65-F5344CB8AC3E}">
        <p14:creationId xmlns:p14="http://schemas.microsoft.com/office/powerpoint/2010/main" val="39123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B1FC-E495-4C6D-9BDD-C175E87B3D4F}"/>
              </a:ext>
            </a:extLst>
          </p:cNvPr>
          <p:cNvSpPr>
            <a:spLocks noGrp="1"/>
          </p:cNvSpPr>
          <p:nvPr>
            <p:ph type="title"/>
          </p:nvPr>
        </p:nvSpPr>
        <p:spPr/>
        <p:txBody>
          <a:bodyPr/>
          <a:lstStyle>
            <a:lvl1pPr>
              <a:defRPr sz="54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8FADD07-21F4-431C-B6F8-B8F5E994484E}"/>
              </a:ext>
            </a:extLst>
          </p:cNvPr>
          <p:cNvSpPr>
            <a:spLocks noGrp="1"/>
          </p:cNvSpPr>
          <p:nvPr>
            <p:ph idx="1"/>
          </p:nvPr>
        </p:nvSpPr>
        <p:spPr/>
        <p:txBody>
          <a:bodyPr/>
          <a:lstStyle>
            <a:lvl1pPr>
              <a:defRPr>
                <a:latin typeface="Merriweather" panose="00000500000000000000" pitchFamily="2" charset="0"/>
              </a:defRPr>
            </a:lvl1pPr>
            <a:lvl2pPr>
              <a:defRPr>
                <a:latin typeface="Merriweather" panose="00000500000000000000" pitchFamily="2" charset="0"/>
              </a:defRPr>
            </a:lvl2pPr>
            <a:lvl3pPr>
              <a:defRPr>
                <a:latin typeface="Merriweather" panose="00000500000000000000" pitchFamily="2" charset="0"/>
              </a:defRPr>
            </a:lvl3pPr>
            <a:lvl4pPr>
              <a:defRPr>
                <a:latin typeface="Merriweather" panose="00000500000000000000" pitchFamily="2" charset="0"/>
              </a:defRPr>
            </a:lvl4pPr>
            <a:lvl5pPr>
              <a:defRPr>
                <a:latin typeface="Merriweathe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21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4CEC-6BBC-4E88-9963-97835451BE8B}"/>
              </a:ext>
            </a:extLst>
          </p:cNvPr>
          <p:cNvSpPr>
            <a:spLocks noGrp="1"/>
          </p:cNvSpPr>
          <p:nvPr>
            <p:ph type="title"/>
          </p:nvPr>
        </p:nvSpPr>
        <p:spPr>
          <a:xfrm>
            <a:off x="831851" y="1709739"/>
            <a:ext cx="10515600" cy="2852737"/>
          </a:xfrm>
        </p:spPr>
        <p:txBody>
          <a:bodyPr anchor="b"/>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8D568AA-62C4-440B-A5C9-F36023CB5064}"/>
              </a:ext>
            </a:extLst>
          </p:cNvPr>
          <p:cNvSpPr>
            <a:spLocks noGrp="1"/>
          </p:cNvSpPr>
          <p:nvPr>
            <p:ph type="body" idx="1"/>
          </p:nvPr>
        </p:nvSpPr>
        <p:spPr>
          <a:xfrm>
            <a:off x="831851" y="4589464"/>
            <a:ext cx="10515600" cy="1500187"/>
          </a:xfrm>
        </p:spPr>
        <p:txBody>
          <a:bodyPr/>
          <a:lstStyle>
            <a:lvl1pPr marL="0" indent="0">
              <a:buNone/>
              <a:defRPr sz="32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1325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216D-EDE4-492E-991D-156AFD556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195FF-0491-4E3F-B8B3-B5851D66F3A2}"/>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CE82C7-D532-4A62-A0F3-96259D467A12}"/>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39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A5D-6642-43A2-BEDE-57C9AE47D0F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40A71B-794C-4357-8FB9-C7B8A5F788E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2E3A9-D12F-423B-BCCA-1F3BF7D9CB1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A3E2-B492-45CE-B377-DD8DACFFC56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7D2E9-A471-4BC6-8FFA-E3F6A284F68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78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4D4E-E4D5-4636-AE80-3DFE3CCFF5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13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1572-0936-412F-BA9E-78D93964C6A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E0063-0432-44E9-83C7-93F213349C8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41457-F991-4F15-AF46-1B04543BAB7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484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8830-FE9D-49D3-8247-3173BBF4216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630C2-2515-431A-BC81-E554C141EDE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ED61476-FA60-4A13-BE58-8E00078B450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239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80C885-6D0E-44C9-8F23-86D8C1D25D2E}"/>
              </a:ext>
            </a:extLst>
          </p:cNvPr>
          <p:cNvSpPr>
            <a:spLocks noGrp="1" noChangeArrowheads="1"/>
          </p:cNvSpPr>
          <p:nvPr>
            <p:ph type="title"/>
          </p:nvPr>
        </p:nvSpPr>
        <p:spPr bwMode="auto">
          <a:xfrm>
            <a:off x="338644" y="364057"/>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60A56A-3DC7-46B7-A00A-BD9CC12B65AB}"/>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a:extLst>
              <a:ext uri="{FF2B5EF4-FFF2-40B4-BE49-F238E27FC236}">
                <a16:creationId xmlns:a16="http://schemas.microsoft.com/office/drawing/2014/main" id="{148F2AB8-4AE6-40A6-B8D2-7EB864C4DC8F}"/>
              </a:ext>
            </a:extLst>
          </p:cNvPr>
          <p:cNvSpPr>
            <a:spLocks noChangeArrowheads="1"/>
          </p:cNvSpPr>
          <p:nvPr/>
        </p:nvSpPr>
        <p:spPr bwMode="auto">
          <a:xfrm>
            <a:off x="0" y="347123"/>
            <a:ext cx="182880" cy="1143000"/>
          </a:xfrm>
          <a:prstGeom prst="rect">
            <a:avLst/>
          </a:prstGeom>
          <a:solidFill>
            <a:srgbClr val="6213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1032" name="Rectangle 8">
            <a:extLst>
              <a:ext uri="{FF2B5EF4-FFF2-40B4-BE49-F238E27FC236}">
                <a16:creationId xmlns:a16="http://schemas.microsoft.com/office/drawing/2014/main" id="{1A6006F5-4869-45DD-95BE-71DA9C4A4BA0}"/>
              </a:ext>
            </a:extLst>
          </p:cNvPr>
          <p:cNvSpPr>
            <a:spLocks noChangeArrowheads="1"/>
          </p:cNvSpPr>
          <p:nvPr/>
        </p:nvSpPr>
        <p:spPr bwMode="auto">
          <a:xfrm>
            <a:off x="0" y="6495283"/>
            <a:ext cx="12192000" cy="91440"/>
          </a:xfrm>
          <a:prstGeom prst="rect">
            <a:avLst/>
          </a:prstGeom>
          <a:solidFill>
            <a:schemeClr val="tx2"/>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pic>
        <p:nvPicPr>
          <p:cNvPr id="3" name="Picture 2" descr="A picture containing drawing&#10;&#10;Description automatically generated">
            <a:extLst>
              <a:ext uri="{FF2B5EF4-FFF2-40B4-BE49-F238E27FC236}">
                <a16:creationId xmlns:a16="http://schemas.microsoft.com/office/drawing/2014/main" id="{3808FC0D-2E46-4325-A017-60B673F9676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45144" y="6072951"/>
            <a:ext cx="2246317" cy="548640"/>
          </a:xfrm>
          <a:prstGeom prst="rect">
            <a:avLst/>
          </a:prstGeom>
        </p:spPr>
      </p:pic>
      <p:pic>
        <p:nvPicPr>
          <p:cNvPr id="7" name="Picture 6" descr="Logo&#10;&#10;Description automatically generated">
            <a:extLst>
              <a:ext uri="{FF2B5EF4-FFF2-40B4-BE49-F238E27FC236}">
                <a16:creationId xmlns:a16="http://schemas.microsoft.com/office/drawing/2014/main" id="{677CA9FE-09B9-43D2-8A97-C1E69DAB147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4560" y="5932190"/>
            <a:ext cx="1184403" cy="548640"/>
          </a:xfrm>
          <a:prstGeom prst="rect">
            <a:avLst/>
          </a:prstGeom>
        </p:spPr>
      </p:pic>
    </p:spTree>
    <p:extLst>
      <p:ext uri="{BB962C8B-B14F-4D97-AF65-F5344CB8AC3E}">
        <p14:creationId xmlns:p14="http://schemas.microsoft.com/office/powerpoint/2010/main" val="11760685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64" r:id="rId19"/>
  </p:sldLayoutIdLst>
  <p:hf hdr="0" ftr="0" dt="0"/>
  <p:txStyles>
    <p:titleStyle>
      <a:lvl1pPr algn="l" rtl="0" eaLnBrk="1" fontAlgn="base" hangingPunct="1">
        <a:spcBef>
          <a:spcPct val="0"/>
        </a:spcBef>
        <a:spcAft>
          <a:spcPct val="0"/>
        </a:spcAft>
        <a:defRPr sz="5400" b="0" kern="1200">
          <a:solidFill>
            <a:srgbClr val="005C4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7200">
          <a:solidFill>
            <a:srgbClr val="005D48"/>
          </a:solidFill>
          <a:latin typeface="Garamond" panose="02020404030301010803" pitchFamily="18" charset="0"/>
        </a:defRPr>
      </a:lvl2pPr>
      <a:lvl3pPr algn="ctr" rtl="0" eaLnBrk="1" fontAlgn="base" hangingPunct="1">
        <a:spcBef>
          <a:spcPct val="0"/>
        </a:spcBef>
        <a:spcAft>
          <a:spcPct val="0"/>
        </a:spcAft>
        <a:defRPr sz="7200">
          <a:solidFill>
            <a:srgbClr val="005D48"/>
          </a:solidFill>
          <a:latin typeface="Garamond" panose="02020404030301010803" pitchFamily="18" charset="0"/>
        </a:defRPr>
      </a:lvl3pPr>
      <a:lvl4pPr algn="ctr" rtl="0" eaLnBrk="1" fontAlgn="base" hangingPunct="1">
        <a:spcBef>
          <a:spcPct val="0"/>
        </a:spcBef>
        <a:spcAft>
          <a:spcPct val="0"/>
        </a:spcAft>
        <a:defRPr sz="7200">
          <a:solidFill>
            <a:srgbClr val="005D48"/>
          </a:solidFill>
          <a:latin typeface="Garamond" panose="02020404030301010803" pitchFamily="18" charset="0"/>
        </a:defRPr>
      </a:lvl4pPr>
      <a:lvl5pPr algn="ctr" rtl="0" eaLnBrk="1" fontAlgn="base" hangingPunct="1">
        <a:spcBef>
          <a:spcPct val="0"/>
        </a:spcBef>
        <a:spcAft>
          <a:spcPct val="0"/>
        </a:spcAft>
        <a:defRPr sz="7200">
          <a:solidFill>
            <a:srgbClr val="005D48"/>
          </a:solidFill>
          <a:latin typeface="Garamond" panose="02020404030301010803" pitchFamily="18" charset="0"/>
        </a:defRPr>
      </a:lvl5pPr>
      <a:lvl6pPr marL="457200" algn="ctr" rtl="0" eaLnBrk="1" fontAlgn="base" hangingPunct="1">
        <a:spcBef>
          <a:spcPct val="0"/>
        </a:spcBef>
        <a:spcAft>
          <a:spcPct val="0"/>
        </a:spcAft>
        <a:defRPr sz="7200">
          <a:solidFill>
            <a:srgbClr val="005D48"/>
          </a:solidFill>
          <a:latin typeface="Garamond" panose="02020404030301010803" pitchFamily="18" charset="0"/>
        </a:defRPr>
      </a:lvl6pPr>
      <a:lvl7pPr marL="914400" algn="ctr" rtl="0" eaLnBrk="1" fontAlgn="base" hangingPunct="1">
        <a:spcBef>
          <a:spcPct val="0"/>
        </a:spcBef>
        <a:spcAft>
          <a:spcPct val="0"/>
        </a:spcAft>
        <a:defRPr sz="7200">
          <a:solidFill>
            <a:srgbClr val="005D48"/>
          </a:solidFill>
          <a:latin typeface="Garamond" panose="02020404030301010803" pitchFamily="18" charset="0"/>
        </a:defRPr>
      </a:lvl7pPr>
      <a:lvl8pPr marL="1371600" algn="ctr" rtl="0" eaLnBrk="1" fontAlgn="base" hangingPunct="1">
        <a:spcBef>
          <a:spcPct val="0"/>
        </a:spcBef>
        <a:spcAft>
          <a:spcPct val="0"/>
        </a:spcAft>
        <a:defRPr sz="7200">
          <a:solidFill>
            <a:srgbClr val="005D48"/>
          </a:solidFill>
          <a:latin typeface="Garamond" panose="02020404030301010803" pitchFamily="18" charset="0"/>
        </a:defRPr>
      </a:lvl8pPr>
      <a:lvl9pPr marL="1828800" algn="ctr" rtl="0" eaLnBrk="1" fontAlgn="base" hangingPunct="1">
        <a:spcBef>
          <a:spcPct val="0"/>
        </a:spcBef>
        <a:spcAft>
          <a:spcPct val="0"/>
        </a:spcAft>
        <a:defRPr sz="7200">
          <a:solidFill>
            <a:srgbClr val="005D48"/>
          </a:solidFill>
          <a:latin typeface="Garamond" panose="02020404030301010803" pitchFamily="18" charset="0"/>
        </a:defRPr>
      </a:lvl9pPr>
    </p:titleStyle>
    <p:bodyStyle>
      <a:lvl1pPr marL="342900" indent="-342900" algn="l" rtl="0" eaLnBrk="1" fontAlgn="base" hangingPunct="1">
        <a:spcBef>
          <a:spcPct val="20000"/>
        </a:spcBef>
        <a:spcAft>
          <a:spcPct val="0"/>
        </a:spcAft>
        <a:buChar char="•"/>
        <a:defRPr sz="3200" kern="1200">
          <a:solidFill>
            <a:srgbClr val="62136E"/>
          </a:solidFill>
          <a:latin typeface="Merriweather" panose="00000500000000000000" pitchFamily="2" charset="0"/>
          <a:ea typeface="+mn-ea"/>
          <a:cs typeface="+mn-cs"/>
        </a:defRPr>
      </a:lvl1pPr>
      <a:lvl2pPr marL="742950" indent="-285750" algn="l" rtl="0" eaLnBrk="1" fontAlgn="base" hangingPunct="1">
        <a:spcBef>
          <a:spcPct val="20000"/>
        </a:spcBef>
        <a:spcAft>
          <a:spcPct val="0"/>
        </a:spcAft>
        <a:buChar char="–"/>
        <a:defRPr sz="2800" kern="1200">
          <a:solidFill>
            <a:srgbClr val="62136E"/>
          </a:solidFill>
          <a:latin typeface="Merriweather" panose="00000500000000000000" pitchFamily="2" charset="0"/>
          <a:ea typeface="+mn-ea"/>
          <a:cs typeface="+mn-cs"/>
        </a:defRPr>
      </a:lvl2pPr>
      <a:lvl3pPr marL="1143000" indent="-228600" algn="l" rtl="0" eaLnBrk="1" fontAlgn="base" hangingPunct="1">
        <a:spcBef>
          <a:spcPct val="20000"/>
        </a:spcBef>
        <a:spcAft>
          <a:spcPct val="0"/>
        </a:spcAft>
        <a:buChar char="•"/>
        <a:defRPr sz="2400" kern="1200">
          <a:solidFill>
            <a:srgbClr val="62136E"/>
          </a:solidFill>
          <a:latin typeface="Merriweather" panose="00000500000000000000"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erriweather" panose="00000500000000000000"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erriweath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hyperlink" Target="https://www.health.harvard.edu/staying-healthy/how-much-water-should-you-be-drinking-each-day" TargetMode="Externa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0.jpg"/><Relationship Id="rId5" Type="http://schemas.openxmlformats.org/officeDocument/2006/relationships/image" Target="../media/image6.png"/><Relationship Id="rId10" Type="http://schemas.openxmlformats.org/officeDocument/2006/relationships/hyperlink" Target="https://www.dft-valves.com/water-treatment/" TargetMode="External"/><Relationship Id="rId4" Type="http://schemas.openxmlformats.org/officeDocument/2006/relationships/image" Target="../media/image5.png"/><Relationship Id="rId9" Type="http://schemas.openxmlformats.org/officeDocument/2006/relationships/image" Target="../media/image9.jpg"/><Relationship Id="rId14" Type="http://schemas.openxmlformats.org/officeDocument/2006/relationships/hyperlink" Target="https://www.weightymatters.ca/2015/01/saturday-stories-ffqs-rape-culture-and.html?m=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whatsinyourwellwater.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mcassedy@rcapsolutions.org" TargetMode="External"/><Relationship Id="rId2" Type="http://schemas.openxmlformats.org/officeDocument/2006/relationships/hyperlink" Target="mailto:jstarbard@rcapsolutions.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8"/>
          <p:cNvSpPr>
            <a:spLocks noGrp="1" noChangeArrowheads="1"/>
          </p:cNvSpPr>
          <p:nvPr>
            <p:ph type="ctrTitle" idx="4294967295"/>
          </p:nvPr>
        </p:nvSpPr>
        <p:spPr>
          <a:xfrm>
            <a:off x="781461" y="3441700"/>
            <a:ext cx="10629079" cy="1746250"/>
          </a:xfrm>
        </p:spPr>
        <p:txBody>
          <a:bodyPr>
            <a:noAutofit/>
          </a:bodyPr>
          <a:lstStyle/>
          <a:p>
            <a:pPr algn="ctr"/>
            <a:r>
              <a:rPr lang="en-US" sz="6000" dirty="0">
                <a:latin typeface="Open Sans"/>
                <a:ea typeface="Open Sans"/>
                <a:cs typeface="Open Sans"/>
              </a:rPr>
              <a:t>Public Drinking Water for Public Health Officials</a:t>
            </a:r>
            <a:endParaRPr lang="en-US" altLang="en-US" sz="6000" dirty="0">
              <a:latin typeface="Open Sans"/>
              <a:ea typeface="Open Sans"/>
              <a:cs typeface="Open Sans"/>
            </a:endParaRPr>
          </a:p>
        </p:txBody>
      </p:sp>
      <p:pic>
        <p:nvPicPr>
          <p:cNvPr id="4" name="Picture 4">
            <a:extLst>
              <a:ext uri="{FF2B5EF4-FFF2-40B4-BE49-F238E27FC236}">
                <a16:creationId xmlns:a16="http://schemas.microsoft.com/office/drawing/2014/main" id="{D572494C-B8BB-4267-B3EC-0BF8C019949E}"/>
              </a:ext>
            </a:extLst>
          </p:cNvPr>
          <p:cNvPicPr>
            <a:picLocks noChangeAspect="1"/>
          </p:cNvPicPr>
          <p:nvPr/>
        </p:nvPicPr>
        <p:blipFill>
          <a:blip r:embed="rId4"/>
          <a:stretch>
            <a:fillRect/>
          </a:stretch>
        </p:blipFill>
        <p:spPr>
          <a:xfrm>
            <a:off x="-21525" y="2872696"/>
            <a:ext cx="12252960" cy="127924"/>
          </a:xfrm>
          <a:prstGeom prst="rect">
            <a:avLst/>
          </a:prstGeom>
        </p:spPr>
      </p:pic>
      <p:pic>
        <p:nvPicPr>
          <p:cNvPr id="5" name="Picture 5">
            <a:extLst>
              <a:ext uri="{FF2B5EF4-FFF2-40B4-BE49-F238E27FC236}">
                <a16:creationId xmlns:a16="http://schemas.microsoft.com/office/drawing/2014/main" id="{703FEC4B-C847-4BD3-8301-BE72E199DE40}"/>
              </a:ext>
            </a:extLst>
          </p:cNvPr>
          <p:cNvPicPr>
            <a:picLocks noChangeAspect="1"/>
          </p:cNvPicPr>
          <p:nvPr/>
        </p:nvPicPr>
        <p:blipFill>
          <a:blip r:embed="rId4"/>
          <a:stretch>
            <a:fillRect/>
          </a:stretch>
        </p:blipFill>
        <p:spPr>
          <a:xfrm>
            <a:off x="-25759" y="158378"/>
            <a:ext cx="12252960" cy="127941"/>
          </a:xfrm>
          <a:prstGeom prst="rect">
            <a:avLst/>
          </a:prstGeom>
        </p:spPr>
      </p:pic>
      <p:pic>
        <p:nvPicPr>
          <p:cNvPr id="12" name="Picture 11" descr="Logo&#10;&#10;Description automatically generated">
            <a:extLst>
              <a:ext uri="{FF2B5EF4-FFF2-40B4-BE49-F238E27FC236}">
                <a16:creationId xmlns:a16="http://schemas.microsoft.com/office/drawing/2014/main" id="{B86880DC-18A8-4E56-A34A-C9DAD02C9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1496" y="4625226"/>
            <a:ext cx="2673894" cy="2021342"/>
          </a:xfrm>
          <a:prstGeom prst="rect">
            <a:avLst/>
          </a:prstGeom>
        </p:spPr>
      </p:pic>
      <p:pic>
        <p:nvPicPr>
          <p:cNvPr id="13" name="Picture 12" descr="Text&#10;&#10;Description automatically generated">
            <a:extLst>
              <a:ext uri="{FF2B5EF4-FFF2-40B4-BE49-F238E27FC236}">
                <a16:creationId xmlns:a16="http://schemas.microsoft.com/office/drawing/2014/main" id="{666BACEE-99B8-4892-8621-2178F017C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521" y="4986666"/>
            <a:ext cx="2743200" cy="2073735"/>
          </a:xfrm>
          <a:prstGeom prst="rect">
            <a:avLst/>
          </a:prstGeom>
        </p:spPr>
      </p:pic>
      <p:pic>
        <p:nvPicPr>
          <p:cNvPr id="6" name="Picture 5" descr="Logo&#10;&#10;Description automatically generated">
            <a:extLst>
              <a:ext uri="{FF2B5EF4-FFF2-40B4-BE49-F238E27FC236}">
                <a16:creationId xmlns:a16="http://schemas.microsoft.com/office/drawing/2014/main" id="{81AB5FF7-00E1-4389-8735-BEB6CF91C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8819" y="5550838"/>
            <a:ext cx="2368806" cy="1097280"/>
          </a:xfrm>
          <a:prstGeom prst="rect">
            <a:avLst/>
          </a:prstGeom>
        </p:spPr>
      </p:pic>
      <p:pic>
        <p:nvPicPr>
          <p:cNvPr id="7" name="Picture 6">
            <a:extLst>
              <a:ext uri="{FF2B5EF4-FFF2-40B4-BE49-F238E27FC236}">
                <a16:creationId xmlns:a16="http://schemas.microsoft.com/office/drawing/2014/main" id="{59D43501-8DA1-4144-877A-1DC47A5CCAD3}"/>
              </a:ext>
            </a:extLst>
          </p:cNvPr>
          <p:cNvPicPr>
            <a:picLocks noChangeAspect="1"/>
          </p:cNvPicPr>
          <p:nvPr/>
        </p:nvPicPr>
        <p:blipFill>
          <a:blip r:embed="rId8"/>
          <a:stretch>
            <a:fillRect/>
          </a:stretch>
        </p:blipFill>
        <p:spPr>
          <a:xfrm>
            <a:off x="357188" y="5470915"/>
            <a:ext cx="2645569" cy="1306521"/>
          </a:xfrm>
          <a:prstGeom prst="rect">
            <a:avLst/>
          </a:prstGeom>
        </p:spPr>
      </p:pic>
      <p:pic>
        <p:nvPicPr>
          <p:cNvPr id="8" name="Picture 7" descr="A close-up of a water treatment plant&#10;&#10;Description automatically generated">
            <a:extLst>
              <a:ext uri="{FF2B5EF4-FFF2-40B4-BE49-F238E27FC236}">
                <a16:creationId xmlns:a16="http://schemas.microsoft.com/office/drawing/2014/main" id="{8D9D0581-E86B-8FA7-4FE9-A8117AF999F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68256" y="354001"/>
            <a:ext cx="3710219" cy="2468880"/>
          </a:xfrm>
          <a:prstGeom prst="rect">
            <a:avLst/>
          </a:prstGeom>
        </p:spPr>
      </p:pic>
      <p:pic>
        <p:nvPicPr>
          <p:cNvPr id="10" name="Picture 9" descr="A person drinking water from a glass&#10;&#10;Description automatically generated">
            <a:extLst>
              <a:ext uri="{FF2B5EF4-FFF2-40B4-BE49-F238E27FC236}">
                <a16:creationId xmlns:a16="http://schemas.microsoft.com/office/drawing/2014/main" id="{D117FD33-2F52-7458-E9BB-2BD9125BC0B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13527" y="334809"/>
            <a:ext cx="3802182" cy="2468880"/>
          </a:xfrm>
          <a:prstGeom prst="rect">
            <a:avLst/>
          </a:prstGeom>
        </p:spPr>
      </p:pic>
      <p:pic>
        <p:nvPicPr>
          <p:cNvPr id="14" name="Picture 13" descr="A water fountain with a stream of water&#10;&#10;Description automatically generated">
            <a:extLst>
              <a:ext uri="{FF2B5EF4-FFF2-40B4-BE49-F238E27FC236}">
                <a16:creationId xmlns:a16="http://schemas.microsoft.com/office/drawing/2014/main" id="{EE7657AA-D62D-C870-9032-AD8F462906A4}"/>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244915" y="334809"/>
            <a:ext cx="3702170" cy="2468880"/>
          </a:xfrm>
          <a:prstGeom prst="rect">
            <a:avLst/>
          </a:prstGeom>
        </p:spPr>
      </p:pic>
    </p:spTree>
    <p:custDataLst>
      <p:tags r:id="rId1"/>
    </p:custDataLst>
    <p:extLst>
      <p:ext uri="{BB962C8B-B14F-4D97-AF65-F5344CB8AC3E}">
        <p14:creationId xmlns:p14="http://schemas.microsoft.com/office/powerpoint/2010/main" val="213512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id="{C6EEF8B7-0587-1F48-241F-F30CA1E7923E}"/>
              </a:ext>
            </a:extLst>
          </p:cNvPr>
          <p:cNvSpPr>
            <a:spLocks noGrp="1" noChangeArrowheads="1"/>
          </p:cNvSpPr>
          <p:nvPr>
            <p:ph type="title"/>
          </p:nvPr>
        </p:nvSpPr>
        <p:spPr/>
        <p:txBody>
          <a:bodyPr/>
          <a:lstStyle/>
          <a:p>
            <a:pPr eaLnBrk="1" hangingPunct="1"/>
            <a:r>
              <a:rPr lang="en-US" altLang="en-US" dirty="0">
                <a:solidFill>
                  <a:schemeClr val="tx2"/>
                </a:solidFill>
              </a:rPr>
              <a:t>Public Water System Basics</a:t>
            </a:r>
          </a:p>
        </p:txBody>
      </p:sp>
      <p:sp>
        <p:nvSpPr>
          <p:cNvPr id="2" name="Content Placeholder 1">
            <a:extLst>
              <a:ext uri="{FF2B5EF4-FFF2-40B4-BE49-F238E27FC236}">
                <a16:creationId xmlns:a16="http://schemas.microsoft.com/office/drawing/2014/main" id="{7A908291-545F-7D87-F6F9-EC869B97B471}"/>
              </a:ext>
            </a:extLst>
          </p:cNvPr>
          <p:cNvSpPr>
            <a:spLocks noGrp="1"/>
          </p:cNvSpPr>
          <p:nvPr>
            <p:ph idx="1"/>
          </p:nvPr>
        </p:nvSpPr>
        <p:spPr/>
        <p:txBody>
          <a:bodyPr/>
          <a:lstStyle/>
          <a:p>
            <a:pPr>
              <a:spcAft>
                <a:spcPts val="1200"/>
              </a:spcAft>
            </a:pPr>
            <a:r>
              <a:rPr lang="en-US" sz="3600" dirty="0"/>
              <a:t>The US has approximately 161,000 public water systems. </a:t>
            </a:r>
          </a:p>
          <a:p>
            <a:pPr>
              <a:spcAft>
                <a:spcPts val="1200"/>
              </a:spcAft>
            </a:pPr>
            <a:r>
              <a:rPr lang="en-US" sz="3600" dirty="0"/>
              <a:t>More than two-thirds are privately owned.</a:t>
            </a:r>
          </a:p>
          <a:p>
            <a:pPr>
              <a:spcAft>
                <a:spcPts val="1200"/>
              </a:spcAft>
            </a:pPr>
            <a:r>
              <a:rPr lang="en-US" sz="3600" dirty="0"/>
              <a:t>Safe Drinking Water Act started it all</a:t>
            </a:r>
          </a:p>
          <a:p>
            <a:pPr>
              <a:spcAft>
                <a:spcPts val="1200"/>
              </a:spcAft>
            </a:pP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18F1B2B-8F9E-7AD6-0FC2-8243324ADDB8}"/>
              </a:ext>
            </a:extLst>
          </p:cNvPr>
          <p:cNvSpPr>
            <a:spLocks noGrp="1" noChangeArrowheads="1"/>
          </p:cNvSpPr>
          <p:nvPr>
            <p:ph type="title"/>
          </p:nvPr>
        </p:nvSpPr>
        <p:spPr/>
        <p:txBody>
          <a:bodyPr/>
          <a:lstStyle/>
          <a:p>
            <a:r>
              <a:rPr lang="en-US" altLang="en-US" dirty="0"/>
              <a:t>PWS in Massachusetts</a:t>
            </a:r>
          </a:p>
        </p:txBody>
      </p:sp>
      <p:sp>
        <p:nvSpPr>
          <p:cNvPr id="44035" name="Content Placeholder 2">
            <a:extLst>
              <a:ext uri="{FF2B5EF4-FFF2-40B4-BE49-F238E27FC236}">
                <a16:creationId xmlns:a16="http://schemas.microsoft.com/office/drawing/2014/main" id="{36D76781-A557-6812-2B63-113D85722320}"/>
              </a:ext>
            </a:extLst>
          </p:cNvPr>
          <p:cNvSpPr>
            <a:spLocks noGrp="1" noChangeArrowheads="1"/>
          </p:cNvSpPr>
          <p:nvPr>
            <p:ph idx="1"/>
          </p:nvPr>
        </p:nvSpPr>
        <p:spPr/>
        <p:txBody>
          <a:bodyPr/>
          <a:lstStyle/>
          <a:p>
            <a:r>
              <a:rPr lang="en-US" altLang="en-US" sz="4000" dirty="0"/>
              <a:t>Regulated by MASS DEP</a:t>
            </a:r>
          </a:p>
          <a:p>
            <a:r>
              <a:rPr lang="en-US" altLang="en-US" sz="4000" dirty="0"/>
              <a:t>1677 Public Water Systems</a:t>
            </a:r>
          </a:p>
          <a:p>
            <a:pPr lvl="1"/>
            <a:r>
              <a:rPr lang="en-US" altLang="en-US" sz="3600" dirty="0"/>
              <a:t>523 Community</a:t>
            </a:r>
          </a:p>
          <a:p>
            <a:pPr lvl="1"/>
            <a:r>
              <a:rPr lang="en-US" altLang="en-US" sz="3600" dirty="0"/>
              <a:t>260 non-transient</a:t>
            </a:r>
          </a:p>
          <a:p>
            <a:pPr lvl="1"/>
            <a:r>
              <a:rPr lang="en-US" altLang="en-US" sz="3600" dirty="0"/>
              <a:t>894 transient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6B5A-9A8D-1D7E-9B50-87D1C023A667}"/>
              </a:ext>
            </a:extLst>
          </p:cNvPr>
          <p:cNvSpPr>
            <a:spLocks noGrp="1"/>
          </p:cNvSpPr>
          <p:nvPr>
            <p:ph type="title"/>
          </p:nvPr>
        </p:nvSpPr>
        <p:spPr/>
        <p:txBody>
          <a:bodyPr/>
          <a:lstStyle/>
          <a:p>
            <a:r>
              <a:rPr lang="en-US" dirty="0"/>
              <a:t>PWS in Connecticut</a:t>
            </a:r>
          </a:p>
        </p:txBody>
      </p:sp>
      <p:sp>
        <p:nvSpPr>
          <p:cNvPr id="5" name="Content Placeholder 4">
            <a:extLst>
              <a:ext uri="{FF2B5EF4-FFF2-40B4-BE49-F238E27FC236}">
                <a16:creationId xmlns:a16="http://schemas.microsoft.com/office/drawing/2014/main" id="{1E8D74EE-3BDB-F4D7-E886-C67A4FCD6DC2}"/>
              </a:ext>
            </a:extLst>
          </p:cNvPr>
          <p:cNvSpPr>
            <a:spLocks noGrp="1"/>
          </p:cNvSpPr>
          <p:nvPr>
            <p:ph idx="1"/>
          </p:nvPr>
        </p:nvSpPr>
        <p:spPr>
          <a:xfrm>
            <a:off x="483327" y="1785255"/>
            <a:ext cx="11077302" cy="4114800"/>
          </a:xfrm>
        </p:spPr>
        <p:txBody>
          <a:bodyPr/>
          <a:lstStyle/>
          <a:p>
            <a:r>
              <a:rPr lang="en-US" sz="3600" dirty="0"/>
              <a:t>PWS are regulated by Connecticut Department of Public Health, Drinking Water Section      (CT DPH DWS)</a:t>
            </a:r>
          </a:p>
          <a:p>
            <a:r>
              <a:rPr lang="en-US" sz="3600" dirty="0"/>
              <a:t>1428 Public Water Systems</a:t>
            </a:r>
          </a:p>
          <a:p>
            <a:pPr lvl="1"/>
            <a:r>
              <a:rPr lang="en-US" sz="3200" dirty="0"/>
              <a:t>501 Community Water Systems (CWS)</a:t>
            </a:r>
          </a:p>
          <a:p>
            <a:pPr lvl="1"/>
            <a:r>
              <a:rPr lang="en-US" sz="3200" dirty="0"/>
              <a:t>505 Non-transient non-community (NTNC)</a:t>
            </a:r>
          </a:p>
          <a:p>
            <a:pPr lvl="1"/>
            <a:r>
              <a:rPr lang="en-US" sz="3200" dirty="0"/>
              <a:t>1,428 Transient non-community (TNC)</a:t>
            </a:r>
          </a:p>
        </p:txBody>
      </p:sp>
    </p:spTree>
    <p:extLst>
      <p:ext uri="{BB962C8B-B14F-4D97-AF65-F5344CB8AC3E}">
        <p14:creationId xmlns:p14="http://schemas.microsoft.com/office/powerpoint/2010/main" val="99704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2F9E-ADCE-650C-F1F6-BAF92A890E26}"/>
              </a:ext>
            </a:extLst>
          </p:cNvPr>
          <p:cNvSpPr>
            <a:spLocks noGrp="1"/>
          </p:cNvSpPr>
          <p:nvPr>
            <p:ph type="title"/>
          </p:nvPr>
        </p:nvSpPr>
        <p:spPr/>
        <p:txBody>
          <a:bodyPr/>
          <a:lstStyle/>
          <a:p>
            <a:br>
              <a:rPr lang="en-US" altLang="en-US" sz="4000" dirty="0">
                <a:solidFill>
                  <a:schemeClr val="tx2"/>
                </a:solidFill>
                <a:cs typeface="Arial" panose="020B0604020202020204" pitchFamily="34" charset="0"/>
              </a:rPr>
            </a:br>
            <a:r>
              <a:rPr lang="en-US" altLang="en-US" sz="4000" dirty="0">
                <a:solidFill>
                  <a:schemeClr val="tx2"/>
                </a:solidFill>
                <a:cs typeface="Arial" panose="020B0604020202020204" pitchFamily="34" charset="0"/>
              </a:rPr>
              <a:t>Many Types of Facilities Can Meet the Definition of a PWS</a:t>
            </a:r>
            <a:br>
              <a:rPr lang="en-US" altLang="en-US" sz="4000" dirty="0">
                <a:solidFill>
                  <a:schemeClr val="tx2"/>
                </a:solidFill>
                <a:cs typeface="Arial" panose="020B0604020202020204" pitchFamily="34" charset="0"/>
              </a:rPr>
            </a:br>
            <a:endParaRPr lang="en-US" sz="4000" dirty="0">
              <a:solidFill>
                <a:schemeClr val="tx2"/>
              </a:solidFill>
            </a:endParaRPr>
          </a:p>
        </p:txBody>
      </p:sp>
      <p:sp>
        <p:nvSpPr>
          <p:cNvPr id="4" name="Content Placeholder 3">
            <a:extLst>
              <a:ext uri="{FF2B5EF4-FFF2-40B4-BE49-F238E27FC236}">
                <a16:creationId xmlns:a16="http://schemas.microsoft.com/office/drawing/2014/main" id="{06410592-EB2B-F24B-567C-6B4EB0012C8D}"/>
              </a:ext>
            </a:extLst>
          </p:cNvPr>
          <p:cNvSpPr>
            <a:spLocks noGrp="1"/>
          </p:cNvSpPr>
          <p:nvPr>
            <p:ph idx="1"/>
          </p:nvPr>
        </p:nvSpPr>
        <p:spPr/>
        <p:txBody>
          <a:bodyPr/>
          <a:lstStyle/>
          <a:p>
            <a:pPr>
              <a:spcAft>
                <a:spcPts val="1200"/>
              </a:spcAft>
            </a:pPr>
            <a:r>
              <a:rPr lang="en-US" dirty="0"/>
              <a:t>Mobile home parks, apartments, day care centers, campgrounds, restaurants, motels, golf courses, nursing homes, fitness centers</a:t>
            </a:r>
          </a:p>
          <a:p>
            <a:pPr>
              <a:spcAft>
                <a:spcPts val="1200"/>
              </a:spcAft>
            </a:pPr>
            <a:r>
              <a:rPr lang="en-US" dirty="0"/>
              <a:t> Multiple wells on commonly owned property may be regulated as a PWS</a:t>
            </a:r>
          </a:p>
          <a:p>
            <a:pPr>
              <a:spcAft>
                <a:spcPts val="1200"/>
              </a:spcAft>
            </a:pPr>
            <a:endParaRPr lang="en-US" dirty="0"/>
          </a:p>
        </p:txBody>
      </p:sp>
    </p:spTree>
    <p:extLst>
      <p:ext uri="{BB962C8B-B14F-4D97-AF65-F5344CB8AC3E}">
        <p14:creationId xmlns:p14="http://schemas.microsoft.com/office/powerpoint/2010/main" val="150699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A3D-AB0A-E6D9-9E24-FE16E3DC6ED5}"/>
              </a:ext>
            </a:extLst>
          </p:cNvPr>
          <p:cNvSpPr>
            <a:spLocks noGrp="1"/>
          </p:cNvSpPr>
          <p:nvPr>
            <p:ph type="title"/>
          </p:nvPr>
        </p:nvSpPr>
        <p:spPr/>
        <p:txBody>
          <a:bodyPr/>
          <a:lstStyle/>
          <a:p>
            <a:r>
              <a:rPr lang="en-US" dirty="0"/>
              <a:t>Changes in use</a:t>
            </a:r>
          </a:p>
        </p:txBody>
      </p:sp>
      <p:sp>
        <p:nvSpPr>
          <p:cNvPr id="3" name="Content Placeholder 2">
            <a:extLst>
              <a:ext uri="{FF2B5EF4-FFF2-40B4-BE49-F238E27FC236}">
                <a16:creationId xmlns:a16="http://schemas.microsoft.com/office/drawing/2014/main" id="{A3EF1E58-F8B8-735F-8028-A4401E679FAD}"/>
              </a:ext>
            </a:extLst>
          </p:cNvPr>
          <p:cNvSpPr>
            <a:spLocks noGrp="1"/>
          </p:cNvSpPr>
          <p:nvPr>
            <p:ph idx="1"/>
          </p:nvPr>
        </p:nvSpPr>
        <p:spPr/>
        <p:txBody>
          <a:bodyPr/>
          <a:lstStyle/>
          <a:p>
            <a:r>
              <a:rPr lang="en-US" altLang="en-US" dirty="0"/>
              <a:t>If a business changes its use and provides water from its own source, it can cause the system to be classified as a PWS. </a:t>
            </a:r>
          </a:p>
          <a:p>
            <a:pPr>
              <a:buFont typeface="Arial" panose="020B0604020202020204" pitchFamily="34" charset="0"/>
              <a:buNone/>
            </a:pPr>
            <a:endParaRPr lang="en-US" altLang="en-US" sz="2800" dirty="0"/>
          </a:p>
          <a:p>
            <a:r>
              <a:rPr lang="en-US" altLang="en-US" dirty="0"/>
              <a:t>The business would not be able to operate until all applicable MassDEP standards, permits and approvals have been met. </a:t>
            </a:r>
          </a:p>
          <a:p>
            <a:endParaRPr lang="en-US" dirty="0"/>
          </a:p>
        </p:txBody>
      </p:sp>
    </p:spTree>
    <p:extLst>
      <p:ext uri="{BB962C8B-B14F-4D97-AF65-F5344CB8AC3E}">
        <p14:creationId xmlns:p14="http://schemas.microsoft.com/office/powerpoint/2010/main" val="263360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1E4C-CADB-1BAD-CF38-0B4FAD0AFDAF}"/>
              </a:ext>
            </a:extLst>
          </p:cNvPr>
          <p:cNvSpPr>
            <a:spLocks noGrp="1"/>
          </p:cNvSpPr>
          <p:nvPr>
            <p:ph type="title"/>
          </p:nvPr>
        </p:nvSpPr>
        <p:spPr/>
        <p:txBody>
          <a:bodyPr/>
          <a:lstStyle/>
          <a:p>
            <a:br>
              <a:rPr lang="en-US" altLang="en-US" sz="4800" dirty="0">
                <a:solidFill>
                  <a:schemeClr val="tx2"/>
                </a:solidFill>
                <a:latin typeface="+mj-lt"/>
              </a:rPr>
            </a:br>
            <a:r>
              <a:rPr lang="en-US" altLang="en-US" sz="4800" dirty="0">
                <a:solidFill>
                  <a:schemeClr val="tx2"/>
                </a:solidFill>
                <a:latin typeface="+mj-lt"/>
              </a:rPr>
              <a:t>Common Changes in Use</a:t>
            </a:r>
            <a:br>
              <a:rPr lang="en-US" altLang="en-US" sz="4800" dirty="0">
                <a:solidFill>
                  <a:schemeClr val="tx2"/>
                </a:solidFill>
                <a:latin typeface="+mj-lt"/>
              </a:rPr>
            </a:br>
            <a:endParaRPr lang="en-US" sz="4800" dirty="0">
              <a:solidFill>
                <a:schemeClr val="tx2"/>
              </a:solidFill>
              <a:latin typeface="+mj-lt"/>
            </a:endParaRPr>
          </a:p>
        </p:txBody>
      </p:sp>
      <p:sp>
        <p:nvSpPr>
          <p:cNvPr id="3" name="Content Placeholder 2">
            <a:extLst>
              <a:ext uri="{FF2B5EF4-FFF2-40B4-BE49-F238E27FC236}">
                <a16:creationId xmlns:a16="http://schemas.microsoft.com/office/drawing/2014/main" id="{E559C9BE-48EF-2E85-7D9B-29B35A4BFC34}"/>
              </a:ext>
            </a:extLst>
          </p:cNvPr>
          <p:cNvSpPr>
            <a:spLocks noGrp="1"/>
          </p:cNvSpPr>
          <p:nvPr>
            <p:ph idx="1"/>
          </p:nvPr>
        </p:nvSpPr>
        <p:spPr/>
        <p:txBody>
          <a:bodyPr/>
          <a:lstStyle/>
          <a:p>
            <a:r>
              <a:rPr lang="en-US" altLang="en-US" sz="3200" dirty="0"/>
              <a:t>Conversion from offices or stores in a strip mall to a day care facility, restaurant or fitness center. </a:t>
            </a:r>
            <a:br>
              <a:rPr lang="en-US" altLang="en-US" sz="3200" dirty="0"/>
            </a:br>
            <a:br>
              <a:rPr lang="en-US" altLang="en-US" sz="3200" dirty="0"/>
            </a:br>
            <a:r>
              <a:rPr lang="en-US" altLang="en-US" sz="3200" dirty="0"/>
              <a:t>Expansion of a gas station and convenience store to include a coffee shop and restaurant.</a:t>
            </a:r>
            <a:endParaRPr lang="en-US" dirty="0"/>
          </a:p>
        </p:txBody>
      </p:sp>
    </p:spTree>
    <p:extLst>
      <p:ext uri="{BB962C8B-B14F-4D97-AF65-F5344CB8AC3E}">
        <p14:creationId xmlns:p14="http://schemas.microsoft.com/office/powerpoint/2010/main" val="148402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BDC3-B2DC-2748-0B7E-3D226087D0FE}"/>
              </a:ext>
            </a:extLst>
          </p:cNvPr>
          <p:cNvSpPr>
            <a:spLocks noGrp="1"/>
          </p:cNvSpPr>
          <p:nvPr>
            <p:ph type="title"/>
          </p:nvPr>
        </p:nvSpPr>
        <p:spPr/>
        <p:txBody>
          <a:bodyPr/>
          <a:lstStyle/>
          <a:p>
            <a:r>
              <a:rPr lang="en-US" dirty="0"/>
              <a:t>New PWS in Mass</a:t>
            </a:r>
          </a:p>
        </p:txBody>
      </p:sp>
      <p:sp>
        <p:nvSpPr>
          <p:cNvPr id="81922" name="Slide Number Placeholder 5">
            <a:extLst>
              <a:ext uri="{FF2B5EF4-FFF2-40B4-BE49-F238E27FC236}">
                <a16:creationId xmlns:a16="http://schemas.microsoft.com/office/drawing/2014/main" id="{1ED906E5-13D0-6F29-A512-8E35B7C6AC08}"/>
              </a:ext>
            </a:extLst>
          </p:cNvPr>
          <p:cNvSpPr>
            <a:spLocks noGrp="1" noChangeArrowheads="1"/>
          </p:cNvSpPr>
          <p:nvPr>
            <p:ph type="sldNum" sz="quarter" idx="4294967295"/>
          </p:nvPr>
        </p:nvSpPr>
        <p:spPr bwMode="auto">
          <a:xfrm>
            <a:off x="101346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FFFFFF"/>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lnSpc>
                <a:spcPct val="100000"/>
              </a:lnSpc>
              <a:spcBef>
                <a:spcPct val="0"/>
              </a:spcBef>
              <a:buFontTx/>
              <a:buNone/>
            </a:pPr>
            <a:fld id="{3C3FE626-88F8-4F61-9CF4-F6DE25B4ACD1}" type="slidenum">
              <a:rPr lang="en-US" altLang="en-US" smtClean="0"/>
              <a:pPr algn="l">
                <a:lnSpc>
                  <a:spcPct val="100000"/>
                </a:lnSpc>
                <a:spcBef>
                  <a:spcPct val="0"/>
                </a:spcBef>
                <a:buFontTx/>
                <a:buNone/>
              </a:pPr>
              <a:t>16</a:t>
            </a:fld>
            <a:endParaRPr lang="en-US" altLang="en-US" sz="1200" dirty="0">
              <a:solidFill>
                <a:srgbClr val="FFFFFF"/>
              </a:solidFill>
              <a:latin typeface="Times" panose="02020603050405020304" pitchFamily="18" charset="0"/>
              <a:cs typeface="Arial" panose="020B0604020202020204" pitchFamily="34" charset="0"/>
            </a:endParaRPr>
          </a:p>
        </p:txBody>
      </p:sp>
      <p:sp>
        <p:nvSpPr>
          <p:cNvPr id="81923" name="Content Placeholder 2">
            <a:extLst>
              <a:ext uri="{FF2B5EF4-FFF2-40B4-BE49-F238E27FC236}">
                <a16:creationId xmlns:a16="http://schemas.microsoft.com/office/drawing/2014/main" id="{C49B45EA-8072-AFEA-4A9F-77770376A1A8}"/>
              </a:ext>
            </a:extLst>
          </p:cNvPr>
          <p:cNvSpPr>
            <a:spLocks/>
          </p:cNvSpPr>
          <p:nvPr/>
        </p:nvSpPr>
        <p:spPr bwMode="auto">
          <a:xfrm>
            <a:off x="1981200" y="11430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r>
              <a:rPr lang="en-US" altLang="en-US" dirty="0">
                <a:cs typeface="Arial" panose="020B0604020202020204" pitchFamily="34" charset="0"/>
              </a:rPr>
              <a:t>    </a:t>
            </a:r>
          </a:p>
          <a:p>
            <a:pPr eaLnBrk="1" hangingPunct="1">
              <a:lnSpc>
                <a:spcPct val="100000"/>
              </a:lnSpc>
              <a:spcBef>
                <a:spcPct val="20000"/>
              </a:spcBef>
              <a:buFont typeface="Arial" panose="020B0604020202020204" pitchFamily="34" charset="0"/>
              <a:buNone/>
            </a:pPr>
            <a:r>
              <a:rPr lang="en-US" altLang="en-US" dirty="0">
                <a:cs typeface="Arial" panose="020B0604020202020204" pitchFamily="34" charset="0"/>
              </a:rPr>
              <a:t>“  Proponents creating any new or potential public water system </a:t>
            </a:r>
            <a:r>
              <a:rPr lang="en-US" altLang="en-US" b="1" u="sng" dirty="0">
                <a:cs typeface="Arial" panose="020B0604020202020204" pitchFamily="34" charset="0"/>
              </a:rPr>
              <a:t>should be directed by the local board of health, </a:t>
            </a:r>
            <a:r>
              <a:rPr lang="en-US" altLang="en-US" dirty="0">
                <a:cs typeface="Arial" panose="020B0604020202020204" pitchFamily="34" charset="0"/>
              </a:rPr>
              <a:t>planning board, building department, and other local permitting offices to contact the MassDEP Drinking Water Program </a:t>
            </a:r>
            <a:r>
              <a:rPr lang="en-US" altLang="en-US" dirty="0">
                <a:solidFill>
                  <a:srgbClr val="FF0000"/>
                </a:solidFill>
                <a:cs typeface="Arial" panose="020B0604020202020204" pitchFamily="34" charset="0"/>
              </a:rPr>
              <a:t>before</a:t>
            </a:r>
            <a:r>
              <a:rPr lang="en-US" altLang="en-US" dirty="0">
                <a:cs typeface="Arial" panose="020B0604020202020204" pitchFamily="34" charset="0"/>
              </a:rPr>
              <a:t> finalizing a site plan or developing the property, as they could be subject to 310 CMR 22.0 and all applicable MassDEP standards, permits and approvals.”</a:t>
            </a:r>
          </a:p>
          <a:p>
            <a:pPr algn="r" eaLnBrk="1" hangingPunct="1">
              <a:lnSpc>
                <a:spcPct val="100000"/>
              </a:lnSpc>
              <a:spcBef>
                <a:spcPct val="20000"/>
              </a:spcBef>
              <a:buFont typeface="Arial" panose="020B0604020202020204" pitchFamily="34" charset="0"/>
              <a:buNone/>
            </a:pPr>
            <a:r>
              <a:rPr lang="en-US" altLang="en-US" sz="1800" dirty="0">
                <a:cs typeface="Arial" panose="020B0604020202020204" pitchFamily="34" charset="0"/>
              </a:rPr>
              <a:t> “Constructing  and /or Operating Unapproved Public Water Systems” MassDEP</a:t>
            </a:r>
          </a:p>
          <a:p>
            <a:pPr eaLnBrk="1" hangingPunct="1">
              <a:lnSpc>
                <a:spcPct val="100000"/>
              </a:lnSpc>
              <a:spcBef>
                <a:spcPct val="20000"/>
              </a:spcBef>
              <a:buFont typeface="Arial" panose="020B0604020202020204" pitchFamily="34" charset="0"/>
              <a:buNone/>
            </a:pPr>
            <a:endParaRPr lang="en-US" altLang="en-US" dirty="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6046-606E-3F1C-3CA6-9B8F171049C7}"/>
              </a:ext>
            </a:extLst>
          </p:cNvPr>
          <p:cNvSpPr>
            <a:spLocks noGrp="1"/>
          </p:cNvSpPr>
          <p:nvPr>
            <p:ph type="title"/>
          </p:nvPr>
        </p:nvSpPr>
        <p:spPr/>
        <p:txBody>
          <a:bodyPr/>
          <a:lstStyle/>
          <a:p>
            <a:br>
              <a:rPr lang="en-US" altLang="en-US" sz="4400" dirty="0">
                <a:solidFill>
                  <a:schemeClr val="tx2"/>
                </a:solidFill>
              </a:rPr>
            </a:br>
            <a:r>
              <a:rPr lang="en-US" altLang="en-US" sz="4400" dirty="0">
                <a:solidFill>
                  <a:schemeClr val="tx2"/>
                </a:solidFill>
              </a:rPr>
              <a:t>Case Study: Colonial Convenience Store &amp; Dunkin’ Donuts</a:t>
            </a:r>
            <a:br>
              <a:rPr lang="en-US" altLang="en-US" sz="4400" dirty="0">
                <a:solidFill>
                  <a:schemeClr val="tx2"/>
                </a:solidFill>
              </a:rPr>
            </a:br>
            <a:endParaRPr lang="en-US" sz="4400" dirty="0">
              <a:solidFill>
                <a:schemeClr val="tx2"/>
              </a:solidFill>
            </a:endParaRPr>
          </a:p>
        </p:txBody>
      </p:sp>
      <p:sp>
        <p:nvSpPr>
          <p:cNvPr id="3" name="Content Placeholder 2">
            <a:extLst>
              <a:ext uri="{FF2B5EF4-FFF2-40B4-BE49-F238E27FC236}">
                <a16:creationId xmlns:a16="http://schemas.microsoft.com/office/drawing/2014/main" id="{C255D14C-CF04-DB1D-1662-002B0A381B7B}"/>
              </a:ext>
            </a:extLst>
          </p:cNvPr>
          <p:cNvSpPr>
            <a:spLocks noGrp="1"/>
          </p:cNvSpPr>
          <p:nvPr>
            <p:ph idx="1"/>
          </p:nvPr>
        </p:nvSpPr>
        <p:spPr>
          <a:xfrm>
            <a:off x="914400" y="2033452"/>
            <a:ext cx="10363200" cy="3439886"/>
          </a:xfrm>
        </p:spPr>
        <p:txBody>
          <a:bodyPr/>
          <a:lstStyle/>
          <a:p>
            <a:pPr eaLnBrk="1" hangingPunct="1"/>
            <a:r>
              <a:rPr lang="en-US" altLang="en-US" dirty="0"/>
              <a:t>Operated as an unapproved PWS</a:t>
            </a:r>
          </a:p>
          <a:p>
            <a:pPr eaLnBrk="1" hangingPunct="1"/>
            <a:r>
              <a:rPr lang="en-US" altLang="en-US" dirty="0"/>
              <a:t>Water samples revealed over 2000 ppb MTBE (Methyl-tertiary-butyl-ether)</a:t>
            </a:r>
          </a:p>
          <a:p>
            <a:pPr eaLnBrk="1" hangingPunct="1"/>
            <a:r>
              <a:rPr lang="en-US" altLang="en-US" dirty="0"/>
              <a:t>Food service shut down &amp; food handling permit revoked</a:t>
            </a:r>
          </a:p>
          <a:p>
            <a:endParaRPr lang="en-US" dirty="0"/>
          </a:p>
        </p:txBody>
      </p:sp>
    </p:spTree>
    <p:extLst>
      <p:ext uri="{BB962C8B-B14F-4D97-AF65-F5344CB8AC3E}">
        <p14:creationId xmlns:p14="http://schemas.microsoft.com/office/powerpoint/2010/main" val="10120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17EC-FAC8-26D8-920E-844E340D2DB6}"/>
              </a:ext>
            </a:extLst>
          </p:cNvPr>
          <p:cNvSpPr>
            <a:spLocks noGrp="1"/>
          </p:cNvSpPr>
          <p:nvPr>
            <p:ph type="title"/>
          </p:nvPr>
        </p:nvSpPr>
        <p:spPr/>
        <p:txBody>
          <a:bodyPr/>
          <a:lstStyle/>
          <a:p>
            <a:r>
              <a:rPr lang="en-US" altLang="en-US" sz="4000" dirty="0">
                <a:solidFill>
                  <a:schemeClr val="tx2"/>
                </a:solidFill>
              </a:rPr>
              <a:t>Condominium Developments &amp; PWS Requirements</a:t>
            </a:r>
            <a:endParaRPr lang="en-US" sz="4000" dirty="0">
              <a:solidFill>
                <a:schemeClr val="tx2"/>
              </a:solidFill>
            </a:endParaRPr>
          </a:p>
        </p:txBody>
      </p:sp>
      <p:sp>
        <p:nvSpPr>
          <p:cNvPr id="3" name="Content Placeholder 2">
            <a:extLst>
              <a:ext uri="{FF2B5EF4-FFF2-40B4-BE49-F238E27FC236}">
                <a16:creationId xmlns:a16="http://schemas.microsoft.com/office/drawing/2014/main" id="{37344BDD-415C-4727-F526-57B8EF5D157B}"/>
              </a:ext>
            </a:extLst>
          </p:cNvPr>
          <p:cNvSpPr>
            <a:spLocks noGrp="1"/>
          </p:cNvSpPr>
          <p:nvPr>
            <p:ph idx="1"/>
          </p:nvPr>
        </p:nvSpPr>
        <p:spPr/>
        <p:txBody>
          <a:bodyPr/>
          <a:lstStyle/>
          <a:p>
            <a:pPr eaLnBrk="1" hangingPunct="1"/>
            <a:r>
              <a:rPr lang="en-US" altLang="en-US" sz="2400" dirty="0"/>
              <a:t>Some types of construction, such as residential or business condominium developments, proposing to use 2 or more wells to serve the on-site facilities, may be considered public water systems.</a:t>
            </a:r>
          </a:p>
          <a:p>
            <a:pPr eaLnBrk="1" hangingPunct="1"/>
            <a:r>
              <a:rPr lang="en-US" altLang="en-US" sz="2400" dirty="0"/>
              <a:t>Refer the applicant to MassDEP for a written determination of public  or private water system status during the design phase, and/or prior to issuance of local permits.</a:t>
            </a:r>
          </a:p>
          <a:p>
            <a:pPr eaLnBrk="1" hangingPunct="1"/>
            <a:r>
              <a:rPr lang="en-US" altLang="en-US" sz="2400" dirty="0"/>
              <a:t>Communicate with local planning office, planning board, building inspector’s office and the applicant </a:t>
            </a:r>
          </a:p>
          <a:p>
            <a:endParaRPr lang="en-US" sz="2400" dirty="0"/>
          </a:p>
        </p:txBody>
      </p:sp>
    </p:spTree>
    <p:extLst>
      <p:ext uri="{BB962C8B-B14F-4D97-AF65-F5344CB8AC3E}">
        <p14:creationId xmlns:p14="http://schemas.microsoft.com/office/powerpoint/2010/main" val="290368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A500-44E6-14A2-BA0A-BE54A53F540B}"/>
              </a:ext>
            </a:extLst>
          </p:cNvPr>
          <p:cNvSpPr>
            <a:spLocks noGrp="1"/>
          </p:cNvSpPr>
          <p:nvPr>
            <p:ph type="title"/>
          </p:nvPr>
        </p:nvSpPr>
        <p:spPr/>
        <p:txBody>
          <a:bodyPr/>
          <a:lstStyle/>
          <a:p>
            <a:r>
              <a:rPr lang="en-US" dirty="0"/>
              <a:t>Pre-existing wells</a:t>
            </a:r>
          </a:p>
        </p:txBody>
      </p:sp>
      <p:sp>
        <p:nvSpPr>
          <p:cNvPr id="3" name="Content Placeholder 2">
            <a:extLst>
              <a:ext uri="{FF2B5EF4-FFF2-40B4-BE49-F238E27FC236}">
                <a16:creationId xmlns:a16="http://schemas.microsoft.com/office/drawing/2014/main" id="{17DE1859-70A5-FAD8-DC33-2363EEB59740}"/>
              </a:ext>
            </a:extLst>
          </p:cNvPr>
          <p:cNvSpPr>
            <a:spLocks noGrp="1"/>
          </p:cNvSpPr>
          <p:nvPr>
            <p:ph idx="1"/>
          </p:nvPr>
        </p:nvSpPr>
        <p:spPr/>
        <p:txBody>
          <a:bodyPr/>
          <a:lstStyle/>
          <a:p>
            <a:r>
              <a:rPr lang="en-US" altLang="en-US" dirty="0"/>
              <a:t>MassDEP </a:t>
            </a:r>
            <a:r>
              <a:rPr lang="en-US" altLang="en-US" i="1" dirty="0"/>
              <a:t>“…reserves the right to evaluate and determine whether two or more wells located on commonly owned property, that individually may serve less than 25 people, but collectively serve more than 25 people for more than 60 days of the year should not be regulated as a public water system, taking into account the risk of public health.”</a:t>
            </a:r>
          </a:p>
          <a:p>
            <a:endParaRPr lang="en-US" dirty="0"/>
          </a:p>
        </p:txBody>
      </p:sp>
    </p:spTree>
    <p:extLst>
      <p:ext uri="{BB962C8B-B14F-4D97-AF65-F5344CB8AC3E}">
        <p14:creationId xmlns:p14="http://schemas.microsoft.com/office/powerpoint/2010/main" val="205652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D344050-370B-42DF-A9CF-24FCC51B3342}"/>
              </a:ext>
            </a:extLst>
          </p:cNvPr>
          <p:cNvSpPr>
            <a:spLocks noGrp="1"/>
          </p:cNvSpPr>
          <p:nvPr>
            <p:ph type="title"/>
          </p:nvPr>
        </p:nvSpPr>
        <p:spPr/>
        <p:txBody>
          <a:bodyPr/>
          <a:lstStyle/>
          <a:p>
            <a:pPr>
              <a:defRPr/>
            </a:pPr>
            <a:r>
              <a:rPr lang="en-US" altLang="en-US" sz="6000"/>
              <a:t>RCAP’s Primary Funders</a:t>
            </a:r>
          </a:p>
        </p:txBody>
      </p:sp>
      <p:pic>
        <p:nvPicPr>
          <p:cNvPr id="5" name="Picture 4">
            <a:extLst>
              <a:ext uri="{FF2B5EF4-FFF2-40B4-BE49-F238E27FC236}">
                <a16:creationId xmlns:a16="http://schemas.microsoft.com/office/drawing/2014/main" id="{EF340318-46A9-43CE-998E-09D83B5A0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85" y="4719532"/>
            <a:ext cx="1612800" cy="1463040"/>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EEEE4BC1-F7B7-4D1D-B65D-7E7717858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322" y="2124774"/>
            <a:ext cx="2218577" cy="822960"/>
          </a:xfrm>
          <a:prstGeom prst="rect">
            <a:avLst/>
          </a:prstGeom>
        </p:spPr>
      </p:pic>
      <p:sp>
        <p:nvSpPr>
          <p:cNvPr id="17" name="Rectangle 16">
            <a:extLst>
              <a:ext uri="{FF2B5EF4-FFF2-40B4-BE49-F238E27FC236}">
                <a16:creationId xmlns:a16="http://schemas.microsoft.com/office/drawing/2014/main" id="{3EDAF35C-D47B-41D3-A536-2622232B67A8}"/>
              </a:ext>
            </a:extLst>
          </p:cNvPr>
          <p:cNvSpPr/>
          <p:nvPr/>
        </p:nvSpPr>
        <p:spPr>
          <a:xfrm>
            <a:off x="3825237" y="2033334"/>
            <a:ext cx="7845237" cy="3721340"/>
          </a:xfrm>
          <a:prstGeom prst="rect">
            <a:avLst/>
          </a:prstGeom>
        </p:spPr>
        <p:txBody>
          <a:bodyPr wrap="square">
            <a:spAutoFit/>
          </a:bodyPr>
          <a:lstStyle/>
          <a:p>
            <a:pPr>
              <a:lnSpc>
                <a:spcPct val="200000"/>
              </a:lnSpc>
              <a:spcBef>
                <a:spcPts val="0"/>
              </a:spcBef>
              <a:spcAft>
                <a:spcPts val="1800"/>
              </a:spcAft>
              <a:buSzPct val="75000"/>
              <a:defRPr/>
            </a:pPr>
            <a:r>
              <a:rPr lang="en-US" altLang="en-US" sz="3600" kern="0" dirty="0">
                <a:solidFill>
                  <a:srgbClr val="62136E"/>
                </a:solidFill>
                <a:latin typeface="+mn-lt"/>
              </a:rPr>
              <a:t>US Department of Agriculture</a:t>
            </a:r>
          </a:p>
          <a:p>
            <a:pPr>
              <a:lnSpc>
                <a:spcPct val="200000"/>
              </a:lnSpc>
              <a:spcBef>
                <a:spcPts val="0"/>
              </a:spcBef>
              <a:spcAft>
                <a:spcPts val="1800"/>
              </a:spcAft>
              <a:buSzPct val="75000"/>
              <a:defRPr/>
            </a:pPr>
            <a:r>
              <a:rPr lang="en-US" altLang="en-US" sz="3600" kern="0" dirty="0">
                <a:solidFill>
                  <a:srgbClr val="62136E"/>
                </a:solidFill>
                <a:latin typeface="+mn-lt"/>
              </a:rPr>
              <a:t>Environmental Protection Agency</a:t>
            </a:r>
          </a:p>
          <a:p>
            <a:pPr>
              <a:lnSpc>
                <a:spcPct val="200000"/>
              </a:lnSpc>
              <a:spcBef>
                <a:spcPts val="0"/>
              </a:spcBef>
              <a:spcAft>
                <a:spcPts val="1800"/>
              </a:spcAft>
              <a:buSzPct val="75000"/>
              <a:defRPr/>
            </a:pPr>
            <a:r>
              <a:rPr lang="en-US" altLang="en-US" sz="3600" kern="0" dirty="0">
                <a:solidFill>
                  <a:srgbClr val="62136E"/>
                </a:solidFill>
                <a:latin typeface="+mn-lt"/>
              </a:rPr>
              <a:t>Health and Human Services</a:t>
            </a:r>
            <a:endParaRPr lang="en-US" altLang="en-US" sz="3600" kern="0" dirty="0">
              <a:solidFill>
                <a:srgbClr val="000000"/>
              </a:solidFill>
              <a:latin typeface="+mn-lt"/>
            </a:endParaRPr>
          </a:p>
        </p:txBody>
      </p:sp>
      <p:pic>
        <p:nvPicPr>
          <p:cNvPr id="3" name="Picture 2" descr="Logo&#10;&#10;Description automatically generated">
            <a:extLst>
              <a:ext uri="{FF2B5EF4-FFF2-40B4-BE49-F238E27FC236}">
                <a16:creationId xmlns:a16="http://schemas.microsoft.com/office/drawing/2014/main" id="{C8505B1F-D72A-49F6-BECC-875F6B737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371" y="3056393"/>
            <a:ext cx="1554480" cy="1554480"/>
          </a:xfrm>
          <a:prstGeom prst="rect">
            <a:avLst/>
          </a:prstGeom>
        </p:spPr>
      </p:pic>
    </p:spTree>
    <p:extLst>
      <p:ext uri="{BB962C8B-B14F-4D97-AF65-F5344CB8AC3E}">
        <p14:creationId xmlns:p14="http://schemas.microsoft.com/office/powerpoint/2010/main" val="45464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F4AD-DDA1-49A5-3996-0BA8C1A01BEF}"/>
              </a:ext>
            </a:extLst>
          </p:cNvPr>
          <p:cNvSpPr>
            <a:spLocks noGrp="1"/>
          </p:cNvSpPr>
          <p:nvPr>
            <p:ph type="title"/>
          </p:nvPr>
        </p:nvSpPr>
        <p:spPr/>
        <p:txBody>
          <a:bodyPr/>
          <a:lstStyle/>
          <a:p>
            <a:r>
              <a:rPr lang="en-US" dirty="0">
                <a:solidFill>
                  <a:schemeClr val="tx2"/>
                </a:solidFill>
              </a:rPr>
              <a:t>Semi-Private Wells</a:t>
            </a:r>
          </a:p>
        </p:txBody>
      </p:sp>
      <p:sp>
        <p:nvSpPr>
          <p:cNvPr id="3" name="Content Placeholder 2">
            <a:extLst>
              <a:ext uri="{FF2B5EF4-FFF2-40B4-BE49-F238E27FC236}">
                <a16:creationId xmlns:a16="http://schemas.microsoft.com/office/drawing/2014/main" id="{D9F38161-2C5B-39F8-7072-0D261CB08919}"/>
              </a:ext>
            </a:extLst>
          </p:cNvPr>
          <p:cNvSpPr>
            <a:spLocks noGrp="1"/>
          </p:cNvSpPr>
          <p:nvPr>
            <p:ph idx="1"/>
          </p:nvPr>
        </p:nvSpPr>
        <p:spPr/>
        <p:txBody>
          <a:bodyPr/>
          <a:lstStyle/>
          <a:p>
            <a:r>
              <a:rPr lang="en-US" dirty="0"/>
              <a:t>Not a PWS but high risk</a:t>
            </a:r>
          </a:p>
          <a:p>
            <a:pPr lvl="1"/>
            <a:r>
              <a:rPr lang="en-US" dirty="0"/>
              <a:t>Daycare w/ under 25 occupancy</a:t>
            </a:r>
          </a:p>
          <a:p>
            <a:pPr lvl="1"/>
            <a:r>
              <a:rPr lang="en-US" dirty="0"/>
              <a:t>Food establishment open less than 60 days a year</a:t>
            </a:r>
          </a:p>
          <a:p>
            <a:pPr lvl="1"/>
            <a:r>
              <a:rPr lang="en-US" dirty="0"/>
              <a:t>Sports Camp open less than 60 days a year</a:t>
            </a:r>
          </a:p>
          <a:p>
            <a:pPr lvl="1"/>
            <a:r>
              <a:rPr lang="en-US" dirty="0"/>
              <a:t>Campground or Hotel open less than 60 days a year</a:t>
            </a:r>
          </a:p>
          <a:p>
            <a:pPr lvl="1"/>
            <a:r>
              <a:rPr lang="en-US" dirty="0"/>
              <a:t>Shared well under PWS criteria</a:t>
            </a:r>
          </a:p>
          <a:p>
            <a:pPr lvl="1"/>
            <a:r>
              <a:rPr lang="en-US" dirty="0"/>
              <a:t>Vacation Housing Rentals</a:t>
            </a:r>
          </a:p>
        </p:txBody>
      </p:sp>
    </p:spTree>
    <p:extLst>
      <p:ext uri="{BB962C8B-B14F-4D97-AF65-F5344CB8AC3E}">
        <p14:creationId xmlns:p14="http://schemas.microsoft.com/office/powerpoint/2010/main" val="19728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5298-354C-3368-697D-301E9AD0FA7B}"/>
              </a:ext>
            </a:extLst>
          </p:cNvPr>
          <p:cNvSpPr>
            <a:spLocks noGrp="1"/>
          </p:cNvSpPr>
          <p:nvPr>
            <p:ph type="ctrTitle"/>
          </p:nvPr>
        </p:nvSpPr>
        <p:spPr/>
        <p:txBody>
          <a:bodyPr/>
          <a:lstStyle/>
          <a:p>
            <a:r>
              <a:rPr lang="en-US" sz="8000" dirty="0">
                <a:solidFill>
                  <a:schemeClr val="tx2"/>
                </a:solidFill>
              </a:rPr>
              <a:t>Boil Orders</a:t>
            </a:r>
          </a:p>
        </p:txBody>
      </p:sp>
      <p:sp>
        <p:nvSpPr>
          <p:cNvPr id="3" name="Subtitle 2">
            <a:extLst>
              <a:ext uri="{FF2B5EF4-FFF2-40B4-BE49-F238E27FC236}">
                <a16:creationId xmlns:a16="http://schemas.microsoft.com/office/drawing/2014/main" id="{ADD2EF85-B985-44C9-CCC9-5B5D0D01659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6870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C3EF-3283-FC5C-69A7-4449BF266E55}"/>
              </a:ext>
            </a:extLst>
          </p:cNvPr>
          <p:cNvSpPr>
            <a:spLocks noGrp="1"/>
          </p:cNvSpPr>
          <p:nvPr>
            <p:ph type="title"/>
          </p:nvPr>
        </p:nvSpPr>
        <p:spPr/>
        <p:txBody>
          <a:bodyPr/>
          <a:lstStyle/>
          <a:p>
            <a:r>
              <a:rPr lang="en-US" dirty="0"/>
              <a:t>Why a Boil Order?</a:t>
            </a:r>
          </a:p>
        </p:txBody>
      </p:sp>
      <p:sp>
        <p:nvSpPr>
          <p:cNvPr id="3" name="Content Placeholder 2">
            <a:extLst>
              <a:ext uri="{FF2B5EF4-FFF2-40B4-BE49-F238E27FC236}">
                <a16:creationId xmlns:a16="http://schemas.microsoft.com/office/drawing/2014/main" id="{0D5E00B0-1928-2ABB-F51E-9C845B184467}"/>
              </a:ext>
            </a:extLst>
          </p:cNvPr>
          <p:cNvSpPr>
            <a:spLocks noGrp="1"/>
          </p:cNvSpPr>
          <p:nvPr>
            <p:ph idx="1"/>
          </p:nvPr>
        </p:nvSpPr>
        <p:spPr/>
        <p:txBody>
          <a:bodyPr/>
          <a:lstStyle/>
          <a:p>
            <a:r>
              <a:rPr lang="en-US" dirty="0"/>
              <a:t>E Coli (Human and/or animal poop) is detected in the water during routine or follow up sampling</a:t>
            </a:r>
          </a:p>
          <a:p>
            <a:pPr lvl="1"/>
            <a:r>
              <a:rPr lang="en-US" dirty="0"/>
              <a:t>24 hr. turn around from sample to lab notification</a:t>
            </a:r>
          </a:p>
          <a:p>
            <a:pPr lvl="1"/>
            <a:r>
              <a:rPr lang="en-US" dirty="0"/>
              <a:t>Lab analyzes for Total Coliform, if positive screens for E Coli</a:t>
            </a:r>
          </a:p>
          <a:p>
            <a:pPr lvl="1"/>
            <a:r>
              <a:rPr lang="en-US" dirty="0"/>
              <a:t>Triggers corrective actions and notifications</a:t>
            </a:r>
          </a:p>
          <a:p>
            <a:pPr lvl="1"/>
            <a:r>
              <a:rPr lang="en-US" dirty="0"/>
              <a:t>EPA’s Revised Total Coliform Rule (RTCR) dictates requirements</a:t>
            </a:r>
          </a:p>
        </p:txBody>
      </p:sp>
    </p:spTree>
    <p:extLst>
      <p:ext uri="{BB962C8B-B14F-4D97-AF65-F5344CB8AC3E}">
        <p14:creationId xmlns:p14="http://schemas.microsoft.com/office/powerpoint/2010/main" val="310313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8CAB-987B-9A87-1BBD-AFA0F73294F8}"/>
              </a:ext>
            </a:extLst>
          </p:cNvPr>
          <p:cNvSpPr>
            <a:spLocks noGrp="1"/>
          </p:cNvSpPr>
          <p:nvPr>
            <p:ph type="title"/>
          </p:nvPr>
        </p:nvSpPr>
        <p:spPr/>
        <p:txBody>
          <a:bodyPr/>
          <a:lstStyle/>
          <a:p>
            <a:r>
              <a:rPr lang="en-US" dirty="0"/>
              <a:t>Public Health Concerns</a:t>
            </a:r>
          </a:p>
        </p:txBody>
      </p:sp>
      <p:sp>
        <p:nvSpPr>
          <p:cNvPr id="3" name="Content Placeholder 2">
            <a:extLst>
              <a:ext uri="{FF2B5EF4-FFF2-40B4-BE49-F238E27FC236}">
                <a16:creationId xmlns:a16="http://schemas.microsoft.com/office/drawing/2014/main" id="{D9404F8A-F35F-C82B-DE29-71A746D05BFF}"/>
              </a:ext>
            </a:extLst>
          </p:cNvPr>
          <p:cNvSpPr>
            <a:spLocks noGrp="1"/>
          </p:cNvSpPr>
          <p:nvPr>
            <p:ph idx="1"/>
          </p:nvPr>
        </p:nvSpPr>
        <p:spPr/>
        <p:txBody>
          <a:bodyPr/>
          <a:lstStyle/>
          <a:p>
            <a:r>
              <a:rPr lang="en-US" dirty="0"/>
              <a:t>Young/Old &amp; immune compromised most at risk</a:t>
            </a:r>
          </a:p>
          <a:p>
            <a:r>
              <a:rPr lang="en-US" dirty="0"/>
              <a:t>Boil Water (at least 1 minute rolling boil) or Use Bottled Water</a:t>
            </a:r>
          </a:p>
          <a:p>
            <a:r>
              <a:rPr lang="en-US" dirty="0"/>
              <a:t>Bathing-Try not to swallow, sponge bath infants/young</a:t>
            </a:r>
          </a:p>
          <a:p>
            <a:r>
              <a:rPr lang="en-US" dirty="0"/>
              <a:t>Brushing teeth-Use boiled or botted water</a:t>
            </a:r>
          </a:p>
          <a:p>
            <a:endParaRPr lang="en-US" dirty="0"/>
          </a:p>
        </p:txBody>
      </p:sp>
    </p:spTree>
    <p:extLst>
      <p:ext uri="{BB962C8B-B14F-4D97-AF65-F5344CB8AC3E}">
        <p14:creationId xmlns:p14="http://schemas.microsoft.com/office/powerpoint/2010/main" val="2835077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382B-E585-410E-0913-D61D8944D3D7}"/>
              </a:ext>
            </a:extLst>
          </p:cNvPr>
          <p:cNvSpPr>
            <a:spLocks noGrp="1"/>
          </p:cNvSpPr>
          <p:nvPr>
            <p:ph type="title"/>
          </p:nvPr>
        </p:nvSpPr>
        <p:spPr/>
        <p:txBody>
          <a:bodyPr/>
          <a:lstStyle/>
          <a:p>
            <a:r>
              <a:rPr lang="en-US" dirty="0"/>
              <a:t>Restaurants</a:t>
            </a:r>
          </a:p>
        </p:txBody>
      </p:sp>
      <p:sp>
        <p:nvSpPr>
          <p:cNvPr id="3" name="Content Placeholder 2">
            <a:extLst>
              <a:ext uri="{FF2B5EF4-FFF2-40B4-BE49-F238E27FC236}">
                <a16:creationId xmlns:a16="http://schemas.microsoft.com/office/drawing/2014/main" id="{F854BF0B-49F0-7C73-4A1F-6E1648ACBC6D}"/>
              </a:ext>
            </a:extLst>
          </p:cNvPr>
          <p:cNvSpPr>
            <a:spLocks noGrp="1"/>
          </p:cNvSpPr>
          <p:nvPr>
            <p:ph idx="1"/>
          </p:nvPr>
        </p:nvSpPr>
        <p:spPr/>
        <p:txBody>
          <a:bodyPr/>
          <a:lstStyle/>
          <a:p>
            <a:r>
              <a:rPr lang="en-US" sz="2800" dirty="0"/>
              <a:t>Discard ice or any other product made with contaminated water. Make new with boiled or bottled water</a:t>
            </a:r>
          </a:p>
          <a:p>
            <a:r>
              <a:rPr lang="en-US" sz="2800" dirty="0"/>
              <a:t>Dishes-Wash as normal, finish with sanitizer bath (1 min.) and air dry</a:t>
            </a:r>
          </a:p>
          <a:p>
            <a:r>
              <a:rPr lang="en-US" sz="2800" dirty="0"/>
              <a:t>Washing food-With boiled or bottled water</a:t>
            </a:r>
          </a:p>
          <a:p>
            <a:r>
              <a:rPr lang="en-US" sz="2800" dirty="0"/>
              <a:t>Hand washing-With boiled or bottled water or finish w/ sanitizer</a:t>
            </a:r>
          </a:p>
        </p:txBody>
      </p:sp>
    </p:spTree>
    <p:extLst>
      <p:ext uri="{BB962C8B-B14F-4D97-AF65-F5344CB8AC3E}">
        <p14:creationId xmlns:p14="http://schemas.microsoft.com/office/powerpoint/2010/main" val="204731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5B14-9571-3246-0D19-16730F4B5162}"/>
              </a:ext>
            </a:extLst>
          </p:cNvPr>
          <p:cNvSpPr>
            <a:spLocks noGrp="1"/>
          </p:cNvSpPr>
          <p:nvPr>
            <p:ph type="ctrTitle"/>
          </p:nvPr>
        </p:nvSpPr>
        <p:spPr/>
        <p:txBody>
          <a:bodyPr/>
          <a:lstStyle/>
          <a:p>
            <a:r>
              <a:rPr lang="en-US" sz="8000" dirty="0"/>
              <a:t>PFAS</a:t>
            </a:r>
          </a:p>
        </p:txBody>
      </p:sp>
      <p:sp>
        <p:nvSpPr>
          <p:cNvPr id="3" name="Subtitle 2">
            <a:extLst>
              <a:ext uri="{FF2B5EF4-FFF2-40B4-BE49-F238E27FC236}">
                <a16:creationId xmlns:a16="http://schemas.microsoft.com/office/drawing/2014/main" id="{3BB37EF9-C444-0A09-424F-7B896A043E4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2505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AAE4-B169-4F09-946C-BBA0E9C258F9}"/>
              </a:ext>
            </a:extLst>
          </p:cNvPr>
          <p:cNvSpPr>
            <a:spLocks noGrp="1"/>
          </p:cNvSpPr>
          <p:nvPr>
            <p:ph type="title"/>
          </p:nvPr>
        </p:nvSpPr>
        <p:spPr/>
        <p:txBody>
          <a:bodyPr/>
          <a:lstStyle/>
          <a:p>
            <a:r>
              <a:rPr lang="en-US" dirty="0"/>
              <a:t>What are PFAS?</a:t>
            </a:r>
          </a:p>
        </p:txBody>
      </p:sp>
      <p:sp>
        <p:nvSpPr>
          <p:cNvPr id="3" name="Content Placeholder 2">
            <a:extLst>
              <a:ext uri="{FF2B5EF4-FFF2-40B4-BE49-F238E27FC236}">
                <a16:creationId xmlns:a16="http://schemas.microsoft.com/office/drawing/2014/main" id="{885140F7-FC0F-4622-934C-0B0F3B3F08C9}"/>
              </a:ext>
            </a:extLst>
          </p:cNvPr>
          <p:cNvSpPr>
            <a:spLocks noGrp="1"/>
          </p:cNvSpPr>
          <p:nvPr>
            <p:ph idx="1"/>
          </p:nvPr>
        </p:nvSpPr>
        <p:spPr>
          <a:xfrm>
            <a:off x="914400" y="1619794"/>
            <a:ext cx="10363200" cy="4476206"/>
          </a:xfrm>
        </p:spPr>
        <p:txBody>
          <a:bodyPr/>
          <a:lstStyle/>
          <a:p>
            <a:r>
              <a:rPr lang="en-US" sz="2800" dirty="0"/>
              <a:t>PFAS are Per- and polyfluoroalkyl substances: </a:t>
            </a:r>
          </a:p>
          <a:p>
            <a:pPr lvl="1"/>
            <a:r>
              <a:rPr lang="en-US" sz="2400" dirty="0"/>
              <a:t>Man-made chemicals </a:t>
            </a:r>
          </a:p>
          <a:p>
            <a:pPr lvl="1"/>
            <a:r>
              <a:rPr lang="en-US" sz="2400" dirty="0"/>
              <a:t>Used in stain-resistant, water-resistant, and non-stick products, firefighting foams, food packaging, outdoor clothing, carpets, leather goods, ski waxes, and more. </a:t>
            </a:r>
          </a:p>
          <a:p>
            <a:r>
              <a:rPr lang="en-US" sz="2800" dirty="0"/>
              <a:t>Persistent in the environment, leaching into groundwater from spills, landfills, air deposition. </a:t>
            </a:r>
          </a:p>
          <a:p>
            <a:r>
              <a:rPr lang="en-US" sz="2800" dirty="0"/>
              <a:t>Linked to health risks, particularly in immunocompromised individuals, women who are pregnant or nursing, and infants </a:t>
            </a:r>
          </a:p>
        </p:txBody>
      </p:sp>
    </p:spTree>
    <p:extLst>
      <p:ext uri="{BB962C8B-B14F-4D97-AF65-F5344CB8AC3E}">
        <p14:creationId xmlns:p14="http://schemas.microsoft.com/office/powerpoint/2010/main" val="171788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95B2-FC03-413A-8FEB-FDF7CCE90851}"/>
              </a:ext>
            </a:extLst>
          </p:cNvPr>
          <p:cNvSpPr>
            <a:spLocks noGrp="1"/>
          </p:cNvSpPr>
          <p:nvPr>
            <p:ph type="title"/>
          </p:nvPr>
        </p:nvSpPr>
        <p:spPr/>
        <p:txBody>
          <a:bodyPr/>
          <a:lstStyle/>
          <a:p>
            <a:r>
              <a:rPr lang="en-US" sz="4800" dirty="0"/>
              <a:t>MA. PFAS Drinking Water Standard</a:t>
            </a:r>
          </a:p>
        </p:txBody>
      </p:sp>
      <p:sp>
        <p:nvSpPr>
          <p:cNvPr id="3" name="Content Placeholder 2">
            <a:extLst>
              <a:ext uri="{FF2B5EF4-FFF2-40B4-BE49-F238E27FC236}">
                <a16:creationId xmlns:a16="http://schemas.microsoft.com/office/drawing/2014/main" id="{39DB78B3-3710-43FA-A71E-246D5C1EF9FF}"/>
              </a:ext>
            </a:extLst>
          </p:cNvPr>
          <p:cNvSpPr>
            <a:spLocks noGrp="1"/>
          </p:cNvSpPr>
          <p:nvPr>
            <p:ph idx="1"/>
          </p:nvPr>
        </p:nvSpPr>
        <p:spPr>
          <a:xfrm>
            <a:off x="914400" y="1702904"/>
            <a:ext cx="10363200" cy="4114800"/>
          </a:xfrm>
        </p:spPr>
        <p:txBody>
          <a:bodyPr/>
          <a:lstStyle/>
          <a:p>
            <a:r>
              <a:rPr lang="en-US" sz="2800" dirty="0"/>
              <a:t>“PFAS6” MCL is 20 ppt for the sum of six PFAS compounds</a:t>
            </a:r>
          </a:p>
          <a:p>
            <a:r>
              <a:rPr lang="en-US" sz="2800" dirty="0"/>
              <a:t>PFOS, PFOA, PFHxS, PFNA, PFHpA, PFDA	</a:t>
            </a:r>
          </a:p>
          <a:p>
            <a:r>
              <a:rPr lang="en-US" sz="2800" dirty="0"/>
              <a:t>Applies only to Community and Non-transient Public Water Systems, not Private Wells or Transient PWS’s unless local Board of Health institutes a regulation</a:t>
            </a:r>
          </a:p>
          <a:p>
            <a:r>
              <a:rPr lang="en-US" sz="2800" dirty="0"/>
              <a:t>No federal standard: PFOS and PFOA health advisory only</a:t>
            </a:r>
          </a:p>
          <a:p>
            <a:endParaRPr lang="en-US" sz="2800" dirty="0"/>
          </a:p>
        </p:txBody>
      </p:sp>
    </p:spTree>
    <p:extLst>
      <p:ext uri="{BB962C8B-B14F-4D97-AF65-F5344CB8AC3E}">
        <p14:creationId xmlns:p14="http://schemas.microsoft.com/office/powerpoint/2010/main" val="396401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36CB-B426-47EA-A79B-647151603F6F}"/>
              </a:ext>
            </a:extLst>
          </p:cNvPr>
          <p:cNvSpPr>
            <a:spLocks noGrp="1"/>
          </p:cNvSpPr>
          <p:nvPr>
            <p:ph type="title"/>
          </p:nvPr>
        </p:nvSpPr>
        <p:spPr>
          <a:xfrm>
            <a:off x="338643" y="364057"/>
            <a:ext cx="11081417" cy="1143000"/>
          </a:xfrm>
        </p:spPr>
        <p:txBody>
          <a:bodyPr/>
          <a:lstStyle/>
          <a:p>
            <a:r>
              <a:rPr lang="en-US" dirty="0"/>
              <a:t>PFAS for CT Drinking Water</a:t>
            </a:r>
          </a:p>
        </p:txBody>
      </p:sp>
      <p:sp>
        <p:nvSpPr>
          <p:cNvPr id="3" name="Content Placeholder 2">
            <a:extLst>
              <a:ext uri="{FF2B5EF4-FFF2-40B4-BE49-F238E27FC236}">
                <a16:creationId xmlns:a16="http://schemas.microsoft.com/office/drawing/2014/main" id="{2D02A645-BD79-EE91-CA13-3A3F93A27B70}"/>
              </a:ext>
            </a:extLst>
          </p:cNvPr>
          <p:cNvSpPr>
            <a:spLocks noGrp="1"/>
          </p:cNvSpPr>
          <p:nvPr>
            <p:ph idx="1"/>
          </p:nvPr>
        </p:nvSpPr>
        <p:spPr>
          <a:xfrm>
            <a:off x="653143" y="1615436"/>
            <a:ext cx="10766917" cy="4511044"/>
          </a:xfrm>
        </p:spPr>
        <p:txBody>
          <a:bodyPr/>
          <a:lstStyle/>
          <a:p>
            <a:r>
              <a:rPr lang="en-US" dirty="0"/>
              <a:t>2013-2015 - CT’s large PWS’s conducted testing (six compounds)</a:t>
            </a:r>
          </a:p>
          <a:p>
            <a:r>
              <a:rPr lang="en-US" dirty="0"/>
              <a:t>2018 - CT DPH and PWS’s collaborated on risk assessments</a:t>
            </a:r>
          </a:p>
          <a:p>
            <a:r>
              <a:rPr lang="en-US" dirty="0"/>
              <a:t>July 2019 - The Interagency Task Forces created</a:t>
            </a:r>
          </a:p>
          <a:p>
            <a:r>
              <a:rPr lang="en-US" dirty="0"/>
              <a:t>June 2022 - Action Level established (four compounds)</a:t>
            </a:r>
          </a:p>
          <a:p>
            <a:r>
              <a:rPr lang="en-US" dirty="0"/>
              <a:t>June 2023 - Added another six compounds</a:t>
            </a:r>
          </a:p>
        </p:txBody>
      </p:sp>
    </p:spTree>
    <p:extLst>
      <p:ext uri="{BB962C8B-B14F-4D97-AF65-F5344CB8AC3E}">
        <p14:creationId xmlns:p14="http://schemas.microsoft.com/office/powerpoint/2010/main" val="193112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7557-2467-FAEC-6087-B76792E79347}"/>
              </a:ext>
            </a:extLst>
          </p:cNvPr>
          <p:cNvSpPr>
            <a:spLocks noGrp="1"/>
          </p:cNvSpPr>
          <p:nvPr>
            <p:ph type="title"/>
          </p:nvPr>
        </p:nvSpPr>
        <p:spPr/>
        <p:txBody>
          <a:bodyPr/>
          <a:lstStyle/>
          <a:p>
            <a:r>
              <a:rPr lang="en-US" dirty="0"/>
              <a:t>Overall Approach to PFAS</a:t>
            </a:r>
          </a:p>
        </p:txBody>
      </p:sp>
      <p:sp>
        <p:nvSpPr>
          <p:cNvPr id="3" name="Content Placeholder 2">
            <a:extLst>
              <a:ext uri="{FF2B5EF4-FFF2-40B4-BE49-F238E27FC236}">
                <a16:creationId xmlns:a16="http://schemas.microsoft.com/office/drawing/2014/main" id="{A0A9DB7B-4DF6-3F79-03C3-4662C04E0790}"/>
              </a:ext>
            </a:extLst>
          </p:cNvPr>
          <p:cNvSpPr>
            <a:spLocks noGrp="1"/>
          </p:cNvSpPr>
          <p:nvPr>
            <p:ph idx="1"/>
          </p:nvPr>
        </p:nvSpPr>
        <p:spPr>
          <a:xfrm>
            <a:off x="914400" y="2268586"/>
            <a:ext cx="10363200" cy="3152503"/>
          </a:xfrm>
        </p:spPr>
        <p:txBody>
          <a:bodyPr/>
          <a:lstStyle/>
          <a:p>
            <a:pPr marL="514350" indent="-514350">
              <a:buFont typeface="+mj-lt"/>
              <a:buAutoNum type="arabicPeriod"/>
            </a:pPr>
            <a:r>
              <a:rPr lang="en-US" dirty="0"/>
              <a:t>Minimize risk to Public Health</a:t>
            </a:r>
          </a:p>
          <a:p>
            <a:pPr marL="514350" indent="-514350">
              <a:buFont typeface="+mj-lt"/>
              <a:buAutoNum type="arabicPeriod"/>
            </a:pPr>
            <a:r>
              <a:rPr lang="en-US" dirty="0"/>
              <a:t>Minimize future releases of PFAS into the environment</a:t>
            </a:r>
          </a:p>
          <a:p>
            <a:pPr marL="514350" indent="-514350">
              <a:buFont typeface="+mj-lt"/>
              <a:buAutoNum type="arabicPeriod"/>
            </a:pPr>
            <a:r>
              <a:rPr lang="en-US" dirty="0"/>
              <a:t>Identify, Determine and Remediate previous environmental releases of PFAS</a:t>
            </a:r>
          </a:p>
          <a:p>
            <a:pPr marL="514350" indent="-514350">
              <a:buFont typeface="+mj-lt"/>
              <a:buAutoNum type="arabicPeriod"/>
            </a:pPr>
            <a:endParaRPr lang="en-US" dirty="0"/>
          </a:p>
        </p:txBody>
      </p:sp>
    </p:spTree>
    <p:extLst>
      <p:ext uri="{BB962C8B-B14F-4D97-AF65-F5344CB8AC3E}">
        <p14:creationId xmlns:p14="http://schemas.microsoft.com/office/powerpoint/2010/main" val="13781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C2F096C6-4DE1-4928-B308-A474EA9A7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416" y="653427"/>
            <a:ext cx="7959286" cy="5744617"/>
          </a:xfrm>
          <a:prstGeom prst="rect">
            <a:avLst/>
          </a:prstGeom>
        </p:spPr>
      </p:pic>
      <p:sp>
        <p:nvSpPr>
          <p:cNvPr id="6" name="Rectangle 5">
            <a:extLst>
              <a:ext uri="{FF2B5EF4-FFF2-40B4-BE49-F238E27FC236}">
                <a16:creationId xmlns:a16="http://schemas.microsoft.com/office/drawing/2014/main" id="{1C88AEBF-9AEC-40F3-B3DC-61906245B660}"/>
              </a:ext>
            </a:extLst>
          </p:cNvPr>
          <p:cNvSpPr/>
          <p:nvPr/>
        </p:nvSpPr>
        <p:spPr>
          <a:xfrm>
            <a:off x="5965195" y="3198168"/>
            <a:ext cx="338554" cy="461665"/>
          </a:xfrm>
          <a:prstGeom prst="rect">
            <a:avLst/>
          </a:prstGeom>
        </p:spPr>
        <p:txBody>
          <a:bodyPr wrap="none">
            <a:spAutoFit/>
          </a:bodyPr>
          <a:lstStyle/>
          <a:p>
            <a:r>
              <a:rPr lang="en-US">
                <a:solidFill>
                  <a:srgbClr val="000000"/>
                </a:solidFill>
                <a:latin typeface="Open Sans" panose="020B0606030504020204" pitchFamily="34" charset="0"/>
              </a:rPr>
              <a:t> </a:t>
            </a:r>
            <a:r>
              <a:rPr lang="en-US"/>
              <a:t> </a:t>
            </a:r>
          </a:p>
        </p:txBody>
      </p:sp>
      <p:sp>
        <p:nvSpPr>
          <p:cNvPr id="7" name="Line 32">
            <a:extLst>
              <a:ext uri="{FF2B5EF4-FFF2-40B4-BE49-F238E27FC236}">
                <a16:creationId xmlns:a16="http://schemas.microsoft.com/office/drawing/2014/main" id="{7267C8FD-1A9F-44C5-A614-D9F9FC74DC75}"/>
              </a:ext>
            </a:extLst>
          </p:cNvPr>
          <p:cNvSpPr>
            <a:spLocks noChangeShapeType="1"/>
          </p:cNvSpPr>
          <p:nvPr/>
        </p:nvSpPr>
        <p:spPr bwMode="auto">
          <a:xfrm>
            <a:off x="9875808" y="1461388"/>
            <a:ext cx="1938337" cy="0"/>
          </a:xfrm>
          <a:prstGeom prst="line">
            <a:avLst/>
          </a:prstGeom>
          <a:noFill/>
          <a:ln w="76200">
            <a:solidFill>
              <a:srgbClr val="4B76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highlight>
                <a:srgbClr val="FFFF00"/>
              </a:highlight>
            </a:endParaRPr>
          </a:p>
        </p:txBody>
      </p:sp>
      <p:sp>
        <p:nvSpPr>
          <p:cNvPr id="8" name="Line 33">
            <a:extLst>
              <a:ext uri="{FF2B5EF4-FFF2-40B4-BE49-F238E27FC236}">
                <a16:creationId xmlns:a16="http://schemas.microsoft.com/office/drawing/2014/main" id="{F9F3299D-012A-44CE-B10C-0C222F468300}"/>
              </a:ext>
            </a:extLst>
          </p:cNvPr>
          <p:cNvSpPr>
            <a:spLocks noChangeShapeType="1"/>
          </p:cNvSpPr>
          <p:nvPr/>
        </p:nvSpPr>
        <p:spPr bwMode="auto">
          <a:xfrm>
            <a:off x="9875806" y="2279495"/>
            <a:ext cx="1938337" cy="0"/>
          </a:xfrm>
          <a:prstGeom prst="line">
            <a:avLst/>
          </a:prstGeom>
          <a:noFill/>
          <a:ln w="76200">
            <a:solidFill>
              <a:srgbClr val="9FB2D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9" name="Line 35">
            <a:extLst>
              <a:ext uri="{FF2B5EF4-FFF2-40B4-BE49-F238E27FC236}">
                <a16:creationId xmlns:a16="http://schemas.microsoft.com/office/drawing/2014/main" id="{AF056233-93AB-49E4-9C3B-8CF37D8A42CA}"/>
              </a:ext>
            </a:extLst>
          </p:cNvPr>
          <p:cNvSpPr>
            <a:spLocks noChangeShapeType="1"/>
          </p:cNvSpPr>
          <p:nvPr/>
        </p:nvSpPr>
        <p:spPr bwMode="auto">
          <a:xfrm>
            <a:off x="9886915" y="3648444"/>
            <a:ext cx="1938339" cy="0"/>
          </a:xfrm>
          <a:prstGeom prst="line">
            <a:avLst/>
          </a:prstGeom>
          <a:noFill/>
          <a:ln w="76200">
            <a:solidFill>
              <a:srgbClr val="319B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 name="Line 36">
            <a:extLst>
              <a:ext uri="{FF2B5EF4-FFF2-40B4-BE49-F238E27FC236}">
                <a16:creationId xmlns:a16="http://schemas.microsoft.com/office/drawing/2014/main" id="{2E64D798-5432-4150-8374-B7914A72A8E4}"/>
              </a:ext>
            </a:extLst>
          </p:cNvPr>
          <p:cNvSpPr>
            <a:spLocks noChangeShapeType="1"/>
          </p:cNvSpPr>
          <p:nvPr/>
        </p:nvSpPr>
        <p:spPr bwMode="auto">
          <a:xfrm>
            <a:off x="9886920" y="4475378"/>
            <a:ext cx="1927225" cy="0"/>
          </a:xfrm>
          <a:prstGeom prst="line">
            <a:avLst/>
          </a:prstGeom>
          <a:noFill/>
          <a:ln w="76200">
            <a:solidFill>
              <a:srgbClr val="1B2C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1" name="Line 37">
            <a:extLst>
              <a:ext uri="{FF2B5EF4-FFF2-40B4-BE49-F238E27FC236}">
                <a16:creationId xmlns:a16="http://schemas.microsoft.com/office/drawing/2014/main" id="{F9FB19E0-F4E6-4E07-8A45-4FB5B3026947}"/>
              </a:ext>
            </a:extLst>
          </p:cNvPr>
          <p:cNvSpPr>
            <a:spLocks noChangeShapeType="1"/>
          </p:cNvSpPr>
          <p:nvPr/>
        </p:nvSpPr>
        <p:spPr bwMode="auto">
          <a:xfrm>
            <a:off x="9886920" y="5296725"/>
            <a:ext cx="1927225" cy="0"/>
          </a:xfrm>
          <a:prstGeom prst="line">
            <a:avLst/>
          </a:prstGeom>
          <a:noFill/>
          <a:ln w="76200">
            <a:solidFill>
              <a:srgbClr val="5E256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2" name="TextBox 2">
            <a:extLst>
              <a:ext uri="{FF2B5EF4-FFF2-40B4-BE49-F238E27FC236}">
                <a16:creationId xmlns:a16="http://schemas.microsoft.com/office/drawing/2014/main" id="{6E74A8C0-9FA0-4A02-8534-0336B0F2B01D}"/>
              </a:ext>
            </a:extLst>
          </p:cNvPr>
          <p:cNvSpPr txBox="1">
            <a:spLocks noChangeArrowheads="1"/>
          </p:cNvSpPr>
          <p:nvPr/>
        </p:nvSpPr>
        <p:spPr bwMode="auto">
          <a:xfrm>
            <a:off x="9786829" y="671479"/>
            <a:ext cx="23622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Helvetica" pitchFamily="34" charset="0"/>
              </a:defRPr>
            </a:lvl1pPr>
            <a:lvl2pPr marL="742950" indent="-285750">
              <a:spcBef>
                <a:spcPct val="20000"/>
              </a:spcBef>
              <a:buClr>
                <a:schemeClr val="accent2"/>
              </a:buClr>
              <a:buSzPct val="80000"/>
              <a:buFont typeface="Wingdings" panose="05000000000000000000" pitchFamily="2" charset="2"/>
              <a:buChar char="¨"/>
              <a:defRPr sz="2600">
                <a:solidFill>
                  <a:schemeClr val="tx1"/>
                </a:solidFill>
                <a:latin typeface="Helvetica"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Helvetica" pitchFamily="34" charset="0"/>
              </a:defRPr>
            </a:lvl3pPr>
            <a:lvl4pPr marL="1600200" indent="-228600">
              <a:spcBef>
                <a:spcPct val="20000"/>
              </a:spcBef>
              <a:buClr>
                <a:schemeClr val="accent2"/>
              </a:buClr>
              <a:buSzPct val="70000"/>
              <a:buFont typeface="Wingdings" panose="05000000000000000000" pitchFamily="2" charset="2"/>
              <a:buChar char="¨"/>
              <a:defRPr sz="2200">
                <a:solidFill>
                  <a:schemeClr val="tx1"/>
                </a:solidFill>
                <a:latin typeface="Helvetica"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Helvetica"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Helvetica"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Helvetica"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Helvetica"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Helvetica" pitchFamily="34" charset="0"/>
              </a:defRPr>
            </a:lvl9pPr>
          </a:lstStyle>
          <a:p>
            <a:pPr eaLnBrk="1" hangingPunct="1">
              <a:spcBef>
                <a:spcPct val="0"/>
              </a:spcBef>
              <a:buClrTx/>
              <a:buSzTx/>
              <a:buNone/>
            </a:pPr>
            <a:r>
              <a:rPr lang="en-US" altLang="en-US" sz="1350" b="1" baseline="30000">
                <a:latin typeface="Lato" panose="020F0502020204030203" pitchFamily="34" charset="0"/>
                <a:cs typeface="Latha" panose="020B0502040204020203" pitchFamily="34" charset="0"/>
              </a:rPr>
              <a:t>RCAP National Office</a:t>
            </a:r>
          </a:p>
          <a:p>
            <a:pPr>
              <a:spcBef>
                <a:spcPct val="0"/>
              </a:spcBef>
              <a:buClrTx/>
              <a:buSzTx/>
              <a:buNone/>
            </a:pPr>
            <a:r>
              <a:rPr lang="en-US" altLang="en-US" sz="1350" baseline="30000">
                <a:latin typeface="Lato" panose="020F0502020204030203" pitchFamily="34" charset="0"/>
                <a:cs typeface="Latha" panose="020B0502040204020203" pitchFamily="34" charset="0"/>
              </a:rPr>
              <a:t>1701 K St. NW, Suite 700</a:t>
            </a:r>
          </a:p>
          <a:p>
            <a:pPr>
              <a:spcBef>
                <a:spcPct val="0"/>
              </a:spcBef>
              <a:buClrTx/>
              <a:buSzTx/>
              <a:buNone/>
            </a:pPr>
            <a:r>
              <a:rPr lang="en-US" altLang="en-US" sz="1350" baseline="30000">
                <a:latin typeface="Lato" panose="020F0502020204030203" pitchFamily="34" charset="0"/>
                <a:cs typeface="Latha" panose="020B0502040204020203" pitchFamily="34" charset="0"/>
              </a:rPr>
              <a:t>Washington, D.C. 20006</a:t>
            </a:r>
          </a:p>
          <a:p>
            <a:pPr>
              <a:spcBef>
                <a:spcPct val="0"/>
              </a:spcBef>
              <a:buClrTx/>
              <a:buSzTx/>
              <a:buNone/>
            </a:pPr>
            <a:r>
              <a:rPr lang="en-US" altLang="en-US" sz="1350" b="1" baseline="30000">
                <a:latin typeface="Lato" panose="020F0502020204030203" pitchFamily="34" charset="0"/>
                <a:cs typeface="Latha" panose="020B0502040204020203" pitchFamily="34" charset="0"/>
              </a:rPr>
              <a:t>www.rcap.org</a:t>
            </a:r>
          </a:p>
          <a:p>
            <a:pPr eaLnBrk="1" hangingPunct="1">
              <a:spcBef>
                <a:spcPct val="0"/>
              </a:spcBef>
              <a:buClrTx/>
              <a:buSzTx/>
              <a:buNone/>
            </a:pPr>
            <a:endParaRPr lang="en-US" altLang="en-US" sz="1350">
              <a:solidFill>
                <a:srgbClr val="000000"/>
              </a:solidFill>
              <a:latin typeface="Gill Sans MT"/>
            </a:endParaRPr>
          </a:p>
        </p:txBody>
      </p:sp>
      <p:sp>
        <p:nvSpPr>
          <p:cNvPr id="13" name="Line 37">
            <a:extLst>
              <a:ext uri="{FF2B5EF4-FFF2-40B4-BE49-F238E27FC236}">
                <a16:creationId xmlns:a16="http://schemas.microsoft.com/office/drawing/2014/main" id="{A6E47799-C439-4DF2-B9EB-89B42DBE77E3}"/>
              </a:ext>
            </a:extLst>
          </p:cNvPr>
          <p:cNvSpPr>
            <a:spLocks noChangeShapeType="1"/>
          </p:cNvSpPr>
          <p:nvPr/>
        </p:nvSpPr>
        <p:spPr bwMode="auto">
          <a:xfrm>
            <a:off x="9878904" y="621474"/>
            <a:ext cx="1927225" cy="0"/>
          </a:xfrm>
          <a:prstGeom prst="line">
            <a:avLst/>
          </a:prstGeom>
          <a:noFill/>
          <a:ln w="7620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highlight>
                <a:srgbClr val="000000"/>
              </a:highlight>
            </a:endParaRPr>
          </a:p>
        </p:txBody>
      </p:sp>
      <p:sp>
        <p:nvSpPr>
          <p:cNvPr id="14" name="TextBox 13">
            <a:extLst>
              <a:ext uri="{FF2B5EF4-FFF2-40B4-BE49-F238E27FC236}">
                <a16:creationId xmlns:a16="http://schemas.microsoft.com/office/drawing/2014/main" id="{80D3C8E4-F5CE-4917-B8F4-426CE2CC5609}"/>
              </a:ext>
            </a:extLst>
          </p:cNvPr>
          <p:cNvSpPr txBox="1"/>
          <p:nvPr/>
        </p:nvSpPr>
        <p:spPr>
          <a:xfrm>
            <a:off x="9824083" y="1476471"/>
            <a:ext cx="2166816" cy="429768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b="1" dirty="0">
                <a:latin typeface="Lato" panose="020F0502020204030203" pitchFamily="34" charset="0"/>
                <a:cs typeface="Open Sans" panose="020B0606030504020204" pitchFamily="34" charset="0"/>
              </a:rPr>
              <a:t>Western RCAP</a:t>
            </a:r>
          </a:p>
          <a:p>
            <a:r>
              <a:rPr lang="en-US" sz="900" dirty="0">
                <a:latin typeface="Lato" panose="020F0502020204030203" pitchFamily="34" charset="0"/>
                <a:cs typeface="Open Sans" panose="020B0606030504020204" pitchFamily="34" charset="0"/>
              </a:rPr>
              <a:t>Rural Community Assistance Corporation</a:t>
            </a:r>
          </a:p>
          <a:p>
            <a:r>
              <a:rPr lang="en-US" sz="900" b="1" dirty="0">
                <a:latin typeface="Lato" panose="020F0502020204030203" pitchFamily="34" charset="0"/>
                <a:cs typeface="Open Sans" panose="020B0606030504020204" pitchFamily="34" charset="0"/>
              </a:rPr>
              <a:t>www.rcac.org</a:t>
            </a:r>
          </a:p>
          <a:p>
            <a:endParaRPr lang="en-US" sz="900" dirty="0">
              <a:latin typeface="Lato" panose="020F0502020204030203" pitchFamily="34" charset="0"/>
              <a:cs typeface="Open Sans" panose="020B0606030504020204" pitchFamily="34" charset="0"/>
            </a:endParaRPr>
          </a:p>
          <a:p>
            <a:endParaRPr lang="en-US" sz="900" dirty="0">
              <a:solidFill>
                <a:srgbClr val="000000"/>
              </a:solidFill>
              <a:latin typeface="Lato" panose="020F0502020204030203" pitchFamily="34" charset="0"/>
              <a:cs typeface="Open Sans" panose="020B0606030504020204" pitchFamily="34" charset="0"/>
            </a:endParaRPr>
          </a:p>
          <a:p>
            <a:r>
              <a:rPr lang="en-US" sz="900" b="1" dirty="0">
                <a:latin typeface="Lato" panose="020F0502020204030203" pitchFamily="34" charset="0"/>
                <a:cs typeface="Open Sans" panose="020B0606030504020204" pitchFamily="34" charset="0"/>
              </a:rPr>
              <a:t>Midwestern RCAP</a:t>
            </a:r>
          </a:p>
          <a:p>
            <a:r>
              <a:rPr lang="en-US" sz="900" dirty="0">
                <a:latin typeface="Lato" panose="020F0502020204030203" pitchFamily="34" charset="0"/>
                <a:cs typeface="Open Sans" panose="020B0606030504020204" pitchFamily="34" charset="0"/>
              </a:rPr>
              <a:t>Midwest Assistance Program</a:t>
            </a:r>
          </a:p>
          <a:p>
            <a:r>
              <a:rPr lang="en-US" sz="900" b="1" dirty="0">
                <a:latin typeface="Lato" panose="020F0502020204030203" pitchFamily="34" charset="0"/>
                <a:cs typeface="Open Sans" panose="020B0606030504020204" pitchFamily="34" charset="0"/>
              </a:rPr>
              <a:t>www.map-inc.org</a:t>
            </a:r>
          </a:p>
          <a:p>
            <a:endParaRPr lang="en-US" sz="900" b="1" dirty="0">
              <a:latin typeface="Lato" panose="020F0502020204030203" pitchFamily="34" charset="0"/>
              <a:cs typeface="Open Sans" panose="020B0606030504020204" pitchFamily="34" charset="0"/>
            </a:endParaRPr>
          </a:p>
          <a:p>
            <a:endParaRPr lang="en-US" sz="900" b="1" dirty="0">
              <a:solidFill>
                <a:srgbClr val="000000"/>
              </a:solidFill>
              <a:latin typeface="Lato" panose="020F0502020204030203" pitchFamily="34" charset="0"/>
              <a:cs typeface="Open Sans" panose="020B0606030504020204" pitchFamily="34" charset="0"/>
            </a:endParaRPr>
          </a:p>
          <a:p>
            <a:r>
              <a:rPr lang="en-US" sz="900" b="1" dirty="0">
                <a:latin typeface="Lato" panose="020F0502020204030203" pitchFamily="34" charset="0"/>
                <a:cs typeface="Open Sans" panose="020B0606030504020204" pitchFamily="34" charset="0"/>
              </a:rPr>
              <a:t>Southern RCAP</a:t>
            </a:r>
          </a:p>
          <a:p>
            <a:r>
              <a:rPr lang="en-US" sz="900" dirty="0">
                <a:latin typeface="Lato" panose="020F0502020204030203" pitchFamily="34" charset="0"/>
                <a:cs typeface="Open Sans" panose="020B0606030504020204" pitchFamily="34" charset="0"/>
              </a:rPr>
              <a:t>Communities Unlimited</a:t>
            </a:r>
          </a:p>
          <a:p>
            <a:r>
              <a:rPr lang="en-US" sz="900" b="1" dirty="0">
                <a:latin typeface="Lato" panose="020F0502020204030203" pitchFamily="34" charset="0"/>
                <a:cs typeface="Open Sans" panose="020B0606030504020204" pitchFamily="34" charset="0"/>
              </a:rPr>
              <a:t>www.communitiesu.org</a:t>
            </a:r>
          </a:p>
          <a:p>
            <a:endParaRPr lang="en-US" sz="900" dirty="0">
              <a:solidFill>
                <a:srgbClr val="000000"/>
              </a:solidFill>
              <a:latin typeface="Lato" panose="020F0502020204030203" pitchFamily="34" charset="0"/>
              <a:cs typeface="Open Sans" panose="020B0606030504020204" pitchFamily="34" charset="0"/>
            </a:endParaRPr>
          </a:p>
          <a:p>
            <a:endParaRPr lang="en-US" sz="900" dirty="0">
              <a:solidFill>
                <a:srgbClr val="000000"/>
              </a:solidFill>
              <a:latin typeface="Lato" panose="020F0502020204030203" pitchFamily="34" charset="0"/>
              <a:cs typeface="Open Sans" panose="020B0606030504020204" pitchFamily="34" charset="0"/>
            </a:endParaRPr>
          </a:p>
          <a:p>
            <a:r>
              <a:rPr lang="en-US" sz="900" b="1" dirty="0">
                <a:latin typeface="Lato" panose="020F0502020204030203" pitchFamily="34" charset="0"/>
                <a:cs typeface="Open Sans" panose="020B0606030504020204" pitchFamily="34" charset="0"/>
              </a:rPr>
              <a:t>Great Lakes RCAP</a:t>
            </a:r>
          </a:p>
          <a:p>
            <a:r>
              <a:rPr lang="en-US" sz="900" dirty="0">
                <a:latin typeface="Lato" panose="020F0502020204030203" pitchFamily="34" charset="0"/>
                <a:cs typeface="Open Sans" panose="020B0606030504020204" pitchFamily="34" charset="0"/>
              </a:rPr>
              <a:t>Great Lakes Community Action Partnership</a:t>
            </a:r>
          </a:p>
          <a:p>
            <a:r>
              <a:rPr lang="en-US" sz="900" b="1" dirty="0">
                <a:latin typeface="Lato" panose="020F0502020204030203" pitchFamily="34" charset="0"/>
                <a:cs typeface="Open Sans" panose="020B0606030504020204" pitchFamily="34" charset="0"/>
              </a:rPr>
              <a:t>www.glcap.org</a:t>
            </a:r>
          </a:p>
          <a:p>
            <a:endParaRPr lang="en-US" sz="900" dirty="0">
              <a:latin typeface="Lato" panose="020F0502020204030203" pitchFamily="34" charset="0"/>
              <a:cs typeface="Open Sans" panose="020B0606030504020204" pitchFamily="34" charset="0"/>
            </a:endParaRPr>
          </a:p>
          <a:p>
            <a:endParaRPr lang="en-US" sz="900" dirty="0">
              <a:latin typeface="Lato" panose="020F0502020204030203" pitchFamily="34" charset="0"/>
              <a:cs typeface="Open Sans" panose="020B0606030504020204" pitchFamily="34" charset="0"/>
            </a:endParaRPr>
          </a:p>
          <a:p>
            <a:r>
              <a:rPr lang="en-US" sz="900" b="1" dirty="0">
                <a:latin typeface="Lato" panose="020F0502020204030203" pitchFamily="34" charset="0"/>
                <a:cs typeface="Open Sans" panose="020B0606030504020204" pitchFamily="34" charset="0"/>
              </a:rPr>
              <a:t>Southeastern RCAP</a:t>
            </a:r>
          </a:p>
          <a:p>
            <a:r>
              <a:rPr lang="en-US" sz="900" dirty="0">
                <a:latin typeface="Lato" panose="020F0502020204030203" pitchFamily="34" charset="0"/>
                <a:cs typeface="Open Sans" panose="020B0606030504020204" pitchFamily="34" charset="0"/>
              </a:rPr>
              <a:t>Southeast Rural Community Assistance Project</a:t>
            </a:r>
          </a:p>
          <a:p>
            <a:r>
              <a:rPr lang="en-US" sz="900" b="1" dirty="0">
                <a:latin typeface="Lato" panose="020F0502020204030203" pitchFamily="34" charset="0"/>
                <a:cs typeface="Open Sans" panose="020B0606030504020204" pitchFamily="34" charset="0"/>
              </a:rPr>
              <a:t>www.sercap.org</a:t>
            </a:r>
          </a:p>
          <a:p>
            <a:endParaRPr lang="en-US" sz="900" dirty="0">
              <a:latin typeface="Lato" panose="020F0502020204030203" pitchFamily="34" charset="0"/>
              <a:cs typeface="Open Sans" panose="020B0606030504020204" pitchFamily="34" charset="0"/>
            </a:endParaRPr>
          </a:p>
          <a:p>
            <a:endParaRPr lang="en-US" sz="900" dirty="0">
              <a:solidFill>
                <a:srgbClr val="000000"/>
              </a:solidFill>
              <a:latin typeface="Lato" panose="020F0502020204030203" pitchFamily="34" charset="0"/>
              <a:cs typeface="Open Sans" panose="020B0606030504020204" pitchFamily="34" charset="0"/>
            </a:endParaRPr>
          </a:p>
          <a:p>
            <a:r>
              <a:rPr lang="en-US" sz="900" b="1" dirty="0">
                <a:latin typeface="Lato" panose="020F0502020204030203" pitchFamily="34" charset="0"/>
                <a:cs typeface="Open Sans" panose="020B0606030504020204" pitchFamily="34" charset="0"/>
              </a:rPr>
              <a:t>Northeastern RCAP</a:t>
            </a:r>
          </a:p>
          <a:p>
            <a:r>
              <a:rPr lang="en-US" sz="900" dirty="0">
                <a:latin typeface="Lato" panose="020F0502020204030203" pitchFamily="34" charset="0"/>
                <a:cs typeface="Open Sans" panose="020B0606030504020204" pitchFamily="34" charset="0"/>
              </a:rPr>
              <a:t>RCAP Solutions</a:t>
            </a:r>
          </a:p>
          <a:p>
            <a:r>
              <a:rPr lang="en-US" sz="900" b="1" dirty="0">
                <a:latin typeface="Lato" panose="020F0502020204030203" pitchFamily="34" charset="0"/>
                <a:cs typeface="Open Sans" panose="020B0606030504020204" pitchFamily="34" charset="0"/>
              </a:rPr>
              <a:t>www.rcapsolutions.org</a:t>
            </a:r>
          </a:p>
        </p:txBody>
      </p:sp>
      <p:sp>
        <p:nvSpPr>
          <p:cNvPr id="15" name="Line 32">
            <a:extLst>
              <a:ext uri="{FF2B5EF4-FFF2-40B4-BE49-F238E27FC236}">
                <a16:creationId xmlns:a16="http://schemas.microsoft.com/office/drawing/2014/main" id="{2679B5C0-327E-4BF0-8A1F-B7C9FEE6CD02}"/>
              </a:ext>
            </a:extLst>
          </p:cNvPr>
          <p:cNvSpPr>
            <a:spLocks noChangeShapeType="1"/>
          </p:cNvSpPr>
          <p:nvPr/>
        </p:nvSpPr>
        <p:spPr bwMode="auto">
          <a:xfrm>
            <a:off x="9886921" y="2966198"/>
            <a:ext cx="1938337" cy="0"/>
          </a:xfrm>
          <a:prstGeom prst="line">
            <a:avLst/>
          </a:prstGeom>
          <a:noFill/>
          <a:ln w="76200">
            <a:solidFill>
              <a:srgbClr val="005D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highlight>
                <a:srgbClr val="FFFF00"/>
              </a:highlight>
            </a:endParaRPr>
          </a:p>
        </p:txBody>
      </p:sp>
      <p:sp>
        <p:nvSpPr>
          <p:cNvPr id="16" name="Star: 5 Points 15">
            <a:extLst>
              <a:ext uri="{FF2B5EF4-FFF2-40B4-BE49-F238E27FC236}">
                <a16:creationId xmlns:a16="http://schemas.microsoft.com/office/drawing/2014/main" id="{4B12BB2A-0529-4139-98D8-965C45FCDD15}"/>
              </a:ext>
            </a:extLst>
          </p:cNvPr>
          <p:cNvSpPr/>
          <p:nvPr/>
        </p:nvSpPr>
        <p:spPr bwMode="auto">
          <a:xfrm>
            <a:off x="9441626" y="567277"/>
            <a:ext cx="365760" cy="365760"/>
          </a:xfrm>
          <a:prstGeom prst="star5">
            <a:avLst/>
          </a:prstGeom>
          <a:solidFill>
            <a:srgbClr val="FFFF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Open Sans" panose="020B0606030504020204" pitchFamily="34" charset="0"/>
            </a:endParaRPr>
          </a:p>
        </p:txBody>
      </p:sp>
      <p:sp>
        <p:nvSpPr>
          <p:cNvPr id="18" name="Star: 5 Points 17">
            <a:extLst>
              <a:ext uri="{FF2B5EF4-FFF2-40B4-BE49-F238E27FC236}">
                <a16:creationId xmlns:a16="http://schemas.microsoft.com/office/drawing/2014/main" id="{60042BB4-E205-4108-AF73-932C77C9640F}"/>
              </a:ext>
            </a:extLst>
          </p:cNvPr>
          <p:cNvSpPr/>
          <p:nvPr/>
        </p:nvSpPr>
        <p:spPr bwMode="auto">
          <a:xfrm>
            <a:off x="7495375" y="2915398"/>
            <a:ext cx="338554" cy="27432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effectLst/>
              <a:latin typeface="Open Sans" panose="020B0606030504020204" pitchFamily="34" charset="0"/>
            </a:endParaRPr>
          </a:p>
        </p:txBody>
      </p:sp>
      <p:pic>
        <p:nvPicPr>
          <p:cNvPr id="19" name="Picture 18" descr="A picture containing umbrella&#10;&#10;Description automatically generated">
            <a:extLst>
              <a:ext uri="{FF2B5EF4-FFF2-40B4-BE49-F238E27FC236}">
                <a16:creationId xmlns:a16="http://schemas.microsoft.com/office/drawing/2014/main" id="{84A2E6C0-F68B-42BB-889D-00F139894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57938"/>
            <a:ext cx="12192000" cy="501230"/>
          </a:xfrm>
          <a:prstGeom prst="rect">
            <a:avLst/>
          </a:prstGeom>
        </p:spPr>
      </p:pic>
      <p:sp>
        <p:nvSpPr>
          <p:cNvPr id="20" name="Footer Placeholder 7">
            <a:extLst>
              <a:ext uri="{FF2B5EF4-FFF2-40B4-BE49-F238E27FC236}">
                <a16:creationId xmlns:a16="http://schemas.microsoft.com/office/drawing/2014/main" id="{B823154B-FC0B-445F-B73A-C365D7BEA671}"/>
              </a:ext>
            </a:extLst>
          </p:cNvPr>
          <p:cNvSpPr txBox="1">
            <a:spLocks/>
          </p:cNvSpPr>
          <p:nvPr/>
        </p:nvSpPr>
        <p:spPr bwMode="auto">
          <a:xfrm>
            <a:off x="4054273" y="6502129"/>
            <a:ext cx="32452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r>
              <a:rPr lang="en-US">
                <a:solidFill>
                  <a:schemeClr val="bg1"/>
                </a:solidFill>
              </a:rPr>
              <a:t>“Improving Rural Quality of Life”</a:t>
            </a:r>
          </a:p>
        </p:txBody>
      </p:sp>
      <p:pic>
        <p:nvPicPr>
          <p:cNvPr id="3" name="Picture 2" descr="Text&#10;&#10;Description automatically generated">
            <a:extLst>
              <a:ext uri="{FF2B5EF4-FFF2-40B4-BE49-F238E27FC236}">
                <a16:creationId xmlns:a16="http://schemas.microsoft.com/office/drawing/2014/main" id="{1E41D4C7-6CBB-4299-B4D3-B90BE71FD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33" y="135674"/>
            <a:ext cx="5109882" cy="914400"/>
          </a:xfrm>
          <a:prstGeom prst="rect">
            <a:avLst/>
          </a:prstGeom>
        </p:spPr>
      </p:pic>
    </p:spTree>
    <p:extLst>
      <p:ext uri="{BB962C8B-B14F-4D97-AF65-F5344CB8AC3E}">
        <p14:creationId xmlns:p14="http://schemas.microsoft.com/office/powerpoint/2010/main" val="1458228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AC4D-DDDB-50C9-0EB6-F9CA4455B650}"/>
              </a:ext>
            </a:extLst>
          </p:cNvPr>
          <p:cNvSpPr>
            <a:spLocks noGrp="1"/>
          </p:cNvSpPr>
          <p:nvPr>
            <p:ph type="title"/>
          </p:nvPr>
        </p:nvSpPr>
        <p:spPr>
          <a:xfrm>
            <a:off x="374109" y="367835"/>
            <a:ext cx="10509504" cy="1076914"/>
          </a:xfrm>
        </p:spPr>
        <p:txBody>
          <a:bodyPr anchor="ctr">
            <a:normAutofit/>
          </a:bodyPr>
          <a:lstStyle/>
          <a:p>
            <a:r>
              <a:rPr lang="en-US" sz="4800" dirty="0"/>
              <a:t>Proposed EPA Standard</a:t>
            </a:r>
          </a:p>
        </p:txBody>
      </p:sp>
      <p:graphicFrame>
        <p:nvGraphicFramePr>
          <p:cNvPr id="4" name="Content Placeholder 3">
            <a:extLst>
              <a:ext uri="{FF2B5EF4-FFF2-40B4-BE49-F238E27FC236}">
                <a16:creationId xmlns:a16="http://schemas.microsoft.com/office/drawing/2014/main" id="{C3107AEE-7D3A-2BB1-19C4-DD30F4A165A2}"/>
              </a:ext>
            </a:extLst>
          </p:cNvPr>
          <p:cNvGraphicFramePr>
            <a:graphicFrameLocks noGrp="1"/>
          </p:cNvGraphicFramePr>
          <p:nvPr>
            <p:ph idx="1"/>
            <p:extLst>
              <p:ext uri="{D42A27DB-BD31-4B8C-83A1-F6EECF244321}">
                <p14:modId xmlns:p14="http://schemas.microsoft.com/office/powerpoint/2010/main" val="1224890403"/>
              </p:ext>
            </p:extLst>
          </p:nvPr>
        </p:nvGraphicFramePr>
        <p:xfrm>
          <a:off x="838200" y="2058441"/>
          <a:ext cx="10506458" cy="3893267"/>
        </p:xfrm>
        <a:graphic>
          <a:graphicData uri="http://schemas.openxmlformats.org/drawingml/2006/table">
            <a:tbl>
              <a:tblPr firstRow="1" firstCol="1" bandRow="1"/>
              <a:tblGrid>
                <a:gridCol w="3224558">
                  <a:extLst>
                    <a:ext uri="{9D8B030D-6E8A-4147-A177-3AD203B41FA5}">
                      <a16:colId xmlns:a16="http://schemas.microsoft.com/office/drawing/2014/main" val="2132999751"/>
                    </a:ext>
                  </a:extLst>
                </a:gridCol>
                <a:gridCol w="3640950">
                  <a:extLst>
                    <a:ext uri="{9D8B030D-6E8A-4147-A177-3AD203B41FA5}">
                      <a16:colId xmlns:a16="http://schemas.microsoft.com/office/drawing/2014/main" val="2955712208"/>
                    </a:ext>
                  </a:extLst>
                </a:gridCol>
                <a:gridCol w="3640950">
                  <a:extLst>
                    <a:ext uri="{9D8B030D-6E8A-4147-A177-3AD203B41FA5}">
                      <a16:colId xmlns:a16="http://schemas.microsoft.com/office/drawing/2014/main" val="3858863228"/>
                    </a:ext>
                  </a:extLst>
                </a:gridCol>
              </a:tblGrid>
              <a:tr h="556181">
                <a:tc>
                  <a:txBody>
                    <a:bodyPr/>
                    <a:lstStyle/>
                    <a:p>
                      <a:pPr marL="0" marR="0" algn="l" fontAlgn="t">
                        <a:spcBef>
                          <a:spcPts val="0"/>
                        </a:spcBef>
                        <a:spcAft>
                          <a:spcPts val="0"/>
                        </a:spcAft>
                      </a:pPr>
                      <a:r>
                        <a:rPr lang="en-US" sz="2900" b="1" i="0" u="none" strike="noStrike" dirty="0">
                          <a:solidFill>
                            <a:srgbClr val="FFFFFF"/>
                          </a:solidFill>
                          <a:effectLst/>
                          <a:latin typeface="Calibri" panose="020F0502020204030204" pitchFamily="34" charset="0"/>
                          <a:ea typeface="Calibri" panose="020F0502020204030204" pitchFamily="34" charset="0"/>
                        </a:rPr>
                        <a:t>PFAS Compound </a:t>
                      </a:r>
                      <a:endParaRPr lang="en-US" sz="4700" b="0" i="0" u="none" strike="noStrike" dirty="0">
                        <a:effectLst/>
                        <a:latin typeface="Arial" panose="020B0604020202020204" pitchFamily="34" charset="0"/>
                      </a:endParaRPr>
                    </a:p>
                  </a:txBody>
                  <a:tcPr marL="178454" marR="178454" marT="24785"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fontAlgn="t">
                        <a:spcBef>
                          <a:spcPts val="0"/>
                        </a:spcBef>
                        <a:spcAft>
                          <a:spcPts val="0"/>
                        </a:spcAft>
                      </a:pPr>
                      <a:r>
                        <a:rPr lang="en-US" sz="2900" b="1" i="0" u="none" strike="noStrike" dirty="0">
                          <a:solidFill>
                            <a:srgbClr val="FFFFFF"/>
                          </a:solidFill>
                          <a:effectLst/>
                          <a:latin typeface="Calibri" panose="020F0502020204030204" pitchFamily="34" charset="0"/>
                          <a:ea typeface="Calibri" panose="020F0502020204030204" pitchFamily="34" charset="0"/>
                        </a:rPr>
                        <a:t>Proposed MCLG </a:t>
                      </a:r>
                      <a:endParaRPr lang="en-US" sz="4700" b="0" i="0" u="none" strike="noStrike" dirty="0">
                        <a:effectLst/>
                        <a:latin typeface="Arial" panose="020B0604020202020204" pitchFamily="34" charset="0"/>
                      </a:endParaRPr>
                    </a:p>
                  </a:txBody>
                  <a:tcPr marL="178454" marR="178454" marT="24785"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fontAlgn="t">
                        <a:spcBef>
                          <a:spcPts val="0"/>
                        </a:spcBef>
                        <a:spcAft>
                          <a:spcPts val="0"/>
                        </a:spcAft>
                      </a:pPr>
                      <a:r>
                        <a:rPr lang="en-US" sz="2900" b="1" i="0" u="none" strike="noStrike" dirty="0">
                          <a:solidFill>
                            <a:srgbClr val="FFFFFF"/>
                          </a:solidFill>
                          <a:effectLst/>
                          <a:latin typeface="Calibri" panose="020F0502020204030204" pitchFamily="34" charset="0"/>
                          <a:ea typeface="Calibri" panose="020F0502020204030204" pitchFamily="34" charset="0"/>
                        </a:rPr>
                        <a:t>Proposed MCL </a:t>
                      </a:r>
                      <a:endParaRPr lang="en-US" sz="4700" b="0" i="0" u="none" strike="noStrike" dirty="0">
                        <a:effectLst/>
                        <a:latin typeface="Arial" panose="020B0604020202020204" pitchFamily="34" charset="0"/>
                      </a:endParaRPr>
                    </a:p>
                  </a:txBody>
                  <a:tcPr marL="178454" marR="178454" marT="24785"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885336924"/>
                  </a:ext>
                </a:extLst>
              </a:tr>
              <a:tr h="556181">
                <a:tc>
                  <a:txBody>
                    <a:bodyPr/>
                    <a:lstStyle/>
                    <a:p>
                      <a:pPr marL="0" marR="0" algn="l" fontAlgn="t">
                        <a:spcBef>
                          <a:spcPts val="0"/>
                        </a:spcBef>
                        <a:spcAft>
                          <a:spcPts val="0"/>
                        </a:spcAft>
                      </a:pPr>
                      <a:r>
                        <a:rPr lang="en-US" sz="2900" b="1" i="0" u="none" strike="noStrike" dirty="0">
                          <a:solidFill>
                            <a:srgbClr val="000000"/>
                          </a:solidFill>
                          <a:effectLst/>
                          <a:latin typeface="Calibri" panose="020F0502020204030204" pitchFamily="34" charset="0"/>
                          <a:ea typeface="Calibri" panose="020F0502020204030204" pitchFamily="34" charset="0"/>
                        </a:rPr>
                        <a:t>PFOA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spcBef>
                          <a:spcPts val="0"/>
                        </a:spcBef>
                        <a:spcAft>
                          <a:spcPts val="0"/>
                        </a:spcAft>
                      </a:pPr>
                      <a:r>
                        <a:rPr lang="en-US" sz="2900" b="0" i="0" u="none" strike="noStrike" dirty="0">
                          <a:solidFill>
                            <a:srgbClr val="000000"/>
                          </a:solidFill>
                          <a:effectLst/>
                          <a:latin typeface="Calibri" panose="020F0502020204030204" pitchFamily="34" charset="0"/>
                          <a:ea typeface="Calibri" panose="020F0502020204030204" pitchFamily="34" charset="0"/>
                        </a:rPr>
                        <a:t>0 ppt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spcBef>
                          <a:spcPts val="0"/>
                        </a:spcBef>
                        <a:spcAft>
                          <a:spcPts val="0"/>
                        </a:spcAft>
                      </a:pPr>
                      <a:r>
                        <a:rPr lang="en-US" sz="2900" b="0" i="0" u="none" strike="noStrike" dirty="0">
                          <a:solidFill>
                            <a:srgbClr val="000000"/>
                          </a:solidFill>
                          <a:effectLst/>
                          <a:latin typeface="Calibri" panose="020F0502020204030204" pitchFamily="34" charset="0"/>
                          <a:ea typeface="Calibri" panose="020F0502020204030204" pitchFamily="34" charset="0"/>
                        </a:rPr>
                        <a:t>4.0 ppt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627203202"/>
                  </a:ext>
                </a:extLst>
              </a:tr>
              <a:tr h="556181">
                <a:tc>
                  <a:txBody>
                    <a:bodyPr/>
                    <a:lstStyle/>
                    <a:p>
                      <a:pPr marL="0" marR="0" algn="l" fontAlgn="t">
                        <a:spcBef>
                          <a:spcPts val="0"/>
                        </a:spcBef>
                        <a:spcAft>
                          <a:spcPts val="0"/>
                        </a:spcAft>
                      </a:pPr>
                      <a:r>
                        <a:rPr lang="en-US" sz="2900" b="1" i="0" u="none" strike="noStrike" dirty="0">
                          <a:effectLst/>
                          <a:latin typeface="Calibri" panose="020F0502020204030204" pitchFamily="34" charset="0"/>
                          <a:ea typeface="Calibri" panose="020F0502020204030204" pitchFamily="34" charset="0"/>
                        </a:rPr>
                        <a:t>PFOS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spcBef>
                          <a:spcPts val="0"/>
                        </a:spcBef>
                        <a:spcAft>
                          <a:spcPts val="0"/>
                        </a:spcAft>
                      </a:pPr>
                      <a:r>
                        <a:rPr lang="en-US" sz="2900" b="0" i="0" u="none" strike="noStrike" dirty="0">
                          <a:effectLst/>
                          <a:latin typeface="Calibri" panose="020F0502020204030204" pitchFamily="34" charset="0"/>
                          <a:ea typeface="Calibri" panose="020F0502020204030204" pitchFamily="34" charset="0"/>
                        </a:rPr>
                        <a:t>0 ppt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spcBef>
                          <a:spcPts val="0"/>
                        </a:spcBef>
                        <a:spcAft>
                          <a:spcPts val="0"/>
                        </a:spcAft>
                      </a:pPr>
                      <a:r>
                        <a:rPr lang="en-US" sz="2900" b="0" i="0" u="none" strike="noStrike" dirty="0">
                          <a:effectLst/>
                          <a:latin typeface="Calibri" panose="020F0502020204030204" pitchFamily="34" charset="0"/>
                          <a:ea typeface="Calibri" panose="020F0502020204030204" pitchFamily="34" charset="0"/>
                        </a:rPr>
                        <a:t>4.0 ppt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801338357"/>
                  </a:ext>
                </a:extLst>
              </a:tr>
              <a:tr h="556181">
                <a:tc>
                  <a:txBody>
                    <a:bodyPr/>
                    <a:lstStyle/>
                    <a:p>
                      <a:pPr marL="0" marR="0" algn="l" fontAlgn="t">
                        <a:spcBef>
                          <a:spcPts val="0"/>
                        </a:spcBef>
                        <a:spcAft>
                          <a:spcPts val="0"/>
                        </a:spcAft>
                      </a:pPr>
                      <a:r>
                        <a:rPr lang="en-US" sz="2900" b="1" i="0" u="none" strike="noStrike" dirty="0">
                          <a:solidFill>
                            <a:srgbClr val="000000"/>
                          </a:solidFill>
                          <a:effectLst/>
                          <a:latin typeface="Calibri" panose="020F0502020204030204" pitchFamily="34" charset="0"/>
                          <a:ea typeface="Calibri" panose="020F0502020204030204" pitchFamily="34" charset="0"/>
                        </a:rPr>
                        <a:t>PFNA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rowSpan="4">
                  <a:txBody>
                    <a:bodyPr/>
                    <a:lstStyle/>
                    <a:p>
                      <a:pPr marL="0" marR="0" algn="ctr" fontAlgn="t">
                        <a:spcBef>
                          <a:spcPts val="0"/>
                        </a:spcBef>
                        <a:spcAft>
                          <a:spcPts val="0"/>
                        </a:spcAft>
                      </a:pPr>
                      <a:r>
                        <a:rPr lang="en-US" sz="2900" b="0" i="0" u="none" strike="noStrike" dirty="0">
                          <a:solidFill>
                            <a:srgbClr val="000000"/>
                          </a:solidFill>
                          <a:effectLst/>
                          <a:latin typeface="Calibri" panose="020F0502020204030204" pitchFamily="34" charset="0"/>
                          <a:ea typeface="Calibri" panose="020F0502020204030204" pitchFamily="34" charset="0"/>
                        </a:rPr>
                        <a:t> </a:t>
                      </a:r>
                      <a:endParaRPr lang="en-US" sz="4700" b="0" i="0" u="none" strike="noStrike" dirty="0">
                        <a:effectLst/>
                        <a:latin typeface="Arial" panose="020B0604020202020204" pitchFamily="34" charset="0"/>
                      </a:endParaRPr>
                    </a:p>
                    <a:p>
                      <a:pPr marL="0" marR="0" algn="ctr" fontAlgn="t">
                        <a:spcBef>
                          <a:spcPts val="0"/>
                        </a:spcBef>
                        <a:spcAft>
                          <a:spcPts val="0"/>
                        </a:spcAft>
                      </a:pPr>
                      <a:r>
                        <a:rPr lang="en-US" sz="2900" b="0" i="0" u="none" strike="noStrike" dirty="0">
                          <a:solidFill>
                            <a:srgbClr val="000000"/>
                          </a:solidFill>
                          <a:effectLst/>
                          <a:latin typeface="Calibri" panose="020F0502020204030204" pitchFamily="34" charset="0"/>
                          <a:ea typeface="Calibri" panose="020F0502020204030204" pitchFamily="34" charset="0"/>
                        </a:rPr>
                        <a:t>1.0 (unitless Hazard Index) </a:t>
                      </a:r>
                      <a:endParaRPr lang="en-US" sz="4700" b="0" i="0" u="none" strike="noStrike" dirty="0">
                        <a:effectLst/>
                        <a:latin typeface="Arial" panose="020B0604020202020204" pitchFamily="34" charset="0"/>
                      </a:endParaRPr>
                    </a:p>
                  </a:txBody>
                  <a:tcPr marL="237938" marR="237938" marT="118969" marB="118969">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rowSpan="4">
                  <a:txBody>
                    <a:bodyPr/>
                    <a:lstStyle/>
                    <a:p>
                      <a:pPr marL="0" marR="0" algn="ctr" fontAlgn="t">
                        <a:spcBef>
                          <a:spcPts val="0"/>
                        </a:spcBef>
                        <a:spcAft>
                          <a:spcPts val="0"/>
                        </a:spcAft>
                      </a:pPr>
                      <a:r>
                        <a:rPr lang="en-US" sz="2900" b="0" i="0" u="none" strike="noStrike" dirty="0">
                          <a:solidFill>
                            <a:srgbClr val="000000"/>
                          </a:solidFill>
                          <a:effectLst/>
                          <a:latin typeface="Calibri" panose="020F0502020204030204" pitchFamily="34" charset="0"/>
                          <a:ea typeface="Calibri" panose="020F0502020204030204" pitchFamily="34" charset="0"/>
                        </a:rPr>
                        <a:t> </a:t>
                      </a:r>
                      <a:endParaRPr lang="en-US" sz="4700" b="0" i="0" u="none" strike="noStrike" dirty="0">
                        <a:effectLst/>
                        <a:latin typeface="Arial" panose="020B0604020202020204" pitchFamily="34" charset="0"/>
                      </a:endParaRPr>
                    </a:p>
                    <a:p>
                      <a:pPr marL="0" marR="0" algn="ctr" fontAlgn="t">
                        <a:spcBef>
                          <a:spcPts val="0"/>
                        </a:spcBef>
                        <a:spcAft>
                          <a:spcPts val="0"/>
                        </a:spcAft>
                      </a:pPr>
                      <a:r>
                        <a:rPr lang="en-US" sz="2900" b="0" i="0" u="none" strike="noStrike" dirty="0">
                          <a:solidFill>
                            <a:srgbClr val="000000"/>
                          </a:solidFill>
                          <a:effectLst/>
                          <a:latin typeface="Calibri" panose="020F0502020204030204" pitchFamily="34" charset="0"/>
                          <a:ea typeface="Calibri" panose="020F0502020204030204" pitchFamily="34" charset="0"/>
                        </a:rPr>
                        <a:t>1.0 (unitless Hazard Index) </a:t>
                      </a:r>
                      <a:endParaRPr lang="en-US" sz="4700" b="0" i="0" u="none" strike="noStrike" dirty="0">
                        <a:effectLst/>
                        <a:latin typeface="Arial" panose="020B0604020202020204" pitchFamily="34" charset="0"/>
                      </a:endParaRPr>
                    </a:p>
                  </a:txBody>
                  <a:tcPr marL="237938" marR="237938" marT="118969" marB="118969">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44952664"/>
                  </a:ext>
                </a:extLst>
              </a:tr>
              <a:tr h="556181">
                <a:tc>
                  <a:txBody>
                    <a:bodyPr/>
                    <a:lstStyle/>
                    <a:p>
                      <a:pPr marL="0" marR="0" algn="l" fontAlgn="t">
                        <a:spcBef>
                          <a:spcPts val="0"/>
                        </a:spcBef>
                        <a:spcAft>
                          <a:spcPts val="0"/>
                        </a:spcAft>
                      </a:pPr>
                      <a:r>
                        <a:rPr lang="en-US" sz="2900" b="1" i="0" u="none" strike="noStrike" dirty="0" err="1">
                          <a:effectLst/>
                          <a:latin typeface="Calibri" panose="020F0502020204030204" pitchFamily="34" charset="0"/>
                          <a:ea typeface="Calibri" panose="020F0502020204030204" pitchFamily="34" charset="0"/>
                        </a:rPr>
                        <a:t>PFHxS</a:t>
                      </a:r>
                      <a:r>
                        <a:rPr lang="en-US" sz="2900" b="1" i="0" u="none" strike="noStrike" dirty="0">
                          <a:effectLst/>
                          <a:latin typeface="Calibri" panose="020F0502020204030204" pitchFamily="34" charset="0"/>
                          <a:ea typeface="Calibri" panose="020F0502020204030204" pitchFamily="34" charset="0"/>
                        </a:rPr>
                        <a:t>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03971811"/>
                  </a:ext>
                </a:extLst>
              </a:tr>
              <a:tr h="556181">
                <a:tc>
                  <a:txBody>
                    <a:bodyPr/>
                    <a:lstStyle/>
                    <a:p>
                      <a:pPr marL="0" marR="0" algn="l" fontAlgn="t">
                        <a:spcBef>
                          <a:spcPts val="0"/>
                        </a:spcBef>
                        <a:spcAft>
                          <a:spcPts val="0"/>
                        </a:spcAft>
                      </a:pPr>
                      <a:r>
                        <a:rPr lang="en-US" sz="2900" b="1" i="0" u="none" strike="noStrike">
                          <a:solidFill>
                            <a:srgbClr val="000000"/>
                          </a:solidFill>
                          <a:effectLst/>
                          <a:latin typeface="Calibri" panose="020F0502020204030204" pitchFamily="34" charset="0"/>
                          <a:ea typeface="Calibri" panose="020F0502020204030204" pitchFamily="34" charset="0"/>
                        </a:rPr>
                        <a:t>PFBS </a:t>
                      </a:r>
                      <a:endParaRPr lang="en-US" sz="4700" b="0" i="0" u="none" strike="noStrike">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68302043"/>
                  </a:ext>
                </a:extLst>
              </a:tr>
              <a:tr h="556181">
                <a:tc>
                  <a:txBody>
                    <a:bodyPr/>
                    <a:lstStyle/>
                    <a:p>
                      <a:pPr marL="0" marR="0" algn="l" fontAlgn="t">
                        <a:spcBef>
                          <a:spcPts val="0"/>
                        </a:spcBef>
                        <a:spcAft>
                          <a:spcPts val="0"/>
                        </a:spcAft>
                      </a:pPr>
                      <a:r>
                        <a:rPr lang="en-US" sz="2900" b="1" i="0" u="none" strike="noStrike" dirty="0">
                          <a:effectLst/>
                          <a:latin typeface="Calibri" panose="020F0502020204030204" pitchFamily="34" charset="0"/>
                          <a:ea typeface="Calibri" panose="020F0502020204030204" pitchFamily="34" charset="0"/>
                        </a:rPr>
                        <a:t>HFPO-DA (</a:t>
                      </a:r>
                      <a:r>
                        <a:rPr lang="en-US" sz="2900" b="1" i="0" u="none" strike="noStrike" dirty="0" err="1">
                          <a:effectLst/>
                          <a:latin typeface="Calibri" panose="020F0502020204030204" pitchFamily="34" charset="0"/>
                          <a:ea typeface="Calibri" panose="020F0502020204030204" pitchFamily="34" charset="0"/>
                        </a:rPr>
                        <a:t>GenX</a:t>
                      </a:r>
                      <a:r>
                        <a:rPr lang="en-US" sz="2900" b="1" i="0" u="none" strike="noStrike" dirty="0">
                          <a:effectLst/>
                          <a:latin typeface="Calibri" panose="020F0502020204030204" pitchFamily="34" charset="0"/>
                          <a:ea typeface="Calibri" panose="020F0502020204030204" pitchFamily="34" charset="0"/>
                        </a:rPr>
                        <a:t>) </a:t>
                      </a:r>
                      <a:endParaRPr lang="en-US" sz="4700" b="0" i="0" u="none" strike="noStrike" dirty="0">
                        <a:effectLst/>
                        <a:latin typeface="Arial" panose="020B0604020202020204" pitchFamily="34" charset="0"/>
                      </a:endParaRPr>
                    </a:p>
                  </a:txBody>
                  <a:tcPr marL="178454" marR="178454" marT="24785"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0112150"/>
                  </a:ext>
                </a:extLst>
              </a:tr>
            </a:tbl>
          </a:graphicData>
        </a:graphic>
      </p:graphicFrame>
    </p:spTree>
    <p:extLst>
      <p:ext uri="{BB962C8B-B14F-4D97-AF65-F5344CB8AC3E}">
        <p14:creationId xmlns:p14="http://schemas.microsoft.com/office/powerpoint/2010/main" val="1067876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E2A7-B6AC-DB69-7F78-9657AE891C6B}"/>
              </a:ext>
            </a:extLst>
          </p:cNvPr>
          <p:cNvSpPr>
            <a:spLocks noGrp="1"/>
          </p:cNvSpPr>
          <p:nvPr>
            <p:ph type="title"/>
          </p:nvPr>
        </p:nvSpPr>
        <p:spPr/>
        <p:txBody>
          <a:bodyPr/>
          <a:lstStyle/>
          <a:p>
            <a:r>
              <a:rPr lang="en-US" dirty="0"/>
              <a:t>New PFAS Standard Impact</a:t>
            </a:r>
          </a:p>
        </p:txBody>
      </p:sp>
      <p:graphicFrame>
        <p:nvGraphicFramePr>
          <p:cNvPr id="4" name="Content Placeholder 3">
            <a:extLst>
              <a:ext uri="{FF2B5EF4-FFF2-40B4-BE49-F238E27FC236}">
                <a16:creationId xmlns:a16="http://schemas.microsoft.com/office/drawing/2014/main" id="{49A66DF5-67B6-8F7D-2DA8-67B30ACF3AE3}"/>
              </a:ext>
            </a:extLst>
          </p:cNvPr>
          <p:cNvGraphicFramePr>
            <a:graphicFrameLocks noGrp="1"/>
          </p:cNvGraphicFramePr>
          <p:nvPr>
            <p:ph idx="1"/>
            <p:extLst>
              <p:ext uri="{D42A27DB-BD31-4B8C-83A1-F6EECF244321}">
                <p14:modId xmlns:p14="http://schemas.microsoft.com/office/powerpoint/2010/main" val="750415444"/>
              </p:ext>
            </p:extLst>
          </p:nvPr>
        </p:nvGraphicFramePr>
        <p:xfrm>
          <a:off x="288233" y="1719470"/>
          <a:ext cx="11569148" cy="4098396"/>
        </p:xfrm>
        <a:graphic>
          <a:graphicData uri="http://schemas.openxmlformats.org/drawingml/2006/table">
            <a:tbl>
              <a:tblPr firstRow="1" firstCol="1" bandRow="1"/>
              <a:tblGrid>
                <a:gridCol w="4696314">
                  <a:extLst>
                    <a:ext uri="{9D8B030D-6E8A-4147-A177-3AD203B41FA5}">
                      <a16:colId xmlns:a16="http://schemas.microsoft.com/office/drawing/2014/main" val="2039269241"/>
                    </a:ext>
                  </a:extLst>
                </a:gridCol>
                <a:gridCol w="2486407">
                  <a:extLst>
                    <a:ext uri="{9D8B030D-6E8A-4147-A177-3AD203B41FA5}">
                      <a16:colId xmlns:a16="http://schemas.microsoft.com/office/drawing/2014/main" val="3369643646"/>
                    </a:ext>
                  </a:extLst>
                </a:gridCol>
                <a:gridCol w="4386427">
                  <a:extLst>
                    <a:ext uri="{9D8B030D-6E8A-4147-A177-3AD203B41FA5}">
                      <a16:colId xmlns:a16="http://schemas.microsoft.com/office/drawing/2014/main" val="3888405708"/>
                    </a:ext>
                  </a:extLst>
                </a:gridCol>
              </a:tblGrid>
              <a:tr h="683065">
                <a:tc gridSpan="3">
                  <a:txBody>
                    <a:bodyPr/>
                    <a:lstStyle/>
                    <a:p>
                      <a:pPr marL="0" marR="0" algn="ctr">
                        <a:spcBef>
                          <a:spcPts val="0"/>
                        </a:spcBef>
                        <a:spcAft>
                          <a:spcPts val="0"/>
                        </a:spcAft>
                      </a:pPr>
                      <a:r>
                        <a:rPr lang="en-US" sz="1200" b="1" dirty="0">
                          <a:effectLst/>
                          <a:latin typeface="Times New Roman" panose="02020603050405020304" pitchFamily="18" charset="0"/>
                          <a:ea typeface="Calibri" panose="020F0502020204030204" pitchFamily="34" charset="0"/>
                        </a:rPr>
                        <a:t>POTENTIAL IMPACT ON COM AND NTNC PWS </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b="1" dirty="0">
                          <a:effectLst/>
                          <a:latin typeface="Times New Roman" panose="02020603050405020304" pitchFamily="18" charset="0"/>
                          <a:ea typeface="Calibri" panose="020F0502020204030204" pitchFamily="34" charset="0"/>
                        </a:rPr>
                        <a:t>IF EPA PROPOSED REGULATION BECAME FINAL</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5082959"/>
                  </a:ext>
                </a:extLst>
              </a:tr>
              <a:tr h="1707664">
                <a:tc>
                  <a:txBody>
                    <a:bodyPr/>
                    <a:lstStyle/>
                    <a:p>
                      <a:pPr marL="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Number of COM and NTNC PWS required to test for PFAS impacted by the draft EPA MCL*</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 of total COM and NTNC PWS required to test for PFAS impacted by the EPA draft MCL</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621078"/>
                  </a:ext>
                </a:extLst>
              </a:tr>
              <a:tr h="683065">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PWS currently over Mass PFAS6 MCL and working with MassDEP to reduce levels</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49</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7%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987589"/>
                  </a:ext>
                </a:extLst>
              </a:tr>
              <a:tr h="341534">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PWS newly impacted by draft EPA MCL</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149</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rPr>
                        <a:t>22%</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95713"/>
                  </a:ext>
                </a:extLst>
              </a:tr>
              <a:tr h="341534">
                <a:tc>
                  <a:txBody>
                    <a:bodyPr/>
                    <a:lstStyle/>
                    <a:p>
                      <a:pPr marL="0" marR="0">
                        <a:spcBef>
                          <a:spcPts val="0"/>
                        </a:spcBef>
                        <a:spcAft>
                          <a:spcPts val="0"/>
                        </a:spcAft>
                      </a:pPr>
                      <a:r>
                        <a:rPr lang="en-US" sz="1200" b="1">
                          <a:effectLst/>
                          <a:latin typeface="Times New Roman" panose="02020603050405020304" pitchFamily="18" charset="0"/>
                          <a:ea typeface="Calibri" panose="020F0502020204030204" pitchFamily="34" charset="0"/>
                        </a:rPr>
                        <a:t>Total PWS impacted by draft EPA MCL</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Calibri" panose="020F0502020204030204" pitchFamily="34" charset="0"/>
                        </a:rPr>
                        <a:t>198</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Calibri" panose="020F0502020204030204" pitchFamily="34" charset="0"/>
                        </a:rPr>
                        <a:t>29%</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785068"/>
                  </a:ext>
                </a:extLst>
              </a:tr>
              <a:tr h="341534">
                <a:tc gridSpan="3">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rPr>
                        <a:t>*Includes both PFOA, PFOS and HI impacted systems</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0901064"/>
                  </a:ext>
                </a:extLst>
              </a:tr>
            </a:tbl>
          </a:graphicData>
        </a:graphic>
      </p:graphicFrame>
    </p:spTree>
    <p:extLst>
      <p:ext uri="{BB962C8B-B14F-4D97-AF65-F5344CB8AC3E}">
        <p14:creationId xmlns:p14="http://schemas.microsoft.com/office/powerpoint/2010/main" val="118989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factory&#10;&#10;Description automatically generated">
            <a:extLst>
              <a:ext uri="{FF2B5EF4-FFF2-40B4-BE49-F238E27FC236}">
                <a16:creationId xmlns:a16="http://schemas.microsoft.com/office/drawing/2014/main" id="{53A8FD42-640A-F9B7-9C79-A7C5347EC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112" y="265042"/>
            <a:ext cx="7619135" cy="5800546"/>
          </a:xfrm>
          <a:prstGeom prst="rect">
            <a:avLst/>
          </a:prstGeom>
        </p:spPr>
      </p:pic>
      <p:sp>
        <p:nvSpPr>
          <p:cNvPr id="5" name="TextBox 4">
            <a:extLst>
              <a:ext uri="{FF2B5EF4-FFF2-40B4-BE49-F238E27FC236}">
                <a16:creationId xmlns:a16="http://schemas.microsoft.com/office/drawing/2014/main" id="{3714F084-FB9F-309B-4E5A-5F9BFF261F0A}"/>
              </a:ext>
            </a:extLst>
          </p:cNvPr>
          <p:cNvSpPr txBox="1"/>
          <p:nvPr/>
        </p:nvSpPr>
        <p:spPr>
          <a:xfrm>
            <a:off x="413886" y="360947"/>
            <a:ext cx="3555494" cy="3477875"/>
          </a:xfrm>
          <a:prstGeom prst="rect">
            <a:avLst/>
          </a:prstGeom>
          <a:noFill/>
        </p:spPr>
        <p:txBody>
          <a:bodyPr wrap="square" rtlCol="0">
            <a:spAutoFit/>
          </a:bodyPr>
          <a:lstStyle/>
          <a:p>
            <a:r>
              <a:rPr lang="en-US" sz="4400" dirty="0">
                <a:solidFill>
                  <a:schemeClr val="tx2"/>
                </a:solidFill>
                <a:latin typeface="+mj-lt"/>
              </a:rPr>
              <a:t>Human Exposure and sources of PFAS</a:t>
            </a:r>
          </a:p>
          <a:p>
            <a:endParaRPr lang="en-US" sz="4400" dirty="0">
              <a:solidFill>
                <a:schemeClr val="tx2"/>
              </a:solidFill>
              <a:latin typeface="+mj-lt"/>
            </a:endParaRPr>
          </a:p>
        </p:txBody>
      </p:sp>
      <p:sp>
        <p:nvSpPr>
          <p:cNvPr id="6" name="TextBox 5">
            <a:extLst>
              <a:ext uri="{FF2B5EF4-FFF2-40B4-BE49-F238E27FC236}">
                <a16:creationId xmlns:a16="http://schemas.microsoft.com/office/drawing/2014/main" id="{8DC7A365-98F7-12B2-259B-CE1254B206DF}"/>
              </a:ext>
            </a:extLst>
          </p:cNvPr>
          <p:cNvSpPr txBox="1"/>
          <p:nvPr/>
        </p:nvSpPr>
        <p:spPr>
          <a:xfrm>
            <a:off x="2395086" y="6131293"/>
            <a:ext cx="7401827" cy="461665"/>
          </a:xfrm>
          <a:prstGeom prst="rect">
            <a:avLst/>
          </a:prstGeom>
          <a:noFill/>
        </p:spPr>
        <p:txBody>
          <a:bodyPr wrap="square" rtlCol="0">
            <a:spAutoFit/>
          </a:bodyPr>
          <a:lstStyle/>
          <a:p>
            <a:r>
              <a:rPr lang="en-US"/>
              <a:t>Image from MassDEP, adapted from Oliaei et al. 2013</a:t>
            </a:r>
            <a:endParaRPr lang="en-US" dirty="0"/>
          </a:p>
        </p:txBody>
      </p:sp>
    </p:spTree>
    <p:extLst>
      <p:ext uri="{BB962C8B-B14F-4D97-AF65-F5344CB8AC3E}">
        <p14:creationId xmlns:p14="http://schemas.microsoft.com/office/powerpoint/2010/main" val="2325583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5FFC-C310-5C06-9B6F-8FC64DF92DB1}"/>
              </a:ext>
            </a:extLst>
          </p:cNvPr>
          <p:cNvSpPr>
            <a:spLocks noGrp="1"/>
          </p:cNvSpPr>
          <p:nvPr>
            <p:ph type="title"/>
          </p:nvPr>
        </p:nvSpPr>
        <p:spPr/>
        <p:txBody>
          <a:bodyPr/>
          <a:lstStyle/>
          <a:p>
            <a:r>
              <a:rPr lang="en-US" dirty="0"/>
              <a:t>PFAS &amp; Local BOH’s</a:t>
            </a:r>
          </a:p>
        </p:txBody>
      </p:sp>
      <p:sp>
        <p:nvSpPr>
          <p:cNvPr id="3" name="Content Placeholder 2">
            <a:extLst>
              <a:ext uri="{FF2B5EF4-FFF2-40B4-BE49-F238E27FC236}">
                <a16:creationId xmlns:a16="http://schemas.microsoft.com/office/drawing/2014/main" id="{D40F8C75-F729-E129-6A77-1381286071DF}"/>
              </a:ext>
            </a:extLst>
          </p:cNvPr>
          <p:cNvSpPr>
            <a:spLocks noGrp="1"/>
          </p:cNvSpPr>
          <p:nvPr>
            <p:ph idx="1"/>
          </p:nvPr>
        </p:nvSpPr>
        <p:spPr/>
        <p:txBody>
          <a:bodyPr/>
          <a:lstStyle/>
          <a:p>
            <a:r>
              <a:rPr lang="en-US" dirty="0"/>
              <a:t>DPH advisory for fish from certain lakes/ponds</a:t>
            </a:r>
          </a:p>
          <a:p>
            <a:r>
              <a:rPr lang="en-US" dirty="0"/>
              <a:t>Found in food products &amp; bottled water</a:t>
            </a:r>
          </a:p>
          <a:p>
            <a:r>
              <a:rPr lang="en-US" dirty="0"/>
              <a:t>Compost facilities and waste disposal</a:t>
            </a:r>
          </a:p>
          <a:p>
            <a:r>
              <a:rPr lang="en-US" dirty="0"/>
              <a:t>Wastewater affluent from septic systems &amp; plants</a:t>
            </a:r>
          </a:p>
          <a:p>
            <a:r>
              <a:rPr lang="en-US" dirty="0"/>
              <a:t>Firefighting activities (municipal responsibility)</a:t>
            </a:r>
          </a:p>
          <a:p>
            <a:endParaRPr lang="en-US" dirty="0"/>
          </a:p>
        </p:txBody>
      </p:sp>
    </p:spTree>
    <p:extLst>
      <p:ext uri="{BB962C8B-B14F-4D97-AF65-F5344CB8AC3E}">
        <p14:creationId xmlns:p14="http://schemas.microsoft.com/office/powerpoint/2010/main" val="1558861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6475-9B46-3DAC-2CB3-EBB136DBAB11}"/>
              </a:ext>
            </a:extLst>
          </p:cNvPr>
          <p:cNvSpPr>
            <a:spLocks noGrp="1"/>
          </p:cNvSpPr>
          <p:nvPr>
            <p:ph type="title"/>
          </p:nvPr>
        </p:nvSpPr>
        <p:spPr/>
        <p:txBody>
          <a:bodyPr/>
          <a:lstStyle/>
          <a:p>
            <a:r>
              <a:rPr lang="en-US" dirty="0"/>
              <a:t>Real Life Scenario</a:t>
            </a:r>
          </a:p>
        </p:txBody>
      </p:sp>
      <p:sp>
        <p:nvSpPr>
          <p:cNvPr id="3" name="Content Placeholder 2">
            <a:extLst>
              <a:ext uri="{FF2B5EF4-FFF2-40B4-BE49-F238E27FC236}">
                <a16:creationId xmlns:a16="http://schemas.microsoft.com/office/drawing/2014/main" id="{95366F29-9315-BC49-D702-8BA636F03CE0}"/>
              </a:ext>
            </a:extLst>
          </p:cNvPr>
          <p:cNvSpPr>
            <a:spLocks noGrp="1"/>
          </p:cNvSpPr>
          <p:nvPr>
            <p:ph idx="1"/>
          </p:nvPr>
        </p:nvSpPr>
        <p:spPr/>
        <p:txBody>
          <a:bodyPr/>
          <a:lstStyle/>
          <a:p>
            <a:r>
              <a:rPr lang="en-US" dirty="0"/>
              <a:t>Dunkin Donuts tested for PFAS6 as required and has elevated levels. Treatment is not required by MASS DEP due to being a transient, non-community public water system.</a:t>
            </a:r>
          </a:p>
        </p:txBody>
      </p:sp>
    </p:spTree>
    <p:extLst>
      <p:ext uri="{BB962C8B-B14F-4D97-AF65-F5344CB8AC3E}">
        <p14:creationId xmlns:p14="http://schemas.microsoft.com/office/powerpoint/2010/main" val="242389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CA07-3D1E-2AF3-F0A1-328CA986EF3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623BC05A-5C61-1EC0-1900-004F343CCDB6}"/>
              </a:ext>
            </a:extLst>
          </p:cNvPr>
          <p:cNvSpPr>
            <a:spLocks noGrp="1"/>
          </p:cNvSpPr>
          <p:nvPr>
            <p:ph idx="1"/>
          </p:nvPr>
        </p:nvSpPr>
        <p:spPr/>
        <p:txBody>
          <a:bodyPr/>
          <a:lstStyle/>
          <a:p>
            <a:r>
              <a:rPr lang="en-US" dirty="0"/>
              <a:t>Would you issue a food permit to an establishment who has PFAS6 over 20 PPT ?</a:t>
            </a:r>
          </a:p>
          <a:p>
            <a:pPr lvl="1"/>
            <a:r>
              <a:rPr lang="en-US" dirty="0"/>
              <a:t>A-Yes</a:t>
            </a:r>
          </a:p>
          <a:p>
            <a:pPr lvl="1"/>
            <a:r>
              <a:rPr lang="en-US" dirty="0"/>
              <a:t>B-No</a:t>
            </a:r>
          </a:p>
          <a:p>
            <a:pPr lvl="1"/>
            <a:r>
              <a:rPr lang="en-US" dirty="0"/>
              <a:t>C-Bring to BOH’s attention and let them decide</a:t>
            </a:r>
          </a:p>
        </p:txBody>
      </p:sp>
    </p:spTree>
    <p:extLst>
      <p:ext uri="{BB962C8B-B14F-4D97-AF65-F5344CB8AC3E}">
        <p14:creationId xmlns:p14="http://schemas.microsoft.com/office/powerpoint/2010/main" val="267921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25F6-60B6-B83C-5FA1-8E99B67FB2F2}"/>
              </a:ext>
            </a:extLst>
          </p:cNvPr>
          <p:cNvSpPr>
            <a:spLocks noGrp="1"/>
          </p:cNvSpPr>
          <p:nvPr>
            <p:ph type="title"/>
          </p:nvPr>
        </p:nvSpPr>
        <p:spPr>
          <a:xfrm>
            <a:off x="367520" y="373682"/>
            <a:ext cx="10363200" cy="1143000"/>
          </a:xfrm>
        </p:spPr>
        <p:txBody>
          <a:bodyPr/>
          <a:lstStyle/>
          <a:p>
            <a:r>
              <a:rPr lang="en-US" sz="4000" dirty="0">
                <a:solidFill>
                  <a:schemeClr val="tx2"/>
                </a:solidFill>
              </a:rPr>
              <a:t>Support “An Act Promoting Drinking Water Quality for All” Bill SD.2387 / HD.3322</a:t>
            </a:r>
          </a:p>
        </p:txBody>
      </p:sp>
      <p:sp>
        <p:nvSpPr>
          <p:cNvPr id="3" name="Content Placeholder 2">
            <a:extLst>
              <a:ext uri="{FF2B5EF4-FFF2-40B4-BE49-F238E27FC236}">
                <a16:creationId xmlns:a16="http://schemas.microsoft.com/office/drawing/2014/main" id="{F77C24B7-C861-2149-E34A-5C3C77A4D494}"/>
              </a:ext>
            </a:extLst>
          </p:cNvPr>
          <p:cNvSpPr>
            <a:spLocks noGrp="1"/>
          </p:cNvSpPr>
          <p:nvPr>
            <p:ph idx="1"/>
          </p:nvPr>
        </p:nvSpPr>
        <p:spPr/>
        <p:txBody>
          <a:bodyPr/>
          <a:lstStyle/>
          <a:p>
            <a:r>
              <a:rPr lang="en-US" dirty="0"/>
              <a:t>Authorize MASS DEP to write &amp; implement a Minimum Standard for Private Wells</a:t>
            </a:r>
          </a:p>
          <a:p>
            <a:pPr lvl="1"/>
            <a:r>
              <a:rPr lang="en-US" dirty="0"/>
              <a:t>Join Coalition for Safe Drinking Water as an individual and/or as a Town Board of Health</a:t>
            </a:r>
          </a:p>
          <a:p>
            <a:pPr lvl="2"/>
            <a:r>
              <a:rPr lang="en-US" dirty="0">
                <a:hlinkClick r:id="rId2"/>
              </a:rPr>
              <a:t>www.whatsinyourwellwater.org</a:t>
            </a:r>
            <a:endParaRPr lang="en-US" dirty="0"/>
          </a:p>
          <a:p>
            <a:pPr lvl="2"/>
            <a:r>
              <a:rPr lang="en-US" dirty="0"/>
              <a:t>#whatsinyourwellwater</a:t>
            </a:r>
          </a:p>
        </p:txBody>
      </p:sp>
    </p:spTree>
    <p:extLst>
      <p:ext uri="{BB962C8B-B14F-4D97-AF65-F5344CB8AC3E}">
        <p14:creationId xmlns:p14="http://schemas.microsoft.com/office/powerpoint/2010/main" val="2441255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4414F-7AC2-E348-4C54-1A2A6457E658}"/>
              </a:ext>
            </a:extLst>
          </p:cNvPr>
          <p:cNvSpPr>
            <a:spLocks noGrp="1"/>
          </p:cNvSpPr>
          <p:nvPr>
            <p:ph type="ctrTitle"/>
          </p:nvPr>
        </p:nvSpPr>
        <p:spPr/>
        <p:txBody>
          <a:bodyPr/>
          <a:lstStyle/>
          <a:p>
            <a:r>
              <a:rPr lang="en-US" altLang="en-US" sz="9600" dirty="0">
                <a:solidFill>
                  <a:srgbClr val="005D48"/>
                </a:solidFill>
                <a:latin typeface="+mj-lt"/>
                <a:ea typeface="+mj-ea"/>
                <a:cs typeface="+mj-cs"/>
              </a:rPr>
              <a:t>Questions?</a:t>
            </a:r>
            <a:endParaRPr lang="en-US" dirty="0"/>
          </a:p>
        </p:txBody>
      </p:sp>
      <p:sp>
        <p:nvSpPr>
          <p:cNvPr id="4" name="Subtitle 3">
            <a:extLst>
              <a:ext uri="{FF2B5EF4-FFF2-40B4-BE49-F238E27FC236}">
                <a16:creationId xmlns:a16="http://schemas.microsoft.com/office/drawing/2014/main" id="{6F8AC042-A21E-DAB4-F8C2-44AE2379D8B5}"/>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6069D385-D33A-4ABF-8311-8AC09ED576E3}"/>
              </a:ext>
            </a:extLst>
          </p:cNvPr>
          <p:cNvSpPr>
            <a:spLocks noGrp="1"/>
          </p:cNvSpPr>
          <p:nvPr>
            <p:ph type="sldNum" sz="quarter" idx="4294967295"/>
          </p:nvPr>
        </p:nvSpPr>
        <p:spPr>
          <a:xfrm>
            <a:off x="9652000" y="6410325"/>
            <a:ext cx="2540000" cy="457200"/>
          </a:xfrm>
          <a:prstGeom prst="rect">
            <a:avLst/>
          </a:prstGeom>
        </p:spPr>
        <p:txBody>
          <a:bodyPr/>
          <a:lstStyle/>
          <a:p>
            <a:fld id="{43C9A06A-BEAA-4AEA-A1F7-B7586AE054C9}" type="slidenum">
              <a:rPr lang="en-US" altLang="en-US" smtClean="0"/>
              <a:pPr/>
              <a:t>37</a:t>
            </a:fld>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2B13-80D2-7875-7214-B4A8495E4DB0}"/>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14D74EA-CBF1-96C3-899E-4D020B53A23A}"/>
              </a:ext>
            </a:extLst>
          </p:cNvPr>
          <p:cNvSpPr>
            <a:spLocks noGrp="1"/>
          </p:cNvSpPr>
          <p:nvPr>
            <p:ph idx="1"/>
          </p:nvPr>
        </p:nvSpPr>
        <p:spPr>
          <a:xfrm>
            <a:off x="420757" y="2289314"/>
            <a:ext cx="5307496" cy="2004391"/>
          </a:xfrm>
        </p:spPr>
        <p:txBody>
          <a:bodyPr/>
          <a:lstStyle/>
          <a:p>
            <a:pPr marL="0" indent="0" eaLnBrk="1" hangingPunct="1">
              <a:spcBef>
                <a:spcPts val="0"/>
              </a:spcBef>
              <a:buNone/>
              <a:defRPr/>
            </a:pPr>
            <a:r>
              <a:rPr lang="en-US" altLang="en-US" sz="2800" b="1" kern="0" dirty="0">
                <a:solidFill>
                  <a:schemeClr val="tx1"/>
                </a:solidFill>
                <a:latin typeface="Arial"/>
                <a:cs typeface="Arial"/>
              </a:rPr>
              <a:t>Jim Starbard</a:t>
            </a:r>
          </a:p>
          <a:p>
            <a:pPr marL="0" indent="0" eaLnBrk="1" hangingPunct="1">
              <a:spcBef>
                <a:spcPts val="0"/>
              </a:spcBef>
              <a:buNone/>
              <a:defRPr/>
            </a:pPr>
            <a:r>
              <a:rPr lang="en-US" altLang="en-US" sz="2800" kern="0" dirty="0">
                <a:solidFill>
                  <a:schemeClr val="tx1"/>
                </a:solidFill>
                <a:latin typeface="Arial"/>
                <a:cs typeface="Arial"/>
              </a:rPr>
              <a:t>Regional Director (CT, MA &amp; RI)</a:t>
            </a:r>
            <a:endParaRPr lang="en-US" altLang="en-US" sz="2800" kern="0" dirty="0">
              <a:solidFill>
                <a:schemeClr val="tx1"/>
              </a:solidFill>
              <a:latin typeface="Arial" charset="0"/>
              <a:cs typeface="Arial"/>
            </a:endParaRPr>
          </a:p>
          <a:p>
            <a:pPr marL="0" indent="0" eaLnBrk="1" hangingPunct="1">
              <a:spcBef>
                <a:spcPts val="0"/>
              </a:spcBef>
              <a:buNone/>
              <a:defRPr/>
            </a:pPr>
            <a:r>
              <a:rPr lang="en-US" altLang="en-US" sz="2800" kern="0" dirty="0">
                <a:solidFill>
                  <a:schemeClr val="tx1"/>
                </a:solidFill>
                <a:latin typeface="Arial"/>
                <a:cs typeface="Arial"/>
                <a:hlinkClick r:id="rId2"/>
              </a:rPr>
              <a:t>jstarbard@rcapsolutions.org</a:t>
            </a:r>
            <a:endParaRPr lang="en-US" altLang="en-US" sz="2800" kern="0" dirty="0">
              <a:solidFill>
                <a:schemeClr val="tx1"/>
              </a:solidFill>
              <a:latin typeface="Arial"/>
              <a:cs typeface="Arial"/>
            </a:endParaRPr>
          </a:p>
          <a:p>
            <a:pPr marL="0" indent="0" eaLnBrk="1" hangingPunct="1">
              <a:spcBef>
                <a:spcPts val="0"/>
              </a:spcBef>
              <a:buNone/>
              <a:defRPr/>
            </a:pPr>
            <a:r>
              <a:rPr lang="en-US" sz="2800" kern="0" dirty="0">
                <a:solidFill>
                  <a:schemeClr val="tx1"/>
                </a:solidFill>
                <a:latin typeface="Arial"/>
                <a:cs typeface="Arial"/>
              </a:rPr>
              <a:t>978-502-0227</a:t>
            </a:r>
          </a:p>
          <a:p>
            <a:endParaRPr lang="en-US" dirty="0"/>
          </a:p>
        </p:txBody>
      </p:sp>
      <p:sp>
        <p:nvSpPr>
          <p:cNvPr id="4" name="Content Placeholder 2">
            <a:extLst>
              <a:ext uri="{FF2B5EF4-FFF2-40B4-BE49-F238E27FC236}">
                <a16:creationId xmlns:a16="http://schemas.microsoft.com/office/drawing/2014/main" id="{742472C6-10AC-5127-3695-0589E653EFA8}"/>
              </a:ext>
            </a:extLst>
          </p:cNvPr>
          <p:cNvSpPr txBox="1">
            <a:spLocks/>
          </p:cNvSpPr>
          <p:nvPr/>
        </p:nvSpPr>
        <p:spPr bwMode="auto">
          <a:xfrm>
            <a:off x="6463747" y="2335696"/>
            <a:ext cx="5307496" cy="195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rgbClr val="62136E"/>
                </a:solidFill>
                <a:latin typeface="Merriweather" panose="00000500000000000000" pitchFamily="2" charset="0"/>
                <a:ea typeface="+mn-ea"/>
                <a:cs typeface="+mn-cs"/>
              </a:defRPr>
            </a:lvl1pPr>
            <a:lvl2pPr marL="742950" indent="-285750" algn="l" rtl="0" eaLnBrk="1" fontAlgn="base" hangingPunct="1">
              <a:spcBef>
                <a:spcPct val="20000"/>
              </a:spcBef>
              <a:spcAft>
                <a:spcPct val="0"/>
              </a:spcAft>
              <a:buChar char="–"/>
              <a:defRPr sz="2800" kern="1200">
                <a:solidFill>
                  <a:srgbClr val="62136E"/>
                </a:solidFill>
                <a:latin typeface="Merriweather" panose="00000500000000000000" pitchFamily="2" charset="0"/>
                <a:ea typeface="+mn-ea"/>
                <a:cs typeface="+mn-cs"/>
              </a:defRPr>
            </a:lvl2pPr>
            <a:lvl3pPr marL="1143000" indent="-228600" algn="l" rtl="0" eaLnBrk="1" fontAlgn="base" hangingPunct="1">
              <a:spcBef>
                <a:spcPct val="20000"/>
              </a:spcBef>
              <a:spcAft>
                <a:spcPct val="0"/>
              </a:spcAft>
              <a:buChar char="•"/>
              <a:defRPr sz="2400" kern="1200">
                <a:solidFill>
                  <a:srgbClr val="62136E"/>
                </a:solidFill>
                <a:latin typeface="Merriweather" panose="00000500000000000000"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erriweather" panose="00000500000000000000"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erriweath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en-US" altLang="en-US" sz="2800" b="1" kern="0" dirty="0">
                <a:solidFill>
                  <a:schemeClr val="tx1"/>
                </a:solidFill>
                <a:latin typeface="Arial"/>
                <a:cs typeface="Arial"/>
              </a:rPr>
              <a:t>Matt Cassedy</a:t>
            </a:r>
          </a:p>
          <a:p>
            <a:pPr marL="0" indent="0">
              <a:spcBef>
                <a:spcPts val="0"/>
              </a:spcBef>
              <a:buFontTx/>
              <a:buNone/>
              <a:defRPr/>
            </a:pPr>
            <a:r>
              <a:rPr lang="en-US" altLang="en-US" sz="2800" kern="0" dirty="0">
                <a:solidFill>
                  <a:schemeClr val="tx1"/>
                </a:solidFill>
                <a:latin typeface="Arial"/>
                <a:cs typeface="Arial"/>
              </a:rPr>
              <a:t>CT State Manager</a:t>
            </a:r>
            <a:endParaRPr lang="en-US" altLang="en-US" sz="2800" kern="0" dirty="0">
              <a:solidFill>
                <a:schemeClr val="tx1"/>
              </a:solidFill>
              <a:latin typeface="Arial" charset="0"/>
              <a:cs typeface="Arial"/>
            </a:endParaRPr>
          </a:p>
          <a:p>
            <a:pPr marL="0" indent="0">
              <a:spcBef>
                <a:spcPts val="0"/>
              </a:spcBef>
              <a:buFontTx/>
              <a:buNone/>
              <a:defRPr/>
            </a:pPr>
            <a:r>
              <a:rPr lang="en-US" sz="2800" kern="0" dirty="0">
                <a:solidFill>
                  <a:schemeClr val="tx1"/>
                </a:solidFill>
                <a:latin typeface="Arial"/>
                <a:cs typeface="Arial"/>
                <a:hlinkClick r:id="rId3"/>
              </a:rPr>
              <a:t>mcassedy@rcapsolutions.org</a:t>
            </a:r>
            <a:endParaRPr lang="en-US" sz="2800" kern="0" dirty="0">
              <a:solidFill>
                <a:schemeClr val="tx1"/>
              </a:solidFill>
              <a:latin typeface="Arial"/>
              <a:cs typeface="Arial"/>
            </a:endParaRPr>
          </a:p>
          <a:p>
            <a:pPr marL="0" indent="0">
              <a:spcBef>
                <a:spcPts val="0"/>
              </a:spcBef>
              <a:buFontTx/>
              <a:buNone/>
              <a:defRPr/>
            </a:pPr>
            <a:r>
              <a:rPr lang="en-US" sz="2800" kern="0" dirty="0">
                <a:solidFill>
                  <a:schemeClr val="tx1"/>
                </a:solidFill>
                <a:latin typeface="Arial"/>
                <a:cs typeface="Arial"/>
              </a:rPr>
              <a:t>860-500-0713</a:t>
            </a:r>
          </a:p>
          <a:p>
            <a:endParaRPr lang="en-US" dirty="0"/>
          </a:p>
        </p:txBody>
      </p:sp>
    </p:spTree>
    <p:extLst>
      <p:ext uri="{BB962C8B-B14F-4D97-AF65-F5344CB8AC3E}">
        <p14:creationId xmlns:p14="http://schemas.microsoft.com/office/powerpoint/2010/main" val="2242106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1FC9C-D0F3-62D9-5A4B-84EB00DAD589}"/>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E8B7FB99-C06D-ACB3-86FB-F7FCB23EDE9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559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07ADE-8742-4334-85D2-1D97CEBBD37D}"/>
              </a:ext>
            </a:extLst>
          </p:cNvPr>
          <p:cNvSpPr>
            <a:spLocks noGrp="1"/>
          </p:cNvSpPr>
          <p:nvPr>
            <p:ph type="body" sz="quarter" idx="13"/>
          </p:nvPr>
        </p:nvSpPr>
        <p:spPr>
          <a:xfrm>
            <a:off x="609600" y="1774371"/>
            <a:ext cx="10972800" cy="3921034"/>
          </a:xfrm>
        </p:spPr>
        <p:txBody>
          <a:bodyPr>
            <a:normAutofit/>
          </a:bodyPr>
          <a:lstStyle/>
          <a:p>
            <a:pPr marL="0" indent="0">
              <a:buNone/>
              <a:defRPr/>
            </a:pPr>
            <a:r>
              <a:rPr lang="en-US" sz="2000" i="1" dirty="0"/>
              <a:t>“Between 1900 and 1936 clean water was responsible for nearly </a:t>
            </a:r>
            <a:r>
              <a:rPr lang="en-US" sz="2000" b="1" i="1" dirty="0"/>
              <a:t>half of the total mortality </a:t>
            </a:r>
            <a:r>
              <a:rPr lang="en-US" sz="2000" i="1" dirty="0"/>
              <a:t>reduction in major cities, </a:t>
            </a:r>
            <a:r>
              <a:rPr lang="en-US" sz="2000" b="1" i="1" dirty="0"/>
              <a:t>three-quarters of the infant mortality reduction</a:t>
            </a:r>
            <a:r>
              <a:rPr lang="en-US" sz="2000" i="1" dirty="0"/>
              <a:t>, and nearly </a:t>
            </a:r>
            <a:r>
              <a:rPr lang="en-US" sz="2000" b="1" i="1" dirty="0"/>
              <a:t>two-thirds of the child mortality reduction.</a:t>
            </a:r>
            <a:r>
              <a:rPr lang="en-US" sz="2000" b="1" dirty="0"/>
              <a:t>” </a:t>
            </a:r>
            <a:r>
              <a:rPr lang="en-US" sz="2000" dirty="0"/>
              <a:t>(Cutler and Miller, 2004)</a:t>
            </a:r>
            <a:endParaRPr lang="en-US" sz="2400" dirty="0"/>
          </a:p>
          <a:p>
            <a:pPr>
              <a:defRPr/>
            </a:pPr>
            <a:endParaRPr lang="en-US" sz="2000" dirty="0"/>
          </a:p>
        </p:txBody>
      </p:sp>
      <p:graphicFrame>
        <p:nvGraphicFramePr>
          <p:cNvPr id="4" name="Content Placeholder 3">
            <a:extLst>
              <a:ext uri="{FF2B5EF4-FFF2-40B4-BE49-F238E27FC236}">
                <a16:creationId xmlns:a16="http://schemas.microsoft.com/office/drawing/2014/main" id="{52B97BB0-95D4-476D-82EF-701FECC04D1D}"/>
              </a:ext>
            </a:extLst>
          </p:cNvPr>
          <p:cNvGraphicFramePr>
            <a:graphicFrameLocks noChangeAspect="1"/>
          </p:cNvGraphicFramePr>
          <p:nvPr>
            <p:extLst>
              <p:ext uri="{D42A27DB-BD31-4B8C-83A1-F6EECF244321}">
                <p14:modId xmlns:p14="http://schemas.microsoft.com/office/powerpoint/2010/main" val="1746000276"/>
              </p:ext>
            </p:extLst>
          </p:nvPr>
        </p:nvGraphicFramePr>
        <p:xfrm>
          <a:off x="552992" y="3165567"/>
          <a:ext cx="529209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7DA90DA-9498-4469-9E59-29AA4B21A2C9}"/>
              </a:ext>
            </a:extLst>
          </p:cNvPr>
          <p:cNvGraphicFramePr>
            <a:graphicFrameLocks noChangeAspect="1"/>
          </p:cNvGraphicFramePr>
          <p:nvPr>
            <p:extLst>
              <p:ext uri="{D42A27DB-BD31-4B8C-83A1-F6EECF244321}">
                <p14:modId xmlns:p14="http://schemas.microsoft.com/office/powerpoint/2010/main" val="3823684661"/>
              </p:ext>
            </p:extLst>
          </p:nvPr>
        </p:nvGraphicFramePr>
        <p:xfrm>
          <a:off x="6250578" y="3165567"/>
          <a:ext cx="530352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A9CECE93-838B-B225-BCAE-72B4519713D6}"/>
              </a:ext>
            </a:extLst>
          </p:cNvPr>
          <p:cNvSpPr>
            <a:spLocks noGrp="1"/>
          </p:cNvSpPr>
          <p:nvPr>
            <p:ph type="title"/>
          </p:nvPr>
        </p:nvSpPr>
        <p:spPr>
          <a:xfrm>
            <a:off x="417481" y="407126"/>
            <a:ext cx="11273776" cy="914400"/>
          </a:xfrm>
        </p:spPr>
        <p:txBody>
          <a:bodyPr/>
          <a:lstStyle/>
          <a:p>
            <a:r>
              <a:rPr lang="en-US" sz="4800" b="0" dirty="0">
                <a:solidFill>
                  <a:schemeClr val="tx2"/>
                </a:solidFill>
              </a:rPr>
              <a:t>National Bureau of Economic Research</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a:extLst>
              <a:ext uri="{FF2B5EF4-FFF2-40B4-BE49-F238E27FC236}">
                <a16:creationId xmlns:a16="http://schemas.microsoft.com/office/drawing/2014/main" id="{B42453F5-59C4-67FC-EEDB-802CABDADA65}"/>
              </a:ext>
            </a:extLst>
          </p:cNvPr>
          <p:cNvSpPr>
            <a:spLocks noGrp="1" noChangeArrowheads="1"/>
          </p:cNvSpPr>
          <p:nvPr>
            <p:ph type="title"/>
          </p:nvPr>
        </p:nvSpPr>
        <p:spPr/>
        <p:txBody>
          <a:bodyPr/>
          <a:lstStyle/>
          <a:p>
            <a:pPr algn="ctr"/>
            <a:r>
              <a:rPr lang="en-US" altLang="en-US" dirty="0"/>
              <a:t>Massachusetts</a:t>
            </a:r>
          </a:p>
        </p:txBody>
      </p:sp>
      <p:sp>
        <p:nvSpPr>
          <p:cNvPr id="33794" name="Content Placeholder 2">
            <a:extLst>
              <a:ext uri="{FF2B5EF4-FFF2-40B4-BE49-F238E27FC236}">
                <a16:creationId xmlns:a16="http://schemas.microsoft.com/office/drawing/2014/main" id="{93EBA940-4D64-8A1C-0C87-A79A3F50AA8C}"/>
              </a:ext>
            </a:extLst>
          </p:cNvPr>
          <p:cNvSpPr>
            <a:spLocks noGrp="1" noChangeArrowheads="1"/>
          </p:cNvSpPr>
          <p:nvPr>
            <p:ph idx="1"/>
          </p:nvPr>
        </p:nvSpPr>
        <p:spPr/>
        <p:txBody>
          <a:bodyPr/>
          <a:lstStyle/>
          <a:p>
            <a:pPr lvl="1"/>
            <a:r>
              <a:rPr lang="en-US" altLang="en-US" dirty="0"/>
              <a:t>Home of the first Health Department in U.S.</a:t>
            </a:r>
          </a:p>
          <a:p>
            <a:pPr lvl="2"/>
            <a:r>
              <a:rPr lang="en-US" altLang="en-US" dirty="0"/>
              <a:t>1799 in Boston</a:t>
            </a:r>
          </a:p>
          <a:p>
            <a:pPr lvl="2"/>
            <a:r>
              <a:rPr lang="en-US" altLang="en-US" dirty="0"/>
              <a:t>Formed to fight a potential outbreak of cholera</a:t>
            </a:r>
          </a:p>
          <a:p>
            <a:pPr lvl="2"/>
            <a:r>
              <a:rPr lang="en-US" altLang="en-US" dirty="0"/>
              <a:t>Paul Revere was first Health Officer</a:t>
            </a:r>
          </a:p>
          <a:p>
            <a:pPr lvl="3"/>
            <a:endParaRPr lang="en-US" altLang="en-US" dirty="0"/>
          </a:p>
        </p:txBody>
      </p:sp>
      <p:sp>
        <p:nvSpPr>
          <p:cNvPr id="33795" name="Slide Number Placeholder 3">
            <a:extLst>
              <a:ext uri="{FF2B5EF4-FFF2-40B4-BE49-F238E27FC236}">
                <a16:creationId xmlns:a16="http://schemas.microsoft.com/office/drawing/2014/main" id="{979878F7-AD4A-BDFB-5E3C-DBFA55A1CAC4}"/>
              </a:ext>
            </a:extLst>
          </p:cNvPr>
          <p:cNvSpPr>
            <a:spLocks noGrp="1" noChangeArrowheads="1"/>
          </p:cNvSpPr>
          <p:nvPr>
            <p:ph type="sldNum" sz="quarter" idx="12"/>
          </p:nvPr>
        </p:nvSpPr>
        <p:spPr bwMode="auto">
          <a:xfrm>
            <a:off x="101346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FFFFFF"/>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eaLnBrk="0" hangingPunct="0">
              <a:lnSpc>
                <a:spcPct val="100000"/>
              </a:lnSpc>
              <a:spcBef>
                <a:spcPct val="0"/>
              </a:spcBef>
              <a:buFontTx/>
              <a:buNone/>
            </a:pPr>
            <a:fld id="{3C3FE626-88F8-4F61-9CF4-F6DE25B4ACD1}" type="slidenum">
              <a:rPr lang="en-US" altLang="en-US" smtClean="0"/>
              <a:pPr algn="l" eaLnBrk="0" hangingPunct="0">
                <a:lnSpc>
                  <a:spcPct val="100000"/>
                </a:lnSpc>
                <a:spcBef>
                  <a:spcPct val="0"/>
                </a:spcBef>
                <a:buFontTx/>
                <a:buNone/>
              </a:pPr>
              <a:t>5</a:t>
            </a:fld>
            <a:endParaRPr lang="en-US" altLang="en-US" sz="1800" dirty="0"/>
          </a:p>
        </p:txBody>
      </p:sp>
      <p:pic>
        <p:nvPicPr>
          <p:cNvPr id="33797" name="Picture 2" descr="C:\Users\Hubbardston\Pictures\thN8SO1MLM.jpg">
            <a:extLst>
              <a:ext uri="{FF2B5EF4-FFF2-40B4-BE49-F238E27FC236}">
                <a16:creationId xmlns:a16="http://schemas.microsoft.com/office/drawing/2014/main" id="{8945C38E-CF11-E1AE-B21C-D5155202F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9" y="3821113"/>
            <a:ext cx="35448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383-1AFA-CF93-E323-1A182967E6AA}"/>
              </a:ext>
            </a:extLst>
          </p:cNvPr>
          <p:cNvSpPr>
            <a:spLocks noGrp="1"/>
          </p:cNvSpPr>
          <p:nvPr>
            <p:ph type="title"/>
          </p:nvPr>
        </p:nvSpPr>
        <p:spPr/>
        <p:txBody>
          <a:bodyPr/>
          <a:lstStyle/>
          <a:p>
            <a:pPr algn="ctr"/>
            <a:r>
              <a:rPr lang="en-US" dirty="0"/>
              <a:t>Connecticut</a:t>
            </a:r>
          </a:p>
        </p:txBody>
      </p:sp>
      <p:sp>
        <p:nvSpPr>
          <p:cNvPr id="3" name="Content Placeholder 2">
            <a:extLst>
              <a:ext uri="{FF2B5EF4-FFF2-40B4-BE49-F238E27FC236}">
                <a16:creationId xmlns:a16="http://schemas.microsoft.com/office/drawing/2014/main" id="{FF888AB8-992E-F67E-8D43-D1107A4CE872}"/>
              </a:ext>
            </a:extLst>
          </p:cNvPr>
          <p:cNvSpPr>
            <a:spLocks noGrp="1"/>
          </p:cNvSpPr>
          <p:nvPr>
            <p:ph idx="1"/>
          </p:nvPr>
        </p:nvSpPr>
        <p:spPr/>
        <p:txBody>
          <a:bodyPr/>
          <a:lstStyle/>
          <a:p>
            <a:r>
              <a:rPr lang="en-US" dirty="0"/>
              <a:t>Chartered a state medical society in 1792 to address concerns from health threats</a:t>
            </a:r>
          </a:p>
          <a:p>
            <a:pPr lvl="1"/>
            <a:r>
              <a:rPr lang="en-US" dirty="0"/>
              <a:t>Smallpox, Tuberculosis, Cholera, Typhoid Fever</a:t>
            </a:r>
          </a:p>
          <a:p>
            <a:r>
              <a:rPr lang="en-US" dirty="0"/>
              <a:t>Medical Training became increasingly institutionalized (1800’s)</a:t>
            </a:r>
          </a:p>
          <a:p>
            <a:r>
              <a:rPr lang="en-US" dirty="0"/>
              <a:t>Increased sanitary practices (1900’s)</a:t>
            </a:r>
          </a:p>
        </p:txBody>
      </p:sp>
    </p:spTree>
    <p:extLst>
      <p:ext uri="{BB962C8B-B14F-4D97-AF65-F5344CB8AC3E}">
        <p14:creationId xmlns:p14="http://schemas.microsoft.com/office/powerpoint/2010/main" val="352396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F9E279D-4642-8649-9E10-BC82488485BF}"/>
              </a:ext>
            </a:extLst>
          </p:cNvPr>
          <p:cNvSpPr>
            <a:spLocks noGrp="1" noChangeArrowheads="1"/>
          </p:cNvSpPr>
          <p:nvPr>
            <p:ph type="ctrTitle"/>
          </p:nvPr>
        </p:nvSpPr>
        <p:spPr/>
        <p:txBody>
          <a:bodyPr/>
          <a:lstStyle/>
          <a:p>
            <a:pPr eaLnBrk="1" hangingPunct="1"/>
            <a:r>
              <a:rPr lang="en-US" altLang="en-US" sz="8000" dirty="0"/>
              <a:t>Private Vs. Public Drinking Water</a:t>
            </a:r>
          </a:p>
        </p:txBody>
      </p:sp>
      <p:sp>
        <p:nvSpPr>
          <p:cNvPr id="34819" name="Subtitle 2">
            <a:extLst>
              <a:ext uri="{FF2B5EF4-FFF2-40B4-BE49-F238E27FC236}">
                <a16:creationId xmlns:a16="http://schemas.microsoft.com/office/drawing/2014/main" id="{37012D7D-9BD8-D47F-CF7D-968C5F2B281C}"/>
              </a:ext>
            </a:extLst>
          </p:cNvPr>
          <p:cNvSpPr>
            <a:spLocks noGrp="1" noChangeArrowheads="1"/>
          </p:cNvSpPr>
          <p:nvPr>
            <p:ph type="subTitle" idx="1"/>
          </p:nvPr>
        </p:nvSpPr>
        <p:spPr/>
        <p:txBody>
          <a:bodyPr/>
          <a:lstStyle/>
          <a:p>
            <a:pPr eaLnBrk="1" hangingPunct="1"/>
            <a:endParaRPr lang="en-US" alt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5">
            <a:extLst>
              <a:ext uri="{FF2B5EF4-FFF2-40B4-BE49-F238E27FC236}">
                <a16:creationId xmlns:a16="http://schemas.microsoft.com/office/drawing/2014/main" id="{6B9CEE7C-09D4-2095-23C8-23093C58309F}"/>
              </a:ext>
            </a:extLst>
          </p:cNvPr>
          <p:cNvSpPr>
            <a:spLocks noGrp="1" noChangeArrowheads="1"/>
          </p:cNvSpPr>
          <p:nvPr>
            <p:ph type="sldNum" sz="quarter" idx="12"/>
          </p:nvPr>
        </p:nvSpPr>
        <p:spPr bwMode="auto">
          <a:xfrm>
            <a:off x="101346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FFFFFF"/>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lnSpc>
                <a:spcPct val="100000"/>
              </a:lnSpc>
              <a:spcBef>
                <a:spcPct val="0"/>
              </a:spcBef>
              <a:buFontTx/>
              <a:buNone/>
            </a:pPr>
            <a:fld id="{3C3FE626-88F8-4F61-9CF4-F6DE25B4ACD1}" type="slidenum">
              <a:rPr lang="en-US" altLang="en-US" smtClean="0"/>
              <a:pPr algn="l">
                <a:lnSpc>
                  <a:spcPct val="100000"/>
                </a:lnSpc>
                <a:spcBef>
                  <a:spcPct val="0"/>
                </a:spcBef>
                <a:buFontTx/>
                <a:buNone/>
              </a:pPr>
              <a:t>8</a:t>
            </a:fld>
            <a:endParaRPr lang="en-US" altLang="en-US" sz="1200" dirty="0">
              <a:solidFill>
                <a:srgbClr val="FFFFFF"/>
              </a:solidFill>
              <a:latin typeface="Times"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44A11198-7CB0-5736-B97B-FB4CA86C77A3}"/>
              </a:ext>
            </a:extLst>
          </p:cNvPr>
          <p:cNvSpPr>
            <a:spLocks noGrp="1"/>
          </p:cNvSpPr>
          <p:nvPr>
            <p:ph type="title"/>
          </p:nvPr>
        </p:nvSpPr>
        <p:spPr/>
        <p:txBody>
          <a:bodyPr/>
          <a:lstStyle/>
          <a:p>
            <a:r>
              <a:rPr lang="en-US" dirty="0"/>
              <a:t>Public Water System (PWS)</a:t>
            </a:r>
          </a:p>
        </p:txBody>
      </p:sp>
      <p:sp>
        <p:nvSpPr>
          <p:cNvPr id="3" name="Content Placeholder 2">
            <a:extLst>
              <a:ext uri="{FF2B5EF4-FFF2-40B4-BE49-F238E27FC236}">
                <a16:creationId xmlns:a16="http://schemas.microsoft.com/office/drawing/2014/main" id="{0A5B3B57-76D7-0354-9756-265C2670A4AD}"/>
              </a:ext>
            </a:extLst>
          </p:cNvPr>
          <p:cNvSpPr>
            <a:spLocks noGrp="1"/>
          </p:cNvSpPr>
          <p:nvPr>
            <p:ph idx="1"/>
          </p:nvPr>
        </p:nvSpPr>
        <p:spPr/>
        <p:txBody>
          <a:bodyPr/>
          <a:lstStyle/>
          <a:p>
            <a:pPr marL="0" indent="0">
              <a:buNone/>
            </a:pPr>
            <a:r>
              <a:rPr lang="en-US" dirty="0"/>
              <a:t>A Public Water System (PWS) provides water for human consumption through pipes or other constructed conveyances to at least 15 service connections or serves an average of at least 25 people for at least 60 days a year.</a:t>
            </a:r>
          </a:p>
          <a:p>
            <a:pPr marL="0" indent="0" algn="r">
              <a:buNone/>
            </a:pPr>
            <a:r>
              <a:rPr lang="en-US" sz="2400" dirty="0"/>
              <a:t>-US EPA, CT DPH, MA DEP</a:t>
            </a:r>
          </a:p>
        </p:txBody>
      </p:sp>
    </p:spTree>
    <p:extLst>
      <p:ext uri="{BB962C8B-B14F-4D97-AF65-F5344CB8AC3E}">
        <p14:creationId xmlns:p14="http://schemas.microsoft.com/office/powerpoint/2010/main" val="352353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C7490330-5097-7535-A7E4-84332E63EDA9}"/>
              </a:ext>
            </a:extLst>
          </p:cNvPr>
          <p:cNvSpPr>
            <a:spLocks noGrp="1" noChangeArrowheads="1"/>
          </p:cNvSpPr>
          <p:nvPr>
            <p:ph idx="1"/>
          </p:nvPr>
        </p:nvSpPr>
        <p:spPr>
          <a:xfrm>
            <a:off x="918238" y="1722120"/>
            <a:ext cx="10363199" cy="4325983"/>
          </a:xfrm>
        </p:spPr>
        <p:txBody>
          <a:bodyPr/>
          <a:lstStyle/>
          <a:p>
            <a:pPr eaLnBrk="1" hangingPunct="1"/>
            <a:r>
              <a:rPr lang="en-US" altLang="en-US" u="sng" dirty="0"/>
              <a:t>Community PWSs (CWS) </a:t>
            </a:r>
            <a:r>
              <a:rPr lang="en-US" altLang="en-US" dirty="0"/>
              <a:t>- People live there</a:t>
            </a:r>
          </a:p>
          <a:p>
            <a:pPr eaLnBrk="1" hangingPunct="1"/>
            <a:endParaRPr lang="en-US" altLang="en-US" dirty="0"/>
          </a:p>
          <a:p>
            <a:pPr eaLnBrk="1" hangingPunct="1"/>
            <a:r>
              <a:rPr lang="en-US" altLang="en-US" dirty="0"/>
              <a:t>Noncommunity PWSs - People don’t live there (two types)</a:t>
            </a:r>
          </a:p>
          <a:p>
            <a:pPr lvl="1">
              <a:spcBef>
                <a:spcPts val="600"/>
              </a:spcBef>
              <a:spcAft>
                <a:spcPts val="600"/>
              </a:spcAft>
            </a:pPr>
            <a:r>
              <a:rPr lang="en-US" altLang="en-US" u="sng" dirty="0" err="1">
                <a:solidFill>
                  <a:schemeClr val="tx1"/>
                </a:solidFill>
              </a:rPr>
              <a:t>Nontransient</a:t>
            </a:r>
            <a:r>
              <a:rPr lang="en-US" altLang="en-US" u="sng" dirty="0">
                <a:solidFill>
                  <a:schemeClr val="tx1"/>
                </a:solidFill>
              </a:rPr>
              <a:t> Noncommunity  (NTNC) PWS</a:t>
            </a:r>
            <a:r>
              <a:rPr lang="en-US" altLang="en-US" dirty="0">
                <a:solidFill>
                  <a:schemeClr val="tx1"/>
                </a:solidFill>
              </a:rPr>
              <a:t> - The same people return for work or school</a:t>
            </a:r>
          </a:p>
          <a:p>
            <a:pPr lvl="1">
              <a:spcBef>
                <a:spcPts val="600"/>
              </a:spcBef>
              <a:spcAft>
                <a:spcPts val="600"/>
              </a:spcAft>
            </a:pPr>
            <a:r>
              <a:rPr lang="en-US" altLang="en-US" u="sng" dirty="0">
                <a:solidFill>
                  <a:schemeClr val="tx1"/>
                </a:solidFill>
              </a:rPr>
              <a:t>Transient Noncommunity (TNC) PWS</a:t>
            </a:r>
            <a:r>
              <a:rPr lang="en-US" altLang="en-US" dirty="0">
                <a:solidFill>
                  <a:schemeClr val="tx1"/>
                </a:solidFill>
              </a:rPr>
              <a:t> - Different people are just passing through</a:t>
            </a:r>
          </a:p>
        </p:txBody>
      </p:sp>
      <p:sp>
        <p:nvSpPr>
          <p:cNvPr id="41989" name="Slide Number Placeholder 5">
            <a:extLst>
              <a:ext uri="{FF2B5EF4-FFF2-40B4-BE49-F238E27FC236}">
                <a16:creationId xmlns:a16="http://schemas.microsoft.com/office/drawing/2014/main" id="{A664FF3F-8138-E356-312B-2B799E3CF993}"/>
              </a:ext>
            </a:extLst>
          </p:cNvPr>
          <p:cNvSpPr>
            <a:spLocks noGrp="1" noChangeArrowheads="1"/>
          </p:cNvSpPr>
          <p:nvPr>
            <p:ph type="sldNum" sz="quarter" idx="12"/>
          </p:nvPr>
        </p:nvSpPr>
        <p:spPr bwMode="auto">
          <a:xfrm>
            <a:off x="101346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FFFFFF"/>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lnSpc>
                <a:spcPct val="100000"/>
              </a:lnSpc>
              <a:spcBef>
                <a:spcPct val="0"/>
              </a:spcBef>
              <a:buFontTx/>
              <a:buNone/>
            </a:pPr>
            <a:fld id="{BEE449C5-4E15-408A-91FB-B7DC50997314}" type="slidenum">
              <a:rPr lang="en-US" altLang="en-US" smtClean="0"/>
              <a:pPr algn="l">
                <a:lnSpc>
                  <a:spcPct val="100000"/>
                </a:lnSpc>
                <a:spcBef>
                  <a:spcPct val="0"/>
                </a:spcBef>
                <a:buFontTx/>
                <a:buNone/>
              </a:pPr>
              <a:t>9</a:t>
            </a:fld>
            <a:endParaRPr lang="en-US" altLang="en-US" sz="1200" dirty="0">
              <a:solidFill>
                <a:srgbClr val="FFFFFF"/>
              </a:solidFill>
              <a:latin typeface="Times"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CB561B3B-3410-FDE9-2A66-373EBA380F0D}"/>
              </a:ext>
            </a:extLst>
          </p:cNvPr>
          <p:cNvSpPr>
            <a:spLocks noGrp="1"/>
          </p:cNvSpPr>
          <p:nvPr>
            <p:ph type="title"/>
          </p:nvPr>
        </p:nvSpPr>
        <p:spPr/>
        <p:txBody>
          <a:bodyPr/>
          <a:lstStyle/>
          <a:p>
            <a:r>
              <a:rPr lang="en-US" altLang="en-US" dirty="0">
                <a:solidFill>
                  <a:schemeClr val="tx2"/>
                </a:solidFill>
              </a:rPr>
              <a:t>PWS Classifications</a:t>
            </a:r>
            <a:endParaRPr lang="en-US" dirty="0">
              <a:solidFill>
                <a:schemeClr val="tx2"/>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CAP Theme">
  <a:themeElements>
    <a:clrScheme name="RCAP Brand Colors">
      <a:dk1>
        <a:srgbClr val="5F2167"/>
      </a:dk1>
      <a:lt1>
        <a:srgbClr val="FFFFFF"/>
      </a:lt1>
      <a:dk2>
        <a:srgbClr val="285C4D"/>
      </a:dk2>
      <a:lt2>
        <a:srgbClr val="FFFFFF"/>
      </a:lt2>
      <a:accent1>
        <a:srgbClr val="5F2167"/>
      </a:accent1>
      <a:accent2>
        <a:srgbClr val="285C4D"/>
      </a:accent2>
      <a:accent3>
        <a:srgbClr val="BCB7B8"/>
      </a:accent3>
      <a:accent4>
        <a:srgbClr val="414845"/>
      </a:accent4>
      <a:accent5>
        <a:srgbClr val="9D849A"/>
      </a:accent5>
      <a:accent6>
        <a:srgbClr val="CDB8C7"/>
      </a:accent6>
      <a:hlink>
        <a:srgbClr val="93A492"/>
      </a:hlink>
      <a:folHlink>
        <a:srgbClr val="954F72"/>
      </a:folHlink>
    </a:clrScheme>
    <a:fontScheme name="RCAP Fonts">
      <a:majorFont>
        <a:latin typeface="Open Sans"/>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CAP Theme" id="{D70B330D-FE76-4D2B-A738-95AD70B2C414}" vid="{9BCBA444-9600-473C-9DA6-D6A425EF58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8FB8B09D187442AB01F753CF56C4A7" ma:contentTypeVersion="17" ma:contentTypeDescription="Create a new document." ma:contentTypeScope="" ma:versionID="6a95a1d681d18a444b56b7cc5026536f">
  <xsd:schema xmlns:xsd="http://www.w3.org/2001/XMLSchema" xmlns:xs="http://www.w3.org/2001/XMLSchema" xmlns:p="http://schemas.microsoft.com/office/2006/metadata/properties" xmlns:ns2="ee42630a-518f-49c8-82d3-a467153b0109" xmlns:ns3="18857284-d272-47e0-ada4-e710775701ab" targetNamespace="http://schemas.microsoft.com/office/2006/metadata/properties" ma:root="true" ma:fieldsID="b816ba112703bce9190ab112d736837c" ns2:_="" ns3:_="">
    <xsd:import namespace="ee42630a-518f-49c8-82d3-a467153b0109"/>
    <xsd:import namespace="18857284-d272-47e0-ada4-e71077570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2630a-518f-49c8-82d3-a467153b0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1f373f-6d9f-41ca-8f16-38f2c99f20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857284-d272-47e0-ada4-e710775701a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3b73e6-fac4-46c9-9909-9873e9ed6c21}" ma:internalName="TaxCatchAll" ma:showField="CatchAllData" ma:web="18857284-d272-47e0-ada4-e710775701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857284-d272-47e0-ada4-e710775701ab" xsi:nil="true"/>
    <lcf76f155ced4ddcb4097134ff3c332f xmlns="ee42630a-518f-49c8-82d3-a467153b010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F37C1C-0E62-4B3C-B8F2-1665CBC54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2630a-518f-49c8-82d3-a467153b0109"/>
    <ds:schemaRef ds:uri="18857284-d272-47e0-ada4-e71077570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07A021-6E01-4970-B00B-BD808BF0EBBF}">
  <ds:schemaRefs>
    <ds:schemaRef ds:uri="7d3d8329-052f-40f6-a62f-845c3f5636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8857284-d272-47e0-ada4-e710775701ab"/>
    <ds:schemaRef ds:uri="ee42630a-518f-49c8-82d3-a467153b0109"/>
  </ds:schemaRefs>
</ds:datastoreItem>
</file>

<file path=customXml/itemProps3.xml><?xml version="1.0" encoding="utf-8"?>
<ds:datastoreItem xmlns:ds="http://schemas.openxmlformats.org/officeDocument/2006/customXml" ds:itemID="{B5893E5D-4636-4827-8CB4-3A1043B481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RCAP Theme</Template>
  <TotalTime>1165</TotalTime>
  <Words>2761</Words>
  <Application>Microsoft Office PowerPoint</Application>
  <PresentationFormat>Widescreen</PresentationFormat>
  <Paragraphs>289</Paragraphs>
  <Slides>39</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Garamond</vt:lpstr>
      <vt:lpstr>Gill Sans MT</vt:lpstr>
      <vt:lpstr>Lato</vt:lpstr>
      <vt:lpstr>Merriweather</vt:lpstr>
      <vt:lpstr>Open Sans</vt:lpstr>
      <vt:lpstr>Times</vt:lpstr>
      <vt:lpstr>Times New Roman</vt:lpstr>
      <vt:lpstr>Wingdings</vt:lpstr>
      <vt:lpstr>RCAP Theme</vt:lpstr>
      <vt:lpstr>Public Drinking Water for Public Health Officials</vt:lpstr>
      <vt:lpstr>RCAP’s Primary Funders</vt:lpstr>
      <vt:lpstr>PowerPoint Presentation</vt:lpstr>
      <vt:lpstr>National Bureau of Economic Research</vt:lpstr>
      <vt:lpstr>Massachusetts</vt:lpstr>
      <vt:lpstr>Connecticut</vt:lpstr>
      <vt:lpstr>Private Vs. Public Drinking Water</vt:lpstr>
      <vt:lpstr>Public Water System (PWS)</vt:lpstr>
      <vt:lpstr>PWS Classifications</vt:lpstr>
      <vt:lpstr>Public Water System Basics</vt:lpstr>
      <vt:lpstr>PWS in Massachusetts</vt:lpstr>
      <vt:lpstr>PWS in Connecticut</vt:lpstr>
      <vt:lpstr> Many Types of Facilities Can Meet the Definition of a PWS </vt:lpstr>
      <vt:lpstr>Changes in use</vt:lpstr>
      <vt:lpstr> Common Changes in Use </vt:lpstr>
      <vt:lpstr>New PWS in Mass</vt:lpstr>
      <vt:lpstr> Case Study: Colonial Convenience Store &amp; Dunkin’ Donuts </vt:lpstr>
      <vt:lpstr>Condominium Developments &amp; PWS Requirements</vt:lpstr>
      <vt:lpstr>Pre-existing wells</vt:lpstr>
      <vt:lpstr>Semi-Private Wells</vt:lpstr>
      <vt:lpstr>Boil Orders</vt:lpstr>
      <vt:lpstr>Why a Boil Order?</vt:lpstr>
      <vt:lpstr>Public Health Concerns</vt:lpstr>
      <vt:lpstr>Restaurants</vt:lpstr>
      <vt:lpstr>PFAS</vt:lpstr>
      <vt:lpstr>What are PFAS?</vt:lpstr>
      <vt:lpstr>MA. PFAS Drinking Water Standard</vt:lpstr>
      <vt:lpstr>PFAS for CT Drinking Water</vt:lpstr>
      <vt:lpstr>Overall Approach to PFAS</vt:lpstr>
      <vt:lpstr>Proposed EPA Standard</vt:lpstr>
      <vt:lpstr>New PFAS Standard Impact</vt:lpstr>
      <vt:lpstr>PowerPoint Presentation</vt:lpstr>
      <vt:lpstr>PFAS &amp; Local BOH’s</vt:lpstr>
      <vt:lpstr>Real Life Scenario</vt:lpstr>
      <vt:lpstr>Poll</vt:lpstr>
      <vt:lpstr>Support “An Act Promoting Drinking Water Quality for All” Bill SD.2387 / HD.3322</vt:lpstr>
      <vt:lpstr>Questions?</vt:lpstr>
      <vt:lpstr>Contact Information</vt:lpstr>
      <vt:lpstr>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Matt Cassedy</dc:creator>
  <cp:lastModifiedBy>Jim Starbard</cp:lastModifiedBy>
  <cp:revision>12</cp:revision>
  <dcterms:created xsi:type="dcterms:W3CDTF">2007-06-07T17:36:52Z</dcterms:created>
  <dcterms:modified xsi:type="dcterms:W3CDTF">2023-08-29T19:03:08Z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0x010100A68FB8B09D187442AB01F753CF56C4A7</vt:lpwstr>
  </property>
  <property fmtid="{D5CDD505-2E9C-101B-9397-08002B2CF9AE}" pid="3" name="MediaServiceImageTags">
    <vt:lpwstr/>
  </property>
</Properties>
</file>