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42" r:id="rId1"/>
  </p:sldMasterIdLst>
  <p:sldIdLst>
    <p:sldId id="256" r:id="rId2"/>
    <p:sldId id="258" r:id="rId3"/>
    <p:sldId id="257" r:id="rId4"/>
    <p:sldId id="268" r:id="rId5"/>
    <p:sldId id="288" r:id="rId6"/>
    <p:sldId id="274" r:id="rId7"/>
    <p:sldId id="275" r:id="rId8"/>
    <p:sldId id="286" r:id="rId9"/>
    <p:sldId id="287" r:id="rId10"/>
    <p:sldId id="276" r:id="rId11"/>
    <p:sldId id="260" r:id="rId12"/>
    <p:sldId id="266" r:id="rId13"/>
    <p:sldId id="267" r:id="rId14"/>
    <p:sldId id="269" r:id="rId15"/>
    <p:sldId id="259" r:id="rId16"/>
    <p:sldId id="277" r:id="rId17"/>
    <p:sldId id="285" r:id="rId18"/>
    <p:sldId id="279" r:id="rId19"/>
    <p:sldId id="281" r:id="rId20"/>
    <p:sldId id="282" r:id="rId21"/>
    <p:sldId id="283" r:id="rId22"/>
    <p:sldId id="278" r:id="rId23"/>
    <p:sldId id="284" r:id="rId24"/>
    <p:sldId id="264" r:id="rId25"/>
    <p:sldId id="280" r:id="rId26"/>
    <p:sldId id="262" r:id="rId27"/>
    <p:sldId id="272" r:id="rId28"/>
    <p:sldId id="271" r:id="rId29"/>
    <p:sldId id="270" r:id="rId30"/>
    <p:sldId id="273" r:id="rId31"/>
    <p:sldId id="261" r:id="rId32"/>
    <p:sldId id="265"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91CCC6-568E-01BB-6606-593EAEAE7F49}" v="2" dt="2023-09-19T12:22:42.178"/>
    <p1510:client id="{1D0EA1EE-6BF5-E921-B4B7-DF34A3732CE8}" v="743" dt="2023-09-20T11:32:27.767"/>
    <p1510:client id="{20003DA5-5DBE-E5AE-069F-1E932F541570}" v="127" dt="2023-09-19T16:56:08.037"/>
    <p1510:client id="{41A05357-1C50-E1EF-6195-70DBF781EF21}" v="220" dt="2023-09-19T15:20:16.841"/>
    <p1510:client id="{6C66F854-D988-9814-B10A-30E5E2D289B3}" v="2667" dt="2023-09-18T23:53:30.710"/>
    <p1510:client id="{B9E08B04-1FFA-53FE-4A20-07DA653254CF}" v="1208" dt="2023-09-19T02:51:23.8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6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8D5711-B359-7043-81FD-7287D93679EF}"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006CB-5196-4F40-A3AB-EF25FF27B54E}" type="slidenum">
              <a:rPr lang="en-US" smtClean="0"/>
              <a:t>‹#›</a:t>
            </a:fld>
            <a:endParaRPr lang="en-US"/>
          </a:p>
        </p:txBody>
      </p:sp>
    </p:spTree>
    <p:extLst>
      <p:ext uri="{BB962C8B-B14F-4D97-AF65-F5344CB8AC3E}">
        <p14:creationId xmlns:p14="http://schemas.microsoft.com/office/powerpoint/2010/main" val="306187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8D5711-B359-7043-81FD-7287D93679EF}"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006CB-5196-4F40-A3AB-EF25FF27B54E}" type="slidenum">
              <a:rPr lang="en-US" smtClean="0"/>
              <a:t>‹#›</a:t>
            </a:fld>
            <a:endParaRPr lang="en-US"/>
          </a:p>
        </p:txBody>
      </p:sp>
    </p:spTree>
    <p:extLst>
      <p:ext uri="{BB962C8B-B14F-4D97-AF65-F5344CB8AC3E}">
        <p14:creationId xmlns:p14="http://schemas.microsoft.com/office/powerpoint/2010/main" val="3209922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8D5711-B359-7043-81FD-7287D93679EF}"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006CB-5196-4F40-A3AB-EF25FF27B54E}" type="slidenum">
              <a:rPr lang="en-US" smtClean="0"/>
              <a:t>‹#›</a:t>
            </a:fld>
            <a:endParaRPr lang="en-US"/>
          </a:p>
        </p:txBody>
      </p:sp>
    </p:spTree>
    <p:extLst>
      <p:ext uri="{BB962C8B-B14F-4D97-AF65-F5344CB8AC3E}">
        <p14:creationId xmlns:p14="http://schemas.microsoft.com/office/powerpoint/2010/main" val="1696126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8D5711-B359-7043-81FD-7287D93679EF}"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006CB-5196-4F40-A3AB-EF25FF27B54E}" type="slidenum">
              <a:rPr lang="en-US" smtClean="0"/>
              <a:t>‹#›</a:t>
            </a:fld>
            <a:endParaRPr lang="en-US"/>
          </a:p>
        </p:txBody>
      </p:sp>
    </p:spTree>
    <p:extLst>
      <p:ext uri="{BB962C8B-B14F-4D97-AF65-F5344CB8AC3E}">
        <p14:creationId xmlns:p14="http://schemas.microsoft.com/office/powerpoint/2010/main" val="4019789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8D5711-B359-7043-81FD-7287D93679EF}"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006CB-5196-4F40-A3AB-EF25FF27B54E}" type="slidenum">
              <a:rPr lang="en-US" smtClean="0"/>
              <a:t>‹#›</a:t>
            </a:fld>
            <a:endParaRPr lang="en-US"/>
          </a:p>
        </p:txBody>
      </p:sp>
    </p:spTree>
    <p:extLst>
      <p:ext uri="{BB962C8B-B14F-4D97-AF65-F5344CB8AC3E}">
        <p14:creationId xmlns:p14="http://schemas.microsoft.com/office/powerpoint/2010/main" val="364876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8D5711-B359-7043-81FD-7287D93679EF}"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006CB-5196-4F40-A3AB-EF25FF27B54E}" type="slidenum">
              <a:rPr lang="en-US" smtClean="0"/>
              <a:t>‹#›</a:t>
            </a:fld>
            <a:endParaRPr lang="en-US"/>
          </a:p>
        </p:txBody>
      </p:sp>
    </p:spTree>
    <p:extLst>
      <p:ext uri="{BB962C8B-B14F-4D97-AF65-F5344CB8AC3E}">
        <p14:creationId xmlns:p14="http://schemas.microsoft.com/office/powerpoint/2010/main" val="3526354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8D5711-B359-7043-81FD-7287D93679EF}" type="datetimeFigureOut">
              <a:rPr lang="en-US" smtClean="0"/>
              <a:t>9/20/2023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4006CB-5196-4F40-A3AB-EF25FF27B54E}" type="slidenum">
              <a:rPr lang="en-US" smtClean="0"/>
              <a:t>‹#›</a:t>
            </a:fld>
            <a:endParaRPr lang="en-US"/>
          </a:p>
        </p:txBody>
      </p:sp>
    </p:spTree>
    <p:extLst>
      <p:ext uri="{BB962C8B-B14F-4D97-AF65-F5344CB8AC3E}">
        <p14:creationId xmlns:p14="http://schemas.microsoft.com/office/powerpoint/2010/main" val="4071933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8D5711-B359-7043-81FD-7287D93679EF}" type="datetimeFigureOut">
              <a:rPr lang="en-US" smtClean="0"/>
              <a:t>9/20/2023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006CB-5196-4F40-A3AB-EF25FF27B54E}" type="slidenum">
              <a:rPr lang="en-US" smtClean="0"/>
              <a:t>‹#›</a:t>
            </a:fld>
            <a:endParaRPr lang="en-US"/>
          </a:p>
        </p:txBody>
      </p:sp>
    </p:spTree>
    <p:extLst>
      <p:ext uri="{BB962C8B-B14F-4D97-AF65-F5344CB8AC3E}">
        <p14:creationId xmlns:p14="http://schemas.microsoft.com/office/powerpoint/2010/main" val="2639067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8D5711-B359-7043-81FD-7287D93679EF}" type="datetimeFigureOut">
              <a:rPr lang="en-US" smtClean="0"/>
              <a:t>9/20/2023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4006CB-5196-4F40-A3AB-EF25FF27B54E}" type="slidenum">
              <a:rPr lang="en-US" smtClean="0"/>
              <a:t>‹#›</a:t>
            </a:fld>
            <a:endParaRPr lang="en-US"/>
          </a:p>
        </p:txBody>
      </p:sp>
    </p:spTree>
    <p:extLst>
      <p:ext uri="{BB962C8B-B14F-4D97-AF65-F5344CB8AC3E}">
        <p14:creationId xmlns:p14="http://schemas.microsoft.com/office/powerpoint/2010/main" val="1023086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8D5711-B359-7043-81FD-7287D93679EF}"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006CB-5196-4F40-A3AB-EF25FF27B54E}" type="slidenum">
              <a:rPr lang="en-US" smtClean="0"/>
              <a:t>‹#›</a:t>
            </a:fld>
            <a:endParaRPr lang="en-US"/>
          </a:p>
        </p:txBody>
      </p:sp>
    </p:spTree>
    <p:extLst>
      <p:ext uri="{BB962C8B-B14F-4D97-AF65-F5344CB8AC3E}">
        <p14:creationId xmlns:p14="http://schemas.microsoft.com/office/powerpoint/2010/main" val="699106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8D5711-B359-7043-81FD-7287D93679EF}"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006CB-5196-4F40-A3AB-EF25FF27B54E}" type="slidenum">
              <a:rPr lang="en-US" smtClean="0"/>
              <a:t>‹#›</a:t>
            </a:fld>
            <a:endParaRPr lang="en-US"/>
          </a:p>
        </p:txBody>
      </p:sp>
    </p:spTree>
    <p:extLst>
      <p:ext uri="{BB962C8B-B14F-4D97-AF65-F5344CB8AC3E}">
        <p14:creationId xmlns:p14="http://schemas.microsoft.com/office/powerpoint/2010/main" val="3795344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8D5711-B359-7043-81FD-7287D93679EF}" type="datetimeFigureOut">
              <a:rPr lang="en-US" smtClean="0"/>
              <a:t>9/20/2023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4006CB-5196-4F40-A3AB-EF25FF27B54E}" type="slidenum">
              <a:rPr lang="en-US" smtClean="0"/>
              <a:t>‹#›</a:t>
            </a:fld>
            <a:endParaRPr lang="en-US"/>
          </a:p>
        </p:txBody>
      </p:sp>
    </p:spTree>
    <p:extLst>
      <p:ext uri="{BB962C8B-B14F-4D97-AF65-F5344CB8AC3E}">
        <p14:creationId xmlns:p14="http://schemas.microsoft.com/office/powerpoint/2010/main" val="3318321760"/>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cdc.gov/ssp/syringe-services-programs-faq.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athiim@jri.org" TargetMode="External"/><Relationship Id="rId2" Type="http://schemas.openxmlformats.org/officeDocument/2006/relationships/image" Target="../media/image47.jpeg"/><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hyperlink" Target="mailto:kmrodrigues@jri.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2D45-AA2C-3BA4-CDFE-585FE855E759}"/>
              </a:ext>
            </a:extLst>
          </p:cNvPr>
          <p:cNvSpPr>
            <a:spLocks noGrp="1"/>
          </p:cNvSpPr>
          <p:nvPr>
            <p:ph type="ctrTitle"/>
          </p:nvPr>
        </p:nvSpPr>
        <p:spPr>
          <a:xfrm>
            <a:off x="359507" y="933872"/>
            <a:ext cx="11028556" cy="1145313"/>
          </a:xfrm>
        </p:spPr>
        <p:txBody>
          <a:bodyPr>
            <a:noAutofit/>
          </a:bodyPr>
          <a:lstStyle/>
          <a:p>
            <a:pPr>
              <a:lnSpc>
                <a:spcPct val="150000"/>
              </a:lnSpc>
            </a:pPr>
            <a:r>
              <a:rPr lang="en-US" sz="4400" b="1"/>
              <a:t>Meeting People Where They Are At</a:t>
            </a:r>
            <a:br>
              <a:rPr lang="en-US" sz="4400" b="1"/>
            </a:br>
            <a:r>
              <a:rPr lang="en-US" sz="3200" b="1" i="1"/>
              <a:t>An Overview of Harm Reduction Services in Metro West MA</a:t>
            </a:r>
            <a:endParaRPr lang="en-US" sz="3600"/>
          </a:p>
        </p:txBody>
      </p:sp>
      <p:sp>
        <p:nvSpPr>
          <p:cNvPr id="3" name="Subtitle 2">
            <a:extLst>
              <a:ext uri="{FF2B5EF4-FFF2-40B4-BE49-F238E27FC236}">
                <a16:creationId xmlns:a16="http://schemas.microsoft.com/office/drawing/2014/main" id="{3C033CFF-A078-DDC0-BD77-E8F488DFD3D6}"/>
              </a:ext>
            </a:extLst>
          </p:cNvPr>
          <p:cNvSpPr>
            <a:spLocks noGrp="1"/>
          </p:cNvSpPr>
          <p:nvPr>
            <p:ph type="subTitle" idx="1"/>
          </p:nvPr>
        </p:nvSpPr>
        <p:spPr>
          <a:xfrm>
            <a:off x="3245783" y="2411014"/>
            <a:ext cx="5256004" cy="1666565"/>
          </a:xfrm>
        </p:spPr>
        <p:txBody>
          <a:bodyPr>
            <a:normAutofit fontScale="55000" lnSpcReduction="20000"/>
          </a:bodyPr>
          <a:lstStyle/>
          <a:p>
            <a:r>
              <a:rPr lang="en-US" sz="3900"/>
              <a:t>Aron Thiim (he/</a:t>
            </a:r>
            <a:r>
              <a:rPr lang="en-US" sz="3900" err="1"/>
              <a:t>él</a:t>
            </a:r>
            <a:r>
              <a:rPr lang="en-US" sz="3900"/>
              <a:t>)</a:t>
            </a:r>
          </a:p>
          <a:p>
            <a:endParaRPr lang="en-US" sz="1200"/>
          </a:p>
          <a:p>
            <a:r>
              <a:rPr lang="en-US" sz="2800" i="1"/>
              <a:t>Interim Program Director | Program RISE/JRI Health</a:t>
            </a:r>
          </a:p>
          <a:p>
            <a:r>
              <a:rPr lang="en-US" sz="2800" i="1"/>
              <a:t>MPH Student | Johns Hopkins Bloomberg School of Public Health</a:t>
            </a:r>
          </a:p>
          <a:p>
            <a:r>
              <a:rPr lang="en-US" sz="2800" i="1"/>
              <a:t>Bloomberg Fellow, Addiction &amp; Overdose | Bloomberg American Health Initiative</a:t>
            </a:r>
          </a:p>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92" y="5712541"/>
            <a:ext cx="3759515" cy="97990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913" y="2220217"/>
            <a:ext cx="2186102" cy="2914803"/>
          </a:xfrm>
          <a:prstGeom prst="rect">
            <a:avLst/>
          </a:prstGeom>
        </p:spPr>
      </p:pic>
      <p:pic>
        <p:nvPicPr>
          <p:cNvPr id="1026" name="Picture 2" descr="Bloomberg American Health Initiative to Sponsor 2020 Public Health Law  Conference in Baltimore - Network for Public Health Law">
            <a:extLst>
              <a:ext uri="{FF2B5EF4-FFF2-40B4-BE49-F238E27FC236}">
                <a16:creationId xmlns:a16="http://schemas.microsoft.com/office/drawing/2014/main" id="{35ED8E75-2DBA-A6ED-6A11-0EF82DC257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227" y="5900820"/>
            <a:ext cx="4205520" cy="791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medical supplies&#10;&#10;Description automatically generated">
            <a:extLst>
              <a:ext uri="{FF2B5EF4-FFF2-40B4-BE49-F238E27FC236}">
                <a16:creationId xmlns:a16="http://schemas.microsoft.com/office/drawing/2014/main" id="{1B503987-1898-B9F5-9E0E-0BD619052043}"/>
              </a:ext>
            </a:extLst>
          </p:cNvPr>
          <p:cNvPicPr>
            <a:picLocks noChangeAspect="1"/>
          </p:cNvPicPr>
          <p:nvPr/>
        </p:nvPicPr>
        <p:blipFill>
          <a:blip r:embed="rId5"/>
          <a:stretch>
            <a:fillRect/>
          </a:stretch>
        </p:blipFill>
        <p:spPr>
          <a:xfrm>
            <a:off x="8823644" y="2366040"/>
            <a:ext cx="2817755" cy="2623159"/>
          </a:xfrm>
          <a:prstGeom prst="rect">
            <a:avLst/>
          </a:prstGeom>
        </p:spPr>
      </p:pic>
      <p:sp>
        <p:nvSpPr>
          <p:cNvPr id="8" name="Subtitle 2">
            <a:extLst>
              <a:ext uri="{FF2B5EF4-FFF2-40B4-BE49-F238E27FC236}">
                <a16:creationId xmlns:a16="http://schemas.microsoft.com/office/drawing/2014/main" id="{3C033CFF-A078-DDC0-BD77-E8F488DFD3D6}"/>
              </a:ext>
            </a:extLst>
          </p:cNvPr>
          <p:cNvSpPr txBox="1">
            <a:spLocks/>
          </p:cNvSpPr>
          <p:nvPr/>
        </p:nvSpPr>
        <p:spPr>
          <a:xfrm>
            <a:off x="3474145" y="4507390"/>
            <a:ext cx="4799280" cy="873322"/>
          </a:xfrm>
          <a:prstGeom prst="rect">
            <a:avLst/>
          </a:prstGeom>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900"/>
              <a:t>Kelsey Rodrigues (she/her)</a:t>
            </a:r>
          </a:p>
          <a:p>
            <a:endParaRPr lang="en-US" sz="1200"/>
          </a:p>
          <a:p>
            <a:r>
              <a:rPr lang="en-US" sz="2800" i="1"/>
              <a:t>Harm Reduction Specialist | Program RISE/JRI Health</a:t>
            </a:r>
          </a:p>
          <a:p>
            <a:endParaRPr lang="en-US"/>
          </a:p>
        </p:txBody>
      </p:sp>
    </p:spTree>
    <p:extLst>
      <p:ext uri="{BB962C8B-B14F-4D97-AF65-F5344CB8AC3E}">
        <p14:creationId xmlns:p14="http://schemas.microsoft.com/office/powerpoint/2010/main" val="905643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9841" y="258159"/>
            <a:ext cx="3290887" cy="2452687"/>
          </a:xfrm>
        </p:spPr>
        <p:txBody>
          <a:bodyPr anchor="ctr">
            <a:normAutofit/>
          </a:bodyPr>
          <a:lstStyle/>
          <a:p>
            <a:r>
              <a:rPr lang="en-US" b="1" dirty="0"/>
              <a:t>History of Harm Reduction</a:t>
            </a:r>
            <a:endParaRPr lang="en-US">
              <a:cs typeface="Calibri Light"/>
            </a:endParaRPr>
          </a:p>
        </p:txBody>
      </p:sp>
      <p:pic>
        <p:nvPicPr>
          <p:cNvPr id="4" name="Picture 3" descr="Close-up of a person holding a hand&#10;&#10;Description automatically generated">
            <a:extLst>
              <a:ext uri="{FF2B5EF4-FFF2-40B4-BE49-F238E27FC236}">
                <a16:creationId xmlns:a16="http://schemas.microsoft.com/office/drawing/2014/main" id="{4BF81C2D-E43C-AF76-AFE2-C985B1AF9D5D}"/>
              </a:ext>
            </a:extLst>
          </p:cNvPr>
          <p:cNvPicPr>
            <a:picLocks noChangeAspect="1"/>
          </p:cNvPicPr>
          <p:nvPr/>
        </p:nvPicPr>
        <p:blipFill rotWithShape="1">
          <a:blip r:embed="rId2"/>
          <a:srcRect r="7999" b="-1"/>
          <a:stretch/>
        </p:blipFill>
        <p:spPr>
          <a:xfrm>
            <a:off x="3139985" y="10"/>
            <a:ext cx="9052015" cy="255446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558501" y="2570437"/>
            <a:ext cx="11347962" cy="4108065"/>
          </a:xfrm>
        </p:spPr>
        <p:txBody>
          <a:bodyPr vert="horz" lIns="91440" tIns="45720" rIns="91440" bIns="45720" rtlCol="0" anchor="ctr">
            <a:noAutofit/>
          </a:bodyPr>
          <a:lstStyle/>
          <a:p>
            <a:pPr fontAlgn="base"/>
            <a:r>
              <a:rPr lang="en-US" sz="1800" dirty="0"/>
              <a:t>Harm reduction started to </a:t>
            </a:r>
            <a:r>
              <a:rPr lang="en-US" sz="1800" b="1" dirty="0"/>
              <a:t>gain traction out of necessity</a:t>
            </a:r>
            <a:r>
              <a:rPr lang="en-US" sz="1800" dirty="0"/>
              <a:t>. However, people were already practicing risk reduction education and techniques well before this!</a:t>
            </a:r>
            <a:endParaRPr lang="en-US" sz="1800">
              <a:cs typeface="Calibri"/>
            </a:endParaRPr>
          </a:p>
          <a:p>
            <a:pPr fontAlgn="base"/>
            <a:r>
              <a:rPr lang="en-US" sz="1800" dirty="0"/>
              <a:t>Communities were </a:t>
            </a:r>
            <a:r>
              <a:rPr lang="en-US" sz="1800" b="1" dirty="0"/>
              <a:t>organizing to save themselves </a:t>
            </a:r>
            <a:r>
              <a:rPr lang="en-US" sz="1800" dirty="0"/>
              <a:t>and their peers by teaching people who inject drugs to clean their needles with bleach and resist sharing when they could. </a:t>
            </a:r>
            <a:endParaRPr lang="en-US" sz="1800">
              <a:cs typeface="Calibri"/>
            </a:endParaRPr>
          </a:p>
          <a:p>
            <a:r>
              <a:rPr lang="en-US" sz="1800" dirty="0"/>
              <a:t>Local and federal U.S. government (which had a different socio-political landscape and history of strict prohibition and criminalization of Black and working class PWUD than the Netherlands) stumbled to find the legal support to implement needle exchange programs. </a:t>
            </a:r>
            <a:endParaRPr lang="en-US" sz="1800">
              <a:cs typeface="Calibri"/>
            </a:endParaRPr>
          </a:p>
          <a:p>
            <a:r>
              <a:rPr lang="en-US" sz="1800" dirty="0"/>
              <a:t>Despite the </a:t>
            </a:r>
            <a:r>
              <a:rPr lang="en-US" sz="1800" b="1" dirty="0"/>
              <a:t>plethora of evidence</a:t>
            </a:r>
            <a:r>
              <a:rPr lang="en-US" sz="1800" dirty="0"/>
              <a:t> from scientific studies proving the multitude of social, societal, and health benefits that syringe exchanges and safe consumption sites offer, </a:t>
            </a:r>
            <a:r>
              <a:rPr lang="en-US" sz="1800" b="1" dirty="0"/>
              <a:t>stigma and opposition</a:t>
            </a:r>
            <a:r>
              <a:rPr lang="en-US" sz="1800" dirty="0"/>
              <a:t> to needle programs made implementation difficult. </a:t>
            </a:r>
            <a:endParaRPr lang="en-US" sz="1800">
              <a:cs typeface="Calibri"/>
            </a:endParaRPr>
          </a:p>
          <a:p>
            <a:r>
              <a:rPr lang="en-US" sz="1800" dirty="0"/>
              <a:t>Driven primarily by state and federal legislature, drug-user stigma, misinformation campaigns, and existing punitive systems against PWUD; harm reduction work (such as syringe exchange) has been fragmented from the start and is still divided and contentious. </a:t>
            </a:r>
          </a:p>
          <a:p>
            <a:pPr>
              <a:buNone/>
            </a:pPr>
            <a:r>
              <a:rPr lang="en-US" sz="1300" dirty="0">
                <a:cs typeface="Calibri"/>
              </a:rPr>
              <a:t>Sources: The Humanities Truck &amp; National Harm Reduction Coalition</a:t>
            </a:r>
          </a:p>
        </p:txBody>
      </p:sp>
    </p:spTree>
    <p:extLst>
      <p:ext uri="{BB962C8B-B14F-4D97-AF65-F5344CB8AC3E}">
        <p14:creationId xmlns:p14="http://schemas.microsoft.com/office/powerpoint/2010/main" val="1614918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E3AA7-74C0-171C-1116-D63A678F5DAA}"/>
              </a:ext>
            </a:extLst>
          </p:cNvPr>
          <p:cNvSpPr>
            <a:spLocks noGrp="1"/>
          </p:cNvSpPr>
          <p:nvPr>
            <p:ph type="title"/>
          </p:nvPr>
        </p:nvSpPr>
        <p:spPr>
          <a:xfrm>
            <a:off x="838200" y="365125"/>
            <a:ext cx="10515600" cy="1001559"/>
          </a:xfrm>
        </p:spPr>
        <p:txBody>
          <a:bodyPr/>
          <a:lstStyle/>
          <a:p>
            <a:r>
              <a:rPr lang="en-US" b="1"/>
              <a:t>Why Syringe Exchange is Important? </a:t>
            </a:r>
          </a:p>
        </p:txBody>
      </p:sp>
      <p:sp>
        <p:nvSpPr>
          <p:cNvPr id="3" name="Content Placeholder 2">
            <a:extLst>
              <a:ext uri="{FF2B5EF4-FFF2-40B4-BE49-F238E27FC236}">
                <a16:creationId xmlns:a16="http://schemas.microsoft.com/office/drawing/2014/main" id="{F04CB510-BAA3-B179-EA62-1C8D1AC218FE}"/>
              </a:ext>
            </a:extLst>
          </p:cNvPr>
          <p:cNvSpPr>
            <a:spLocks noGrp="1"/>
          </p:cNvSpPr>
          <p:nvPr>
            <p:ph idx="1"/>
          </p:nvPr>
        </p:nvSpPr>
        <p:spPr>
          <a:xfrm>
            <a:off x="838200" y="1509824"/>
            <a:ext cx="10515600" cy="5551540"/>
          </a:xfrm>
        </p:spPr>
        <p:txBody>
          <a:bodyPr vert="horz" lIns="91440" tIns="45720" rIns="91440" bIns="45720" rtlCol="0" anchor="t">
            <a:normAutofit fontScale="77500" lnSpcReduction="20000"/>
          </a:bodyPr>
          <a:lstStyle/>
          <a:p>
            <a:pPr>
              <a:buFont typeface="Calibri"/>
              <a:buChar char="-"/>
            </a:pPr>
            <a:r>
              <a:rPr lang="en-US" b="1" dirty="0"/>
              <a:t>In 2021, 106,699 drug overdose deaths occurred </a:t>
            </a:r>
            <a:r>
              <a:rPr lang="en-US" dirty="0"/>
              <a:t>with the rate of drug overdose deaths involving synthetic opioids increased 22% (CDC)</a:t>
            </a:r>
            <a:endParaRPr lang="en-US" dirty="0">
              <a:cs typeface="Calibri"/>
            </a:endParaRPr>
          </a:p>
          <a:p>
            <a:pPr marL="0" indent="0">
              <a:buNone/>
            </a:pPr>
            <a:endParaRPr lang="en-US" b="1"/>
          </a:p>
          <a:p>
            <a:pPr>
              <a:buFontTx/>
              <a:buChar char="-"/>
            </a:pPr>
            <a:r>
              <a:rPr lang="en-US" b="1" dirty="0"/>
              <a:t>The opioid crisis is fueling a dramatic increase</a:t>
            </a:r>
            <a:r>
              <a:rPr lang="en-US" dirty="0"/>
              <a:t> in infectious diseases associated with injection drug use.</a:t>
            </a:r>
          </a:p>
          <a:p>
            <a:pPr lvl="1">
              <a:buFontTx/>
              <a:buChar char="-"/>
            </a:pPr>
            <a:r>
              <a:rPr lang="en-US" dirty="0"/>
              <a:t>Drug supply half-life and increased frequency of injection </a:t>
            </a:r>
            <a:endParaRPr lang="en-US" dirty="0">
              <a:cs typeface="Calibri"/>
            </a:endParaRPr>
          </a:p>
          <a:p>
            <a:pPr lvl="1">
              <a:buFontTx/>
              <a:buChar char="-"/>
            </a:pPr>
            <a:r>
              <a:rPr lang="en-US" dirty="0"/>
              <a:t>Syringe exchange programs are an </a:t>
            </a:r>
            <a:r>
              <a:rPr lang="en-US" b="1" dirty="0"/>
              <a:t>effective way of reducing riskier behaviors</a:t>
            </a:r>
            <a:r>
              <a:rPr lang="en-US" dirty="0"/>
              <a:t> related to injecting drug use, hence they are effective in reducing the spread of HIV &amp; HCV among people who inject drugs.</a:t>
            </a:r>
            <a:endParaRPr lang="en-US" dirty="0">
              <a:cs typeface="Calibri"/>
            </a:endParaRPr>
          </a:p>
          <a:p>
            <a:pPr marL="457200" lvl="1" indent="0">
              <a:buNone/>
            </a:pPr>
            <a:endParaRPr lang="en-US"/>
          </a:p>
          <a:p>
            <a:pPr>
              <a:buFontTx/>
              <a:buChar char="-"/>
            </a:pPr>
            <a:r>
              <a:rPr lang="en-US" b="1" dirty="0"/>
              <a:t>Reports of acute hepatitis C virus (HCV) cases</a:t>
            </a:r>
            <a:r>
              <a:rPr lang="en-US" dirty="0"/>
              <a:t> rose more than fivefold from 2010 to 2020, primarily due to increased injection of opioids and other drugs (CDC)</a:t>
            </a:r>
          </a:p>
          <a:p>
            <a:pPr marL="0" indent="0">
              <a:buNone/>
            </a:pPr>
            <a:endParaRPr lang="en-US"/>
          </a:p>
          <a:p>
            <a:pPr>
              <a:buFontTx/>
              <a:buChar char="-"/>
            </a:pPr>
            <a:r>
              <a:rPr lang="en-US" b="1" dirty="0"/>
              <a:t>The majority of new HCV infections</a:t>
            </a:r>
            <a:r>
              <a:rPr lang="en-US" dirty="0"/>
              <a:t> are due to injection drug use (CDC)</a:t>
            </a:r>
            <a:endParaRPr lang="en-US" dirty="0">
              <a:cs typeface="Calibri"/>
            </a:endParaRPr>
          </a:p>
          <a:p>
            <a:pPr lvl="1">
              <a:buFontTx/>
              <a:buChar char="-"/>
            </a:pPr>
            <a:r>
              <a:rPr lang="en-US" b="1" dirty="0"/>
              <a:t>66%</a:t>
            </a:r>
            <a:r>
              <a:rPr lang="en-US" dirty="0"/>
              <a:t> of cases with risk information reported </a:t>
            </a:r>
            <a:r>
              <a:rPr lang="en-US" b="1" dirty="0"/>
              <a:t>injection drug use </a:t>
            </a:r>
            <a:endParaRPr lang="en-US" b="1" dirty="0">
              <a:cs typeface="Calibri"/>
            </a:endParaRPr>
          </a:p>
          <a:p>
            <a:pPr lvl="1">
              <a:buFontTx/>
              <a:buChar char="-"/>
            </a:pPr>
            <a:r>
              <a:rPr lang="en-US" b="1" dirty="0"/>
              <a:t>4,798 new cases of acute HCV </a:t>
            </a:r>
            <a:r>
              <a:rPr lang="en-US" dirty="0"/>
              <a:t>and 107,300 new cases of chronic HCV reported during 2020</a:t>
            </a:r>
            <a:endParaRPr lang="en-US" dirty="0">
              <a:cs typeface="Calibri"/>
            </a:endParaRPr>
          </a:p>
          <a:p>
            <a:pPr marL="457200" lvl="1" indent="0">
              <a:buNone/>
            </a:pPr>
            <a:endParaRPr lang="en-US"/>
          </a:p>
          <a:p>
            <a:pPr>
              <a:buFontTx/>
              <a:buChar char="-"/>
            </a:pPr>
            <a:r>
              <a:rPr lang="en-US" b="1" dirty="0"/>
              <a:t>Over 2,500 new HIV infections</a:t>
            </a:r>
            <a:r>
              <a:rPr lang="en-US" dirty="0"/>
              <a:t> occur each year among people who inject drugs (CDC)</a:t>
            </a:r>
          </a:p>
        </p:txBody>
      </p:sp>
    </p:spTree>
    <p:extLst>
      <p:ext uri="{BB962C8B-B14F-4D97-AF65-F5344CB8AC3E}">
        <p14:creationId xmlns:p14="http://schemas.microsoft.com/office/powerpoint/2010/main" val="776268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E3AA7-74C0-171C-1116-D63A678F5DAA}"/>
              </a:ext>
            </a:extLst>
          </p:cNvPr>
          <p:cNvSpPr>
            <a:spLocks noGrp="1"/>
          </p:cNvSpPr>
          <p:nvPr>
            <p:ph type="title"/>
          </p:nvPr>
        </p:nvSpPr>
        <p:spPr>
          <a:xfrm>
            <a:off x="838200" y="365126"/>
            <a:ext cx="10515600" cy="952398"/>
          </a:xfrm>
        </p:spPr>
        <p:txBody>
          <a:bodyPr/>
          <a:lstStyle/>
          <a:p>
            <a:r>
              <a:rPr lang="en-US" b="1"/>
              <a:t>HIV Clusters in MA </a:t>
            </a:r>
          </a:p>
        </p:txBody>
      </p:sp>
      <p:sp>
        <p:nvSpPr>
          <p:cNvPr id="3" name="Content Placeholder 2">
            <a:extLst>
              <a:ext uri="{FF2B5EF4-FFF2-40B4-BE49-F238E27FC236}">
                <a16:creationId xmlns:a16="http://schemas.microsoft.com/office/drawing/2014/main" id="{F04CB510-BAA3-B179-EA62-1C8D1AC218FE}"/>
              </a:ext>
            </a:extLst>
          </p:cNvPr>
          <p:cNvSpPr>
            <a:spLocks noGrp="1"/>
          </p:cNvSpPr>
          <p:nvPr>
            <p:ph idx="1"/>
          </p:nvPr>
        </p:nvSpPr>
        <p:spPr>
          <a:xfrm>
            <a:off x="838200" y="1541722"/>
            <a:ext cx="10515600" cy="5178056"/>
          </a:xfrm>
        </p:spPr>
        <p:txBody>
          <a:bodyPr>
            <a:normAutofit/>
          </a:bodyPr>
          <a:lstStyle/>
          <a:p>
            <a:pPr>
              <a:buFontTx/>
              <a:buChar char="-"/>
            </a:pPr>
            <a:r>
              <a:rPr lang="en-US"/>
              <a:t>In early 2019, a new cluster of </a:t>
            </a:r>
            <a:r>
              <a:rPr lang="en-US" b="1"/>
              <a:t>HIV infection </a:t>
            </a:r>
            <a:r>
              <a:rPr lang="en-US"/>
              <a:t>was identified in Boston among </a:t>
            </a:r>
            <a:r>
              <a:rPr lang="en-US" b="1"/>
              <a:t>people who inject drugs </a:t>
            </a:r>
            <a:r>
              <a:rPr lang="en-US"/>
              <a:t>(PWID) who were experiencing or had experienced </a:t>
            </a:r>
            <a:r>
              <a:rPr lang="en-US" b="1"/>
              <a:t>recent homelessness, </a:t>
            </a:r>
            <a:r>
              <a:rPr lang="en-US"/>
              <a:t>and the total statewide number of reported cases with </a:t>
            </a:r>
            <a:r>
              <a:rPr lang="en-US" b="1"/>
              <a:t>IDU as the primary exposure increased to 76</a:t>
            </a:r>
            <a:r>
              <a:rPr lang="en-US"/>
              <a:t> in 2020.</a:t>
            </a:r>
          </a:p>
          <a:p>
            <a:pPr>
              <a:buFontTx/>
              <a:buChar char="-"/>
            </a:pPr>
            <a:r>
              <a:rPr lang="en-US"/>
              <a:t>As of December 31, 2021, a total of </a:t>
            </a:r>
            <a:r>
              <a:rPr lang="en-US" b="1"/>
              <a:t>164 cases diagnosed </a:t>
            </a:r>
            <a:r>
              <a:rPr lang="en-US"/>
              <a:t>since November 2018 have been investigated and identified as </a:t>
            </a:r>
            <a:r>
              <a:rPr lang="en-US" b="1"/>
              <a:t>part of the Boston cluster</a:t>
            </a:r>
          </a:p>
          <a:p>
            <a:pPr>
              <a:buFontTx/>
              <a:buChar char="-"/>
            </a:pPr>
            <a:r>
              <a:rPr lang="en-US"/>
              <a:t>Empirical and model-based evidence consistently shows that </a:t>
            </a:r>
            <a:r>
              <a:rPr lang="en-US" b="1"/>
              <a:t>syringe services programs have the highest impact in HIV prevention </a:t>
            </a:r>
            <a:r>
              <a:rPr lang="en-US"/>
              <a:t>for people who inject drugs </a:t>
            </a:r>
            <a:endParaRPr lang="en-US" b="1"/>
          </a:p>
        </p:txBody>
      </p:sp>
      <p:sp>
        <p:nvSpPr>
          <p:cNvPr id="4" name="TextBox 3"/>
          <p:cNvSpPr txBox="1"/>
          <p:nvPr/>
        </p:nvSpPr>
        <p:spPr>
          <a:xfrm>
            <a:off x="766916" y="6400800"/>
            <a:ext cx="11090787" cy="430887"/>
          </a:xfrm>
          <a:prstGeom prst="rect">
            <a:avLst/>
          </a:prstGeom>
          <a:noFill/>
        </p:spPr>
        <p:txBody>
          <a:bodyPr wrap="square" rtlCol="0">
            <a:spAutoFit/>
          </a:bodyPr>
          <a:lstStyle/>
          <a:p>
            <a:r>
              <a:rPr lang="en-US" sz="1100"/>
              <a:t>Massachusetts Department of Public Health, Bureau of Infectious Disease and Laboratory Sciences. Massachusetts HIV Epidemiologic Profile, Statewide Report – Data as of 1/1/2022 https://www.mass.gov/lists/hivaids-epidemiologic-profiles</a:t>
            </a:r>
          </a:p>
        </p:txBody>
      </p:sp>
    </p:spTree>
    <p:extLst>
      <p:ext uri="{BB962C8B-B14F-4D97-AF65-F5344CB8AC3E}">
        <p14:creationId xmlns:p14="http://schemas.microsoft.com/office/powerpoint/2010/main" val="1213289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1923" y="220807"/>
            <a:ext cx="7472516" cy="6637193"/>
          </a:xfrm>
        </p:spPr>
      </p:pic>
    </p:spTree>
    <p:extLst>
      <p:ext uri="{BB962C8B-B14F-4D97-AF65-F5344CB8AC3E}">
        <p14:creationId xmlns:p14="http://schemas.microsoft.com/office/powerpoint/2010/main" val="2151703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1117826" cy="1051080"/>
          </a:xfrm>
        </p:spPr>
        <p:txBody>
          <a:bodyPr/>
          <a:lstStyle/>
          <a:p>
            <a:r>
              <a:rPr lang="en-US" b="1"/>
              <a:t>MA State &amp; Federal SSP Data – Important Points</a:t>
            </a:r>
          </a:p>
        </p:txBody>
      </p:sp>
      <p:sp>
        <p:nvSpPr>
          <p:cNvPr id="3" name="Content Placeholder 2"/>
          <p:cNvSpPr>
            <a:spLocks noGrp="1"/>
          </p:cNvSpPr>
          <p:nvPr>
            <p:ph idx="1"/>
          </p:nvPr>
        </p:nvSpPr>
        <p:spPr>
          <a:xfrm>
            <a:off x="838200" y="1416206"/>
            <a:ext cx="10515600" cy="5032375"/>
          </a:xfrm>
        </p:spPr>
        <p:txBody>
          <a:bodyPr>
            <a:normAutofit fontScale="70000" lnSpcReduction="20000"/>
          </a:bodyPr>
          <a:lstStyle/>
          <a:p>
            <a:pPr>
              <a:lnSpc>
                <a:spcPct val="120000"/>
              </a:lnSpc>
            </a:pPr>
            <a:r>
              <a:rPr lang="en-US"/>
              <a:t>In MA, </a:t>
            </a:r>
            <a:r>
              <a:rPr lang="en-US" b="1"/>
              <a:t>67 cities and towns have approved syringe services program</a:t>
            </a:r>
            <a:r>
              <a:rPr lang="en-US"/>
              <a:t>. There are 25 brick and mortar sites and an additional 29 mobile sites across the state.</a:t>
            </a:r>
          </a:p>
          <a:p>
            <a:pPr>
              <a:lnSpc>
                <a:spcPct val="120000"/>
              </a:lnSpc>
            </a:pPr>
            <a:r>
              <a:rPr lang="en-US"/>
              <a:t>The opioid epidemic requires </a:t>
            </a:r>
            <a:r>
              <a:rPr lang="en-US" b="1"/>
              <a:t>multi-pronged, comprehensive approach</a:t>
            </a:r>
            <a:r>
              <a:rPr lang="en-US"/>
              <a:t> to care, prevention and treatment. SSPs are not intended to “cure” the epidemic but to </a:t>
            </a:r>
            <a:r>
              <a:rPr lang="en-US" b="1"/>
              <a:t>prevent the spread of disease </a:t>
            </a:r>
            <a:r>
              <a:rPr lang="en-US"/>
              <a:t>associated with it and </a:t>
            </a:r>
            <a:r>
              <a:rPr lang="en-US" b="1"/>
              <a:t>support changes in drug use behaviors and risks</a:t>
            </a:r>
            <a:r>
              <a:rPr lang="en-US"/>
              <a:t>.</a:t>
            </a:r>
          </a:p>
          <a:p>
            <a:pPr>
              <a:lnSpc>
                <a:spcPct val="120000"/>
              </a:lnSpc>
            </a:pPr>
            <a:r>
              <a:rPr lang="en-US"/>
              <a:t>8 federal studies showed </a:t>
            </a:r>
            <a:r>
              <a:rPr lang="en-US" b="1"/>
              <a:t>SSPs do not promote or result in increased drug use</a:t>
            </a:r>
            <a:r>
              <a:rPr lang="en-US"/>
              <a:t>.</a:t>
            </a:r>
          </a:p>
          <a:p>
            <a:pPr>
              <a:lnSpc>
                <a:spcPct val="120000"/>
              </a:lnSpc>
            </a:pPr>
            <a:r>
              <a:rPr lang="en-US"/>
              <a:t>SSPs are a </a:t>
            </a:r>
            <a:r>
              <a:rPr lang="en-US" b="1"/>
              <a:t>proven, cost-effective approach for HIV and HCV prevention </a:t>
            </a:r>
            <a:r>
              <a:rPr lang="en-US"/>
              <a:t>among PWIDs.</a:t>
            </a:r>
          </a:p>
          <a:p>
            <a:pPr>
              <a:lnSpc>
                <a:spcPct val="120000"/>
              </a:lnSpc>
            </a:pPr>
            <a:r>
              <a:rPr lang="en-US"/>
              <a:t>SSPs are a </a:t>
            </a:r>
            <a:r>
              <a:rPr lang="en-US" b="1"/>
              <a:t>bridge to other forms of care and treatment</a:t>
            </a:r>
            <a:r>
              <a:rPr lang="en-US"/>
              <a:t>.</a:t>
            </a:r>
          </a:p>
          <a:p>
            <a:pPr>
              <a:lnSpc>
                <a:spcPct val="120000"/>
              </a:lnSpc>
            </a:pPr>
            <a:r>
              <a:rPr lang="en-US"/>
              <a:t>People who access SSPs are </a:t>
            </a:r>
            <a:r>
              <a:rPr lang="en-US" b="1"/>
              <a:t>5 times more likely</a:t>
            </a:r>
            <a:r>
              <a:rPr lang="en-US"/>
              <a:t> to enter treatment and </a:t>
            </a:r>
            <a:r>
              <a:rPr lang="en-US" b="1"/>
              <a:t>3 times more likely</a:t>
            </a:r>
            <a:r>
              <a:rPr lang="en-US"/>
              <a:t> to stop their use.</a:t>
            </a:r>
          </a:p>
          <a:p>
            <a:pPr>
              <a:lnSpc>
                <a:spcPct val="120000"/>
              </a:lnSpc>
            </a:pPr>
            <a:r>
              <a:rPr lang="en-US"/>
              <a:t>Many SSP participants walk or travel locally to the program. No data supports SSPs bringing more people who use drugs into the city.</a:t>
            </a:r>
          </a:p>
          <a:p>
            <a:pPr>
              <a:lnSpc>
                <a:spcPct val="120000"/>
              </a:lnSpc>
            </a:pPr>
            <a:r>
              <a:rPr lang="en-US"/>
              <a:t>Studies of SSP efficacy have decreased over time due to the </a:t>
            </a:r>
            <a:r>
              <a:rPr lang="en-US" b="1"/>
              <a:t>consistency of findings</a:t>
            </a:r>
            <a:r>
              <a:rPr lang="en-US"/>
              <a:t>.</a:t>
            </a:r>
          </a:p>
          <a:p>
            <a:endParaRPr lang="en-US"/>
          </a:p>
        </p:txBody>
      </p:sp>
      <p:sp>
        <p:nvSpPr>
          <p:cNvPr id="4" name="TextBox 3">
            <a:extLst>
              <a:ext uri="{FF2B5EF4-FFF2-40B4-BE49-F238E27FC236}">
                <a16:creationId xmlns:a16="http://schemas.microsoft.com/office/drawing/2014/main" id="{92E0945D-17E4-11AC-D290-521449EAD5F7}"/>
              </a:ext>
            </a:extLst>
          </p:cNvPr>
          <p:cNvSpPr txBox="1"/>
          <p:nvPr/>
        </p:nvSpPr>
        <p:spPr>
          <a:xfrm>
            <a:off x="613317" y="6492874"/>
            <a:ext cx="7326351" cy="261610"/>
          </a:xfrm>
          <a:prstGeom prst="rect">
            <a:avLst/>
          </a:prstGeom>
          <a:noFill/>
        </p:spPr>
        <p:txBody>
          <a:bodyPr wrap="square" rtlCol="0">
            <a:spAutoFit/>
          </a:bodyPr>
          <a:lstStyle/>
          <a:p>
            <a:r>
              <a:rPr lang="en-US" sz="1100"/>
              <a:t>Source: </a:t>
            </a:r>
            <a:r>
              <a:rPr lang="en-US" sz="1100">
                <a:hlinkClick r:id="rId2"/>
              </a:rPr>
              <a:t>https://www.cdc.gov/ssp/syringe-services-programs-faq.html</a:t>
            </a:r>
            <a:r>
              <a:rPr lang="en-US" sz="1100"/>
              <a:t> </a:t>
            </a:r>
          </a:p>
        </p:txBody>
      </p:sp>
    </p:spTree>
    <p:extLst>
      <p:ext uri="{BB962C8B-B14F-4D97-AF65-F5344CB8AC3E}">
        <p14:creationId xmlns:p14="http://schemas.microsoft.com/office/powerpoint/2010/main" val="4062899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78B2D-1A30-4562-CE67-4D68E2D765F8}"/>
              </a:ext>
            </a:extLst>
          </p:cNvPr>
          <p:cNvSpPr>
            <a:spLocks noGrp="1"/>
          </p:cNvSpPr>
          <p:nvPr>
            <p:ph type="title"/>
          </p:nvPr>
        </p:nvSpPr>
        <p:spPr>
          <a:xfrm>
            <a:off x="838199" y="365126"/>
            <a:ext cx="11112795" cy="1050720"/>
          </a:xfrm>
        </p:spPr>
        <p:txBody>
          <a:bodyPr/>
          <a:lstStyle/>
          <a:p>
            <a:r>
              <a:rPr lang="en-US" b="1"/>
              <a:t>Harm Reduction &amp; Overdose Prevention at RISE </a:t>
            </a:r>
          </a:p>
        </p:txBody>
      </p:sp>
      <p:sp>
        <p:nvSpPr>
          <p:cNvPr id="3" name="Content Placeholder 2">
            <a:extLst>
              <a:ext uri="{FF2B5EF4-FFF2-40B4-BE49-F238E27FC236}">
                <a16:creationId xmlns:a16="http://schemas.microsoft.com/office/drawing/2014/main" id="{4F51253F-AD80-46B6-16B2-FAB045867560}"/>
              </a:ext>
            </a:extLst>
          </p:cNvPr>
          <p:cNvSpPr>
            <a:spLocks noGrp="1"/>
          </p:cNvSpPr>
          <p:nvPr>
            <p:ph idx="1"/>
          </p:nvPr>
        </p:nvSpPr>
        <p:spPr>
          <a:xfrm>
            <a:off x="838200" y="1505415"/>
            <a:ext cx="10515600" cy="5065506"/>
          </a:xfrm>
        </p:spPr>
        <p:txBody>
          <a:bodyPr>
            <a:normAutofit fontScale="62500" lnSpcReduction="20000"/>
          </a:bodyPr>
          <a:lstStyle/>
          <a:p>
            <a:r>
              <a:rPr lang="en-US" b="1"/>
              <a:t>Syringe Exchange &amp; Safe Disposal </a:t>
            </a:r>
          </a:p>
          <a:p>
            <a:pPr lvl="1"/>
            <a:r>
              <a:rPr lang="en-US"/>
              <a:t>Access to and safe disposal of sterile syringes and injection equipment</a:t>
            </a:r>
          </a:p>
          <a:p>
            <a:pPr lvl="1"/>
            <a:r>
              <a:rPr lang="en-US"/>
              <a:t>Protects the general public &amp; first responders (e.g. IM syringes &amp; other community sharps)</a:t>
            </a:r>
          </a:p>
          <a:p>
            <a:r>
              <a:rPr lang="en-US" b="1"/>
              <a:t>Safer Use Supply Distribution</a:t>
            </a:r>
          </a:p>
          <a:p>
            <a:pPr lvl="1"/>
            <a:r>
              <a:rPr lang="en-US"/>
              <a:t>Infection prevention materials (e.g. clean/sterile injection equipment), safer smoking supplies, wound care kits, sharps containers, etc.</a:t>
            </a:r>
          </a:p>
          <a:p>
            <a:r>
              <a:rPr lang="en-US" b="1"/>
              <a:t>Naloxone Distribution &amp; Overdose Prevention Education</a:t>
            </a:r>
          </a:p>
          <a:p>
            <a:pPr lvl="1"/>
            <a:r>
              <a:rPr lang="en-US"/>
              <a:t>Clients &amp; community trainings at health/social service programs (e.g. detox, shelter)</a:t>
            </a:r>
          </a:p>
          <a:p>
            <a:r>
              <a:rPr lang="en-US" b="1"/>
              <a:t>Post Overdose Outreach</a:t>
            </a:r>
          </a:p>
          <a:p>
            <a:pPr lvl="1"/>
            <a:r>
              <a:rPr lang="en-US"/>
              <a:t>Partnerships with Police/Fire in Framingham, Natick, Ashland, Hudson &amp; Marlborough </a:t>
            </a:r>
          </a:p>
          <a:p>
            <a:r>
              <a:rPr lang="en-US" b="1"/>
              <a:t>Street &amp; Mobile Health Outreach</a:t>
            </a:r>
          </a:p>
          <a:p>
            <a:pPr lvl="1"/>
            <a:r>
              <a:rPr lang="en-US"/>
              <a:t>Provide street outreach, syringe pickup, &amp; use mobile health van at events</a:t>
            </a:r>
          </a:p>
          <a:p>
            <a:r>
              <a:rPr lang="en-US" b="1"/>
              <a:t>Behavioral Health Counseling </a:t>
            </a:r>
          </a:p>
          <a:p>
            <a:pPr lvl="1"/>
            <a:r>
              <a:rPr lang="en-US"/>
              <a:t>~40 client active caseload (50-50 scheduled vs. drop-in visits)</a:t>
            </a:r>
          </a:p>
          <a:p>
            <a:r>
              <a:rPr lang="en-US" b="1"/>
              <a:t>Short-Term Health Navigation &amp; Referrals </a:t>
            </a:r>
          </a:p>
          <a:p>
            <a:pPr lvl="1"/>
            <a:r>
              <a:rPr lang="en-US"/>
              <a:t>Shelter/Housing </a:t>
            </a:r>
          </a:p>
          <a:p>
            <a:pPr lvl="1"/>
            <a:r>
              <a:rPr lang="en-US"/>
              <a:t>Detox </a:t>
            </a:r>
          </a:p>
          <a:p>
            <a:pPr lvl="1"/>
            <a:r>
              <a:rPr lang="en-US"/>
              <a:t>MAT (Medication Assisted Treatment) </a:t>
            </a:r>
          </a:p>
          <a:p>
            <a:pPr lvl="1"/>
            <a:r>
              <a:rPr lang="en-US"/>
              <a:t>Primary Care/Psychiatric Care</a:t>
            </a:r>
          </a:p>
          <a:p>
            <a:pPr lvl="1"/>
            <a:r>
              <a:rPr lang="en-US"/>
              <a:t>MassHealth Insurance Enrollment </a:t>
            </a:r>
          </a:p>
          <a:p>
            <a:pPr lvl="1"/>
            <a:endParaRPr lang="en-US"/>
          </a:p>
          <a:p>
            <a:endParaRPr lang="en-US"/>
          </a:p>
        </p:txBody>
      </p:sp>
    </p:spTree>
    <p:extLst>
      <p:ext uri="{BB962C8B-B14F-4D97-AF65-F5344CB8AC3E}">
        <p14:creationId xmlns:p14="http://schemas.microsoft.com/office/powerpoint/2010/main" val="1649698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itting on a bed with a person holding a card&#10;&#10;Description automatically generated">
            <a:extLst>
              <a:ext uri="{FF2B5EF4-FFF2-40B4-BE49-F238E27FC236}">
                <a16:creationId xmlns:a16="http://schemas.microsoft.com/office/drawing/2014/main" id="{EE71AD26-E35A-5E91-5564-99CA20B57C61}"/>
              </a:ext>
            </a:extLst>
          </p:cNvPr>
          <p:cNvPicPr>
            <a:picLocks noChangeAspect="1"/>
          </p:cNvPicPr>
          <p:nvPr/>
        </p:nvPicPr>
        <p:blipFill rotWithShape="1">
          <a:blip r:embed="rId2"/>
          <a:srcRect l="4950" r="16796"/>
          <a:stretch/>
        </p:blipFill>
        <p:spPr>
          <a:xfrm>
            <a:off x="2522356" y="10"/>
            <a:ext cx="9669642" cy="6857990"/>
          </a:xfrm>
          <a:prstGeom prst="rect">
            <a:avLst/>
          </a:prstGeom>
        </p:spPr>
      </p:pic>
      <p:sp>
        <p:nvSpPr>
          <p:cNvPr id="7" name="Rectangle 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4855" y="194332"/>
            <a:ext cx="3822189" cy="1899912"/>
          </a:xfrm>
        </p:spPr>
        <p:txBody>
          <a:bodyPr>
            <a:normAutofit/>
          </a:bodyPr>
          <a:lstStyle/>
          <a:p>
            <a:r>
              <a:rPr lang="en-US" sz="4000" b="1"/>
              <a:t>Meeting People Where They’re At</a:t>
            </a:r>
          </a:p>
        </p:txBody>
      </p:sp>
      <p:sp>
        <p:nvSpPr>
          <p:cNvPr id="3" name="Content Placeholder 2"/>
          <p:cNvSpPr>
            <a:spLocks noGrp="1"/>
          </p:cNvSpPr>
          <p:nvPr>
            <p:ph idx="1"/>
          </p:nvPr>
        </p:nvSpPr>
        <p:spPr>
          <a:xfrm>
            <a:off x="391511" y="2145167"/>
            <a:ext cx="4268878" cy="4623002"/>
          </a:xfrm>
        </p:spPr>
        <p:txBody>
          <a:bodyPr vert="horz" lIns="91440" tIns="45720" rIns="91440" bIns="45720" rtlCol="0" anchor="t">
            <a:normAutofit/>
          </a:bodyPr>
          <a:lstStyle/>
          <a:p>
            <a:pPr marL="0" indent="0">
              <a:buNone/>
            </a:pPr>
            <a:r>
              <a:rPr lang="en-US" sz="2000" dirty="0">
                <a:cs typeface="Calibri"/>
              </a:rPr>
              <a:t>Working within a harm reduction framework allows us to offer support and services based on a person's expressed needs.</a:t>
            </a:r>
          </a:p>
          <a:p>
            <a:pPr marL="0" indent="0">
              <a:buNone/>
            </a:pPr>
            <a:r>
              <a:rPr lang="en-US" sz="2000" i="1" dirty="0">
                <a:cs typeface="Calibri"/>
              </a:rPr>
              <a:t>This might look like:</a:t>
            </a:r>
            <a:endParaRPr lang="en-US" sz="2000" i="1">
              <a:ea typeface="Calibri"/>
              <a:cs typeface="Calibri"/>
            </a:endParaRPr>
          </a:p>
          <a:p>
            <a:r>
              <a:rPr lang="en-US" sz="2000" dirty="0">
                <a:cs typeface="Calibri"/>
              </a:rPr>
              <a:t>Offering safer drug use &amp; safer sex supplies</a:t>
            </a:r>
            <a:endParaRPr lang="en-US" sz="2000">
              <a:ea typeface="Calibri"/>
              <a:cs typeface="Calibri"/>
            </a:endParaRPr>
          </a:p>
          <a:p>
            <a:r>
              <a:rPr lang="en-US" sz="2000" dirty="0">
                <a:cs typeface="Calibri"/>
              </a:rPr>
              <a:t>Naloxone distribution to PWUD, non-drug users, and community partners</a:t>
            </a:r>
            <a:endParaRPr lang="en-US" sz="2000">
              <a:ea typeface="Calibri"/>
              <a:cs typeface="Calibri"/>
            </a:endParaRPr>
          </a:p>
          <a:p>
            <a:r>
              <a:rPr lang="en-US" sz="2000" dirty="0">
                <a:cs typeface="Calibri"/>
              </a:rPr>
              <a:t>Conducting outreach </a:t>
            </a:r>
            <a:endParaRPr lang="en-US" sz="2000">
              <a:ea typeface="Calibri"/>
              <a:cs typeface="Calibri"/>
            </a:endParaRPr>
          </a:p>
          <a:p>
            <a:r>
              <a:rPr lang="en-US" sz="2000" dirty="0">
                <a:cs typeface="Calibri"/>
              </a:rPr>
              <a:t>Non-coercive linkage to treatment</a:t>
            </a:r>
            <a:endParaRPr lang="en-US" sz="2000">
              <a:ea typeface="Calibri"/>
              <a:cs typeface="Calibri"/>
            </a:endParaRPr>
          </a:p>
          <a:p>
            <a:r>
              <a:rPr lang="en-US" sz="2000" dirty="0">
                <a:cs typeface="Calibri"/>
              </a:rPr>
              <a:t>Stigma eradication</a:t>
            </a:r>
            <a:endParaRPr lang="en-US" sz="2000">
              <a:ea typeface="Calibri"/>
              <a:cs typeface="Calibri"/>
            </a:endParaRPr>
          </a:p>
        </p:txBody>
      </p:sp>
    </p:spTree>
    <p:extLst>
      <p:ext uri="{BB962C8B-B14F-4D97-AF65-F5344CB8AC3E}">
        <p14:creationId xmlns:p14="http://schemas.microsoft.com/office/powerpoint/2010/main" val="603842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Content Placeholder 30" descr="A test strips and a test strip&#10;&#10;Description automatically generated">
            <a:extLst>
              <a:ext uri="{FF2B5EF4-FFF2-40B4-BE49-F238E27FC236}">
                <a16:creationId xmlns:a16="http://schemas.microsoft.com/office/drawing/2014/main" id="{1AC8FABD-6961-37FE-C37C-F213BF876306}"/>
              </a:ext>
            </a:extLst>
          </p:cNvPr>
          <p:cNvPicPr>
            <a:picLocks noGrp="1" noChangeAspect="1"/>
          </p:cNvPicPr>
          <p:nvPr>
            <p:ph idx="1"/>
          </p:nvPr>
        </p:nvPicPr>
        <p:blipFill rotWithShape="1">
          <a:blip r:embed="rId2"/>
          <a:srcRect l="11551" r="10231" b="-441"/>
          <a:stretch/>
        </p:blipFill>
        <p:spPr>
          <a:xfrm rot="5400000">
            <a:off x="8930049" y="162815"/>
            <a:ext cx="3131599" cy="3092173"/>
          </a:xfrm>
        </p:spPr>
      </p:pic>
      <p:pic>
        <p:nvPicPr>
          <p:cNvPr id="2" name="Picture 1" descr="A hand holding a white card&#10;&#10;Description automatically generated">
            <a:extLst>
              <a:ext uri="{FF2B5EF4-FFF2-40B4-BE49-F238E27FC236}">
                <a16:creationId xmlns:a16="http://schemas.microsoft.com/office/drawing/2014/main" id="{10933214-8DF2-F7CF-C005-0EFCB41CA212}"/>
              </a:ext>
            </a:extLst>
          </p:cNvPr>
          <p:cNvPicPr>
            <a:picLocks noChangeAspect="1"/>
          </p:cNvPicPr>
          <p:nvPr/>
        </p:nvPicPr>
        <p:blipFill>
          <a:blip r:embed="rId3"/>
          <a:stretch>
            <a:fillRect/>
          </a:stretch>
        </p:blipFill>
        <p:spPr>
          <a:xfrm>
            <a:off x="5845834" y="171799"/>
            <a:ext cx="3059501" cy="2848176"/>
          </a:xfrm>
          <a:prstGeom prst="rect">
            <a:avLst/>
          </a:prstGeom>
        </p:spPr>
      </p:pic>
      <p:pic>
        <p:nvPicPr>
          <p:cNvPr id="3" name="Picture 2" descr="Text, letter&#10;&#10;Description automatically generated">
            <a:extLst>
              <a:ext uri="{FF2B5EF4-FFF2-40B4-BE49-F238E27FC236}">
                <a16:creationId xmlns:a16="http://schemas.microsoft.com/office/drawing/2014/main" id="{C182537C-2927-1B0E-A046-42DEF295CE41}"/>
              </a:ext>
            </a:extLst>
          </p:cNvPr>
          <p:cNvPicPr>
            <a:picLocks noChangeAspect="1"/>
          </p:cNvPicPr>
          <p:nvPr/>
        </p:nvPicPr>
        <p:blipFill rotWithShape="1">
          <a:blip r:embed="rId4"/>
          <a:srcRect l="7853" t="7895" r="3141" b="7903"/>
          <a:stretch/>
        </p:blipFill>
        <p:spPr>
          <a:xfrm>
            <a:off x="123646" y="214779"/>
            <a:ext cx="2714764" cy="2548335"/>
          </a:xfrm>
          <a:prstGeom prst="rect">
            <a:avLst/>
          </a:prstGeom>
        </p:spPr>
      </p:pic>
      <p:pic>
        <p:nvPicPr>
          <p:cNvPr id="4" name="Picture 3" descr="A hand holding a glass pipe&#10;&#10;Description automatically generated">
            <a:extLst>
              <a:ext uri="{FF2B5EF4-FFF2-40B4-BE49-F238E27FC236}">
                <a16:creationId xmlns:a16="http://schemas.microsoft.com/office/drawing/2014/main" id="{5346B4FB-5B86-DEDE-87F2-41C73C8C07F1}"/>
              </a:ext>
            </a:extLst>
          </p:cNvPr>
          <p:cNvPicPr>
            <a:picLocks noChangeAspect="1"/>
          </p:cNvPicPr>
          <p:nvPr/>
        </p:nvPicPr>
        <p:blipFill rotWithShape="1">
          <a:blip r:embed="rId5"/>
          <a:srcRect l="5236" t="7527" r="5759" b="9677"/>
          <a:stretch/>
        </p:blipFill>
        <p:spPr>
          <a:xfrm>
            <a:off x="9425797" y="3406452"/>
            <a:ext cx="2642877" cy="2376371"/>
          </a:xfrm>
          <a:prstGeom prst="rect">
            <a:avLst/>
          </a:prstGeom>
        </p:spPr>
      </p:pic>
      <p:pic>
        <p:nvPicPr>
          <p:cNvPr id="5" name="Picture 4" descr="A hand holding a syringe&#10;&#10;Description automatically generated">
            <a:extLst>
              <a:ext uri="{FF2B5EF4-FFF2-40B4-BE49-F238E27FC236}">
                <a16:creationId xmlns:a16="http://schemas.microsoft.com/office/drawing/2014/main" id="{95B189B1-CEE4-7259-1AEF-C4BDE3F5248F}"/>
              </a:ext>
            </a:extLst>
          </p:cNvPr>
          <p:cNvPicPr>
            <a:picLocks noChangeAspect="1"/>
          </p:cNvPicPr>
          <p:nvPr/>
        </p:nvPicPr>
        <p:blipFill rotWithShape="1">
          <a:blip r:embed="rId6"/>
          <a:srcRect l="6283" t="7368" r="6806" b="6316"/>
          <a:stretch/>
        </p:blipFill>
        <p:spPr>
          <a:xfrm>
            <a:off x="2941607" y="180345"/>
            <a:ext cx="2829844" cy="2788126"/>
          </a:xfrm>
          <a:prstGeom prst="rect">
            <a:avLst/>
          </a:prstGeom>
        </p:spPr>
      </p:pic>
      <p:pic>
        <p:nvPicPr>
          <p:cNvPr id="6" name="Picture 5" descr="A group of pills in packages&#10;&#10;Description automatically generated">
            <a:extLst>
              <a:ext uri="{FF2B5EF4-FFF2-40B4-BE49-F238E27FC236}">
                <a16:creationId xmlns:a16="http://schemas.microsoft.com/office/drawing/2014/main" id="{41CAA581-284D-C336-B58B-8FBFEC5B60CC}"/>
              </a:ext>
            </a:extLst>
          </p:cNvPr>
          <p:cNvPicPr>
            <a:picLocks noChangeAspect="1"/>
          </p:cNvPicPr>
          <p:nvPr/>
        </p:nvPicPr>
        <p:blipFill rotWithShape="1">
          <a:blip r:embed="rId7"/>
          <a:srcRect l="8597" t="6427" r="7240" b="10454"/>
          <a:stretch/>
        </p:blipFill>
        <p:spPr>
          <a:xfrm>
            <a:off x="142067" y="2916470"/>
            <a:ext cx="2664966" cy="2623983"/>
          </a:xfrm>
          <a:prstGeom prst="rect">
            <a:avLst/>
          </a:prstGeom>
        </p:spPr>
      </p:pic>
      <p:pic>
        <p:nvPicPr>
          <p:cNvPr id="7" name="Picture 6" descr="A container with a label on it&#10;&#10;Description automatically generated">
            <a:extLst>
              <a:ext uri="{FF2B5EF4-FFF2-40B4-BE49-F238E27FC236}">
                <a16:creationId xmlns:a16="http://schemas.microsoft.com/office/drawing/2014/main" id="{8DDCBDFB-2FC2-BFAC-DE8D-3E94CCD1121D}"/>
              </a:ext>
            </a:extLst>
          </p:cNvPr>
          <p:cNvPicPr>
            <a:picLocks noChangeAspect="1"/>
          </p:cNvPicPr>
          <p:nvPr/>
        </p:nvPicPr>
        <p:blipFill rotWithShape="1">
          <a:blip r:embed="rId8"/>
          <a:srcRect l="10687" t="9231" r="6870" b="8820"/>
          <a:stretch/>
        </p:blipFill>
        <p:spPr>
          <a:xfrm>
            <a:off x="2938912" y="3041890"/>
            <a:ext cx="1698604" cy="1558669"/>
          </a:xfrm>
          <a:prstGeom prst="rect">
            <a:avLst/>
          </a:prstGeom>
        </p:spPr>
      </p:pic>
      <p:pic>
        <p:nvPicPr>
          <p:cNvPr id="8" name="Picture 7" descr="A black container with white text&#10;&#10;Description automatically generated">
            <a:extLst>
              <a:ext uri="{FF2B5EF4-FFF2-40B4-BE49-F238E27FC236}">
                <a16:creationId xmlns:a16="http://schemas.microsoft.com/office/drawing/2014/main" id="{D4C09871-77A1-5B9A-49AB-D1ADDD104F55}"/>
              </a:ext>
            </a:extLst>
          </p:cNvPr>
          <p:cNvPicPr>
            <a:picLocks noChangeAspect="1"/>
          </p:cNvPicPr>
          <p:nvPr/>
        </p:nvPicPr>
        <p:blipFill rotWithShape="1">
          <a:blip r:embed="rId9"/>
          <a:srcRect l="10687" t="8648" r="9924" b="10163"/>
          <a:stretch/>
        </p:blipFill>
        <p:spPr>
          <a:xfrm>
            <a:off x="2938912" y="4769193"/>
            <a:ext cx="1698528" cy="1538039"/>
          </a:xfrm>
          <a:prstGeom prst="rect">
            <a:avLst/>
          </a:prstGeom>
        </p:spPr>
      </p:pic>
      <p:pic>
        <p:nvPicPr>
          <p:cNvPr id="9" name="Picture 8" descr="A hand holding a glass pipe&#10;&#10;Description automatically generated">
            <a:extLst>
              <a:ext uri="{FF2B5EF4-FFF2-40B4-BE49-F238E27FC236}">
                <a16:creationId xmlns:a16="http://schemas.microsoft.com/office/drawing/2014/main" id="{3C44E35A-B1FA-F55E-770E-A8BF7CF5B042}"/>
              </a:ext>
            </a:extLst>
          </p:cNvPr>
          <p:cNvPicPr>
            <a:picLocks noChangeAspect="1"/>
          </p:cNvPicPr>
          <p:nvPr/>
        </p:nvPicPr>
        <p:blipFill>
          <a:blip r:embed="rId10"/>
          <a:stretch>
            <a:fillRect/>
          </a:stretch>
        </p:blipFill>
        <p:spPr>
          <a:xfrm>
            <a:off x="4724400" y="3148564"/>
            <a:ext cx="2743200" cy="1826079"/>
          </a:xfrm>
          <a:prstGeom prst="rect">
            <a:avLst/>
          </a:prstGeom>
        </p:spPr>
      </p:pic>
      <p:pic>
        <p:nvPicPr>
          <p:cNvPr id="11" name="Picture 10" descr="A group of condoms in a bowl&#10;&#10;Description automatically generated">
            <a:extLst>
              <a:ext uri="{FF2B5EF4-FFF2-40B4-BE49-F238E27FC236}">
                <a16:creationId xmlns:a16="http://schemas.microsoft.com/office/drawing/2014/main" id="{F687C3A1-4F7E-981F-9A86-FFC2C6B7F02E}"/>
              </a:ext>
            </a:extLst>
          </p:cNvPr>
          <p:cNvPicPr>
            <a:picLocks noChangeAspect="1"/>
          </p:cNvPicPr>
          <p:nvPr/>
        </p:nvPicPr>
        <p:blipFill>
          <a:blip r:embed="rId11"/>
          <a:stretch>
            <a:fillRect/>
          </a:stretch>
        </p:blipFill>
        <p:spPr>
          <a:xfrm>
            <a:off x="4727275" y="5062268"/>
            <a:ext cx="2306131" cy="1708032"/>
          </a:xfrm>
          <a:prstGeom prst="rect">
            <a:avLst/>
          </a:prstGeom>
        </p:spPr>
      </p:pic>
      <p:pic>
        <p:nvPicPr>
          <p:cNvPr id="12" name="Picture 11" descr="A hand holding a glass tube with red liquid&#10;&#10;Description automatically generated">
            <a:extLst>
              <a:ext uri="{FF2B5EF4-FFF2-40B4-BE49-F238E27FC236}">
                <a16:creationId xmlns:a16="http://schemas.microsoft.com/office/drawing/2014/main" id="{7ED488B2-85A9-8942-E797-48050BDF5EE5}"/>
              </a:ext>
            </a:extLst>
          </p:cNvPr>
          <p:cNvPicPr>
            <a:picLocks noChangeAspect="1"/>
          </p:cNvPicPr>
          <p:nvPr/>
        </p:nvPicPr>
        <p:blipFill rotWithShape="1">
          <a:blip r:embed="rId12"/>
          <a:srcRect t="31155" r="1015" b="12135"/>
          <a:stretch/>
        </p:blipFill>
        <p:spPr>
          <a:xfrm>
            <a:off x="138023" y="5676381"/>
            <a:ext cx="2700990" cy="1094862"/>
          </a:xfrm>
          <a:prstGeom prst="rect">
            <a:avLst/>
          </a:prstGeom>
        </p:spPr>
      </p:pic>
    </p:spTree>
    <p:extLst>
      <p:ext uri="{BB962C8B-B14F-4D97-AF65-F5344CB8AC3E}">
        <p14:creationId xmlns:p14="http://schemas.microsoft.com/office/powerpoint/2010/main" val="303698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029B7-8F12-4E65-1BC3-25170FDB41F8}"/>
              </a:ext>
            </a:extLst>
          </p:cNvPr>
          <p:cNvSpPr>
            <a:spLocks noGrp="1"/>
          </p:cNvSpPr>
          <p:nvPr>
            <p:ph type="title"/>
          </p:nvPr>
        </p:nvSpPr>
        <p:spPr/>
        <p:txBody>
          <a:bodyPr/>
          <a:lstStyle/>
          <a:p>
            <a:r>
              <a:rPr lang="en-US" b="1" dirty="0">
                <a:cs typeface="Calibri Light"/>
              </a:rPr>
              <a:t>Why Do Outreach?</a:t>
            </a:r>
            <a:endParaRPr lang="en-US" b="1" dirty="0"/>
          </a:p>
        </p:txBody>
      </p:sp>
      <p:sp>
        <p:nvSpPr>
          <p:cNvPr id="3" name="Content Placeholder 2">
            <a:extLst>
              <a:ext uri="{FF2B5EF4-FFF2-40B4-BE49-F238E27FC236}">
                <a16:creationId xmlns:a16="http://schemas.microsoft.com/office/drawing/2014/main" id="{D0FFD524-9DDA-F98B-65C9-BBA6B6390075}"/>
              </a:ext>
            </a:extLst>
          </p:cNvPr>
          <p:cNvSpPr>
            <a:spLocks noGrp="1"/>
          </p:cNvSpPr>
          <p:nvPr>
            <p:ph idx="1"/>
          </p:nvPr>
        </p:nvSpPr>
        <p:spPr>
          <a:xfrm>
            <a:off x="414585" y="1718796"/>
            <a:ext cx="6667018" cy="4351338"/>
          </a:xfrm>
        </p:spPr>
        <p:txBody>
          <a:bodyPr vert="horz" lIns="91440" tIns="45720" rIns="91440" bIns="45720" rtlCol="0" anchor="t">
            <a:normAutofit fontScale="92500" lnSpcReduction="10000"/>
          </a:bodyPr>
          <a:lstStyle/>
          <a:p>
            <a:r>
              <a:rPr lang="en-US" dirty="0">
                <a:cs typeface="Calibri"/>
              </a:rPr>
              <a:t>Outreach allows us to offer harm reduction and counseling services in low-barrier and non-traditional settings </a:t>
            </a:r>
          </a:p>
          <a:p>
            <a:r>
              <a:rPr lang="en-US" dirty="0">
                <a:cs typeface="Calibri"/>
              </a:rPr>
              <a:t>Build new connections </a:t>
            </a:r>
          </a:p>
          <a:p>
            <a:r>
              <a:rPr lang="en-US" dirty="0">
                <a:cs typeface="Calibri"/>
              </a:rPr>
              <a:t>Barriers to accessing services in a traditional office setting</a:t>
            </a:r>
          </a:p>
          <a:p>
            <a:pPr lvl="1"/>
            <a:r>
              <a:rPr lang="en-US" dirty="0">
                <a:cs typeface="Calibri"/>
              </a:rPr>
              <a:t>Transporation</a:t>
            </a:r>
          </a:p>
          <a:p>
            <a:pPr lvl="1"/>
            <a:r>
              <a:rPr lang="en-US" dirty="0">
                <a:cs typeface="Calibri"/>
              </a:rPr>
              <a:t>Internalized stigma</a:t>
            </a:r>
          </a:p>
          <a:p>
            <a:pPr lvl="1"/>
            <a:r>
              <a:rPr lang="en-US" dirty="0">
                <a:cs typeface="Calibri"/>
              </a:rPr>
              <a:t>Discomfort with new providers</a:t>
            </a:r>
          </a:p>
          <a:p>
            <a:pPr lvl="1"/>
            <a:r>
              <a:rPr lang="en-US" dirty="0">
                <a:cs typeface="Calibri"/>
              </a:rPr>
              <a:t>Discomfort interacting with other members of the drug using community</a:t>
            </a:r>
          </a:p>
          <a:p>
            <a:pPr lvl="1"/>
            <a:r>
              <a:rPr lang="en-US" dirty="0">
                <a:cs typeface="Calibri"/>
              </a:rPr>
              <a:t>Distrust based on past experiences providers</a:t>
            </a:r>
          </a:p>
          <a:p>
            <a:pPr lvl="1"/>
            <a:endParaRPr lang="en-US">
              <a:cs typeface="Calibri"/>
            </a:endParaRPr>
          </a:p>
          <a:p>
            <a:pPr lvl="2"/>
            <a:endParaRPr lang="en-US">
              <a:cs typeface="Calibri"/>
            </a:endParaRPr>
          </a:p>
          <a:p>
            <a:pPr marL="914400" lvl="2" indent="0">
              <a:buNone/>
            </a:pPr>
            <a:endParaRPr lang="en-US">
              <a:cs typeface="Calibri"/>
            </a:endParaRPr>
          </a:p>
          <a:p>
            <a:pPr lvl="1"/>
            <a:endParaRPr lang="en-US">
              <a:cs typeface="Calibri"/>
            </a:endParaRPr>
          </a:p>
          <a:p>
            <a:pPr lvl="1"/>
            <a:endParaRPr lang="en-US">
              <a:cs typeface="Calibri"/>
            </a:endParaRPr>
          </a:p>
          <a:p>
            <a:pPr lvl="1"/>
            <a:endParaRPr lang="en-US">
              <a:cs typeface="Calibri"/>
            </a:endParaRPr>
          </a:p>
        </p:txBody>
      </p:sp>
      <p:pic>
        <p:nvPicPr>
          <p:cNvPr id="6" name="Picture 5" descr="Two women standing next to a couple of carts with food&#10;&#10;Description automatically generated">
            <a:extLst>
              <a:ext uri="{FF2B5EF4-FFF2-40B4-BE49-F238E27FC236}">
                <a16:creationId xmlns:a16="http://schemas.microsoft.com/office/drawing/2014/main" id="{DB948428-8E18-2A62-514D-4451D4385DCC}"/>
              </a:ext>
            </a:extLst>
          </p:cNvPr>
          <p:cNvPicPr>
            <a:picLocks noChangeAspect="1"/>
          </p:cNvPicPr>
          <p:nvPr/>
        </p:nvPicPr>
        <p:blipFill>
          <a:blip r:embed="rId2"/>
          <a:stretch>
            <a:fillRect/>
          </a:stretch>
        </p:blipFill>
        <p:spPr>
          <a:xfrm>
            <a:off x="7408858" y="2133"/>
            <a:ext cx="6596331" cy="7170034"/>
          </a:xfrm>
          <a:prstGeom prst="rect">
            <a:avLst/>
          </a:prstGeom>
        </p:spPr>
      </p:pic>
    </p:spTree>
    <p:extLst>
      <p:ext uri="{BB962C8B-B14F-4D97-AF65-F5344CB8AC3E}">
        <p14:creationId xmlns:p14="http://schemas.microsoft.com/office/powerpoint/2010/main" val="3743049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E8BA0-98F1-E0A0-D68B-5F0790E6A44C}"/>
              </a:ext>
            </a:extLst>
          </p:cNvPr>
          <p:cNvSpPr>
            <a:spLocks noGrp="1"/>
          </p:cNvSpPr>
          <p:nvPr>
            <p:ph type="title"/>
          </p:nvPr>
        </p:nvSpPr>
        <p:spPr/>
        <p:txBody>
          <a:bodyPr/>
          <a:lstStyle/>
          <a:p>
            <a:r>
              <a:rPr lang="en-US" b="1">
                <a:cs typeface="Calibri Light"/>
              </a:rPr>
              <a:t>Non-Coercive Linkage to Treatment</a:t>
            </a:r>
          </a:p>
        </p:txBody>
      </p:sp>
      <p:sp>
        <p:nvSpPr>
          <p:cNvPr id="3" name="Content Placeholder 2">
            <a:extLst>
              <a:ext uri="{FF2B5EF4-FFF2-40B4-BE49-F238E27FC236}">
                <a16:creationId xmlns:a16="http://schemas.microsoft.com/office/drawing/2014/main" id="{00B14F6B-12B2-BFEF-DD71-3528EDBBECA2}"/>
              </a:ext>
            </a:extLst>
          </p:cNvPr>
          <p:cNvSpPr>
            <a:spLocks noGrp="1"/>
          </p:cNvSpPr>
          <p:nvPr>
            <p:ph idx="1"/>
          </p:nvPr>
        </p:nvSpPr>
        <p:spPr>
          <a:xfrm>
            <a:off x="641131" y="2022694"/>
            <a:ext cx="6245773" cy="4351338"/>
          </a:xfrm>
        </p:spPr>
        <p:txBody>
          <a:bodyPr vert="horz" lIns="91440" tIns="45720" rIns="91440" bIns="45720" rtlCol="0" anchor="t">
            <a:normAutofit/>
          </a:bodyPr>
          <a:lstStyle/>
          <a:p>
            <a:pPr marL="0" indent="0">
              <a:buNone/>
            </a:pPr>
            <a:r>
              <a:rPr lang="en-US" dirty="0">
                <a:cs typeface="Calibri"/>
              </a:rPr>
              <a:t>Participation in accessing substance use treatment should be </a:t>
            </a:r>
            <a:r>
              <a:rPr lang="en-US" b="1" dirty="0">
                <a:cs typeface="Calibri"/>
              </a:rPr>
              <a:t>voluntary and self-ruled</a:t>
            </a:r>
            <a:r>
              <a:rPr lang="en-US" dirty="0">
                <a:cs typeface="Calibri"/>
              </a:rPr>
              <a:t>.</a:t>
            </a:r>
            <a:endParaRPr lang="en-US" dirty="0"/>
          </a:p>
          <a:p>
            <a:pPr marL="0" indent="0">
              <a:buNone/>
            </a:pPr>
            <a:endParaRPr lang="en-US">
              <a:cs typeface="Calibri"/>
            </a:endParaRPr>
          </a:p>
          <a:p>
            <a:pPr marL="0" indent="0">
              <a:buNone/>
            </a:pPr>
            <a:r>
              <a:rPr lang="en-US" dirty="0">
                <a:cs typeface="Calibri"/>
              </a:rPr>
              <a:t>The use of threats and forcing PWUD to access substance use treatment </a:t>
            </a:r>
            <a:r>
              <a:rPr lang="en-US" b="1" dirty="0">
                <a:cs typeface="Calibri"/>
              </a:rPr>
              <a:t>does not</a:t>
            </a:r>
            <a:r>
              <a:rPr lang="en-US" dirty="0">
                <a:cs typeface="Calibri"/>
              </a:rPr>
              <a:t> improve outcomes and </a:t>
            </a:r>
            <a:r>
              <a:rPr lang="en-US" b="1" dirty="0">
                <a:cs typeface="Calibri"/>
              </a:rPr>
              <a:t>increases</a:t>
            </a:r>
            <a:r>
              <a:rPr lang="en-US" dirty="0">
                <a:cs typeface="Calibri"/>
              </a:rPr>
              <a:t> chances of human rights violations.</a:t>
            </a:r>
            <a:endParaRPr lang="en-US" dirty="0">
              <a:ea typeface="Calibri"/>
              <a:cs typeface="Calibri"/>
            </a:endParaRPr>
          </a:p>
          <a:p>
            <a:pPr marL="0" indent="0">
              <a:buNone/>
            </a:pPr>
            <a:endParaRPr lang="en-US">
              <a:cs typeface="Calibri"/>
            </a:endParaRPr>
          </a:p>
          <a:p>
            <a:pPr marL="0" indent="0">
              <a:buNone/>
            </a:pPr>
            <a:endParaRPr lang="en-US">
              <a:cs typeface="Calibri"/>
            </a:endParaRPr>
          </a:p>
        </p:txBody>
      </p:sp>
      <p:pic>
        <p:nvPicPr>
          <p:cNvPr id="4" name="Picture 3">
            <a:extLst>
              <a:ext uri="{FF2B5EF4-FFF2-40B4-BE49-F238E27FC236}">
                <a16:creationId xmlns:a16="http://schemas.microsoft.com/office/drawing/2014/main" id="{F25BFE61-6F08-017D-C531-D7FD4483CE75}"/>
              </a:ext>
            </a:extLst>
          </p:cNvPr>
          <p:cNvPicPr>
            <a:picLocks noChangeAspect="1"/>
          </p:cNvPicPr>
          <p:nvPr/>
        </p:nvPicPr>
        <p:blipFill>
          <a:blip r:embed="rId2"/>
          <a:stretch>
            <a:fillRect/>
          </a:stretch>
        </p:blipFill>
        <p:spPr>
          <a:xfrm>
            <a:off x="4940060" y="6487993"/>
            <a:ext cx="2743200" cy="208052"/>
          </a:xfrm>
          <a:prstGeom prst="rect">
            <a:avLst/>
          </a:prstGeom>
        </p:spPr>
      </p:pic>
      <p:pic>
        <p:nvPicPr>
          <p:cNvPr id="5" name="Picture 4" descr="A group of people sitting in chairs&#10;&#10;Description automatically generated">
            <a:extLst>
              <a:ext uri="{FF2B5EF4-FFF2-40B4-BE49-F238E27FC236}">
                <a16:creationId xmlns:a16="http://schemas.microsoft.com/office/drawing/2014/main" id="{D5510459-1BFA-06A4-1563-71FA0F48B920}"/>
              </a:ext>
            </a:extLst>
          </p:cNvPr>
          <p:cNvPicPr>
            <a:picLocks noChangeAspect="1"/>
          </p:cNvPicPr>
          <p:nvPr/>
        </p:nvPicPr>
        <p:blipFill>
          <a:blip r:embed="rId3"/>
          <a:stretch>
            <a:fillRect/>
          </a:stretch>
        </p:blipFill>
        <p:spPr>
          <a:xfrm>
            <a:off x="7115503" y="2239617"/>
            <a:ext cx="4753303" cy="3193315"/>
          </a:xfrm>
          <a:prstGeom prst="rect">
            <a:avLst/>
          </a:prstGeom>
        </p:spPr>
      </p:pic>
    </p:spTree>
    <p:extLst>
      <p:ext uri="{BB962C8B-B14F-4D97-AF65-F5344CB8AC3E}">
        <p14:creationId xmlns:p14="http://schemas.microsoft.com/office/powerpoint/2010/main" val="852666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87EC6-0201-2274-DD8D-F663F9E5A639}"/>
              </a:ext>
            </a:extLst>
          </p:cNvPr>
          <p:cNvSpPr>
            <a:spLocks noGrp="1"/>
          </p:cNvSpPr>
          <p:nvPr>
            <p:ph type="title"/>
          </p:nvPr>
        </p:nvSpPr>
        <p:spPr/>
        <p:txBody>
          <a:bodyPr>
            <a:normAutofit/>
          </a:bodyPr>
          <a:lstStyle/>
          <a:p>
            <a:r>
              <a:rPr lang="en-US" sz="5400" b="1"/>
              <a:t>RISE Mission </a:t>
            </a:r>
          </a:p>
        </p:txBody>
      </p:sp>
      <p:sp>
        <p:nvSpPr>
          <p:cNvPr id="3" name="Content Placeholder 2">
            <a:extLst>
              <a:ext uri="{FF2B5EF4-FFF2-40B4-BE49-F238E27FC236}">
                <a16:creationId xmlns:a16="http://schemas.microsoft.com/office/drawing/2014/main" id="{2633EBE4-F08B-2879-8E03-ADA3F2B2172E}"/>
              </a:ext>
            </a:extLst>
          </p:cNvPr>
          <p:cNvSpPr>
            <a:spLocks noGrp="1"/>
          </p:cNvSpPr>
          <p:nvPr>
            <p:ph idx="1"/>
          </p:nvPr>
        </p:nvSpPr>
        <p:spPr>
          <a:xfrm>
            <a:off x="838200" y="2045109"/>
            <a:ext cx="10515600" cy="4131853"/>
          </a:xfrm>
        </p:spPr>
        <p:txBody>
          <a:bodyPr>
            <a:normAutofit lnSpcReduction="10000"/>
          </a:bodyPr>
          <a:lstStyle/>
          <a:p>
            <a:pPr marL="0" indent="0">
              <a:buNone/>
            </a:pPr>
            <a:r>
              <a:rPr lang="en-US"/>
              <a:t>Our mission is to </a:t>
            </a:r>
            <a:r>
              <a:rPr lang="en-US" b="1"/>
              <a:t>promote health, prevent disease, and fight stigma </a:t>
            </a:r>
            <a:r>
              <a:rPr lang="en-US"/>
              <a:t>by providing services to improve wellbeing in the </a:t>
            </a:r>
            <a:r>
              <a:rPr lang="en-US" b="1"/>
              <a:t>Metro West region</a:t>
            </a:r>
            <a:r>
              <a:rPr lang="en-US"/>
              <a:t>, centering communities of Color, LGBTQ+ people, immigrants, refugees, people living with HIV/AIDS, and people who use drugs. </a:t>
            </a:r>
          </a:p>
          <a:p>
            <a:pPr marL="0" indent="0">
              <a:buNone/>
            </a:pPr>
            <a:endParaRPr lang="en-US"/>
          </a:p>
          <a:p>
            <a:pPr marL="0" indent="0">
              <a:buNone/>
            </a:pPr>
            <a:r>
              <a:rPr lang="en-US"/>
              <a:t>Working within a social justice framework </a:t>
            </a:r>
            <a:r>
              <a:rPr lang="en-US" b="1"/>
              <a:t>in partnership with the community</a:t>
            </a:r>
            <a:r>
              <a:rPr lang="en-US"/>
              <a:t> and other provider agencies, we are committed to eliminating new infections for HIV, STIs, and Viral Hepatitis, treating current infections, reducing deaths from overdose, providing education, and </a:t>
            </a:r>
            <a:r>
              <a:rPr lang="en-US" b="1"/>
              <a:t>improving overall health outcomes </a:t>
            </a:r>
            <a:r>
              <a:rPr lang="en-US"/>
              <a:t>for clients and communities. </a:t>
            </a:r>
          </a:p>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825" b="26263"/>
          <a:stretch/>
        </p:blipFill>
        <p:spPr>
          <a:xfrm>
            <a:off x="6005655" y="365125"/>
            <a:ext cx="4357926" cy="1305150"/>
          </a:xfrm>
          <a:prstGeom prst="rect">
            <a:avLst/>
          </a:prstGeom>
        </p:spPr>
      </p:pic>
    </p:spTree>
    <p:extLst>
      <p:ext uri="{BB962C8B-B14F-4D97-AF65-F5344CB8AC3E}">
        <p14:creationId xmlns:p14="http://schemas.microsoft.com/office/powerpoint/2010/main" val="2495231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515B-5364-D939-6A84-E98BE7BD2579}"/>
              </a:ext>
            </a:extLst>
          </p:cNvPr>
          <p:cNvSpPr>
            <a:spLocks noGrp="1"/>
          </p:cNvSpPr>
          <p:nvPr>
            <p:ph type="title"/>
          </p:nvPr>
        </p:nvSpPr>
        <p:spPr>
          <a:xfrm>
            <a:off x="876694" y="412943"/>
            <a:ext cx="4234393" cy="1616203"/>
          </a:xfrm>
        </p:spPr>
        <p:txBody>
          <a:bodyPr vert="horz" lIns="91440" tIns="45720" rIns="91440" bIns="45720" rtlCol="0" anchor="ctr">
            <a:normAutofit/>
          </a:bodyPr>
          <a:lstStyle/>
          <a:p>
            <a:pPr algn="ctr"/>
            <a:r>
              <a:rPr lang="en-US" b="1" dirty="0">
                <a:cs typeface="Calibri Light"/>
              </a:rPr>
              <a:t>Language Matters</a:t>
            </a:r>
            <a:endParaRPr lang="en-US" b="1">
              <a:ea typeface="Calibri Light"/>
              <a:cs typeface="Calibri Light"/>
            </a:endParaRPr>
          </a:p>
        </p:txBody>
      </p:sp>
      <p:sp>
        <p:nvSpPr>
          <p:cNvPr id="3" name="Content Placeholder 2">
            <a:extLst>
              <a:ext uri="{FF2B5EF4-FFF2-40B4-BE49-F238E27FC236}">
                <a16:creationId xmlns:a16="http://schemas.microsoft.com/office/drawing/2014/main" id="{D51101FE-3150-8F47-4ECF-4D753542C53F}"/>
              </a:ext>
            </a:extLst>
          </p:cNvPr>
          <p:cNvSpPr>
            <a:spLocks noGrp="1"/>
          </p:cNvSpPr>
          <p:nvPr>
            <p:ph idx="1"/>
          </p:nvPr>
        </p:nvSpPr>
        <p:spPr>
          <a:xfrm>
            <a:off x="758452" y="2034235"/>
            <a:ext cx="4865014" cy="3789418"/>
          </a:xfrm>
        </p:spPr>
        <p:txBody>
          <a:bodyPr vert="horz" lIns="91440" tIns="45720" rIns="91440" bIns="45720" rtlCol="0" anchor="t">
            <a:noAutofit/>
          </a:bodyPr>
          <a:lstStyle/>
          <a:p>
            <a:r>
              <a:rPr lang="en-US" dirty="0">
                <a:cs typeface="Calibri"/>
              </a:rPr>
              <a:t>Feelings of stigmatization create barriers to accessing services and supports such as SSPs, MAT, and substance use treatment.</a:t>
            </a:r>
          </a:p>
          <a:p>
            <a:r>
              <a:rPr lang="en-US" dirty="0">
                <a:cs typeface="Calibri"/>
              </a:rPr>
              <a:t>Stigmatizing language and behaviors can cause non-drug users to become fearful of PWUD and impact the way healthcare and social service providers provide care.</a:t>
            </a:r>
          </a:p>
        </p:txBody>
      </p:sp>
      <p:pic>
        <p:nvPicPr>
          <p:cNvPr id="4" name="Picture 3" descr="Blue text on a white background&#10;&#10;Description automatically generated">
            <a:extLst>
              <a:ext uri="{FF2B5EF4-FFF2-40B4-BE49-F238E27FC236}">
                <a16:creationId xmlns:a16="http://schemas.microsoft.com/office/drawing/2014/main" id="{E59E2C55-1233-AA6E-1C27-6A815DAC5A79}"/>
              </a:ext>
            </a:extLst>
          </p:cNvPr>
          <p:cNvPicPr>
            <a:picLocks noChangeAspect="1"/>
          </p:cNvPicPr>
          <p:nvPr/>
        </p:nvPicPr>
        <p:blipFill rotWithShape="1">
          <a:blip r:embed="rId2"/>
          <a:srcRect r="169" b="2"/>
          <a:stretch/>
        </p:blipFill>
        <p:spPr>
          <a:xfrm>
            <a:off x="5854890" y="877414"/>
            <a:ext cx="5453545" cy="4984683"/>
          </a:xfrm>
          <a:prstGeom prst="rect">
            <a:avLst/>
          </a:prstGeom>
        </p:spPr>
      </p:pic>
      <p:grpSp>
        <p:nvGrpSpPr>
          <p:cNvPr id="9" name="Group 8">
            <a:extLst>
              <a:ext uri="{FF2B5EF4-FFF2-40B4-BE49-F238E27FC236}">
                <a16:creationId xmlns:a16="http://schemas.microsoft.com/office/drawing/2014/main" id="{434FA563-76F6-CDCF-AEA0-A7B78E4464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id="{1D2E3CAA-F1BA-6695-301D-22564C382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F0F2C-04A5-144D-BDCF-C38707289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5965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FC0D9-C1F9-3088-154F-1BF16B20A4C0}"/>
              </a:ext>
            </a:extLst>
          </p:cNvPr>
          <p:cNvSpPr>
            <a:spLocks noGrp="1"/>
          </p:cNvSpPr>
          <p:nvPr>
            <p:ph type="title"/>
          </p:nvPr>
        </p:nvSpPr>
        <p:spPr/>
        <p:txBody>
          <a:bodyPr/>
          <a:lstStyle/>
          <a:p>
            <a:r>
              <a:rPr lang="en-US" b="1" dirty="0">
                <a:cs typeface="Calibri Light"/>
              </a:rPr>
              <a:t>Approaches to Reduce Stigma</a:t>
            </a:r>
            <a:endParaRPr lang="en-US" b="1" dirty="0">
              <a:ea typeface="Calibri Light"/>
              <a:cs typeface="Calibri Light"/>
            </a:endParaRPr>
          </a:p>
        </p:txBody>
      </p:sp>
      <p:sp>
        <p:nvSpPr>
          <p:cNvPr id="3" name="Content Placeholder 2">
            <a:extLst>
              <a:ext uri="{FF2B5EF4-FFF2-40B4-BE49-F238E27FC236}">
                <a16:creationId xmlns:a16="http://schemas.microsoft.com/office/drawing/2014/main" id="{52047B2A-D62F-9668-5017-19598C2CE1EA}"/>
              </a:ext>
            </a:extLst>
          </p:cNvPr>
          <p:cNvSpPr>
            <a:spLocks noGrp="1"/>
          </p:cNvSpPr>
          <p:nvPr>
            <p:ph idx="1"/>
          </p:nvPr>
        </p:nvSpPr>
        <p:spPr>
          <a:xfrm>
            <a:off x="838200" y="1497676"/>
            <a:ext cx="10515600" cy="4351338"/>
          </a:xfrm>
        </p:spPr>
        <p:txBody>
          <a:bodyPr vert="horz" lIns="91440" tIns="45720" rIns="91440" bIns="45720" rtlCol="0" anchor="t">
            <a:normAutofit/>
          </a:bodyPr>
          <a:lstStyle/>
          <a:p>
            <a:r>
              <a:rPr lang="en-US">
                <a:cs typeface="Calibri"/>
              </a:rPr>
              <a:t>Use person-first language</a:t>
            </a:r>
          </a:p>
          <a:p>
            <a:r>
              <a:rPr lang="en-US">
                <a:cs typeface="Calibri"/>
              </a:rPr>
              <a:t>Support the entire spectrum of substance use experiences</a:t>
            </a:r>
          </a:p>
          <a:p>
            <a:r>
              <a:rPr lang="en-US">
                <a:cs typeface="Calibri"/>
              </a:rPr>
              <a:t>Create safe spaces for PWUD to share their experiences &amp; expertise</a:t>
            </a:r>
          </a:p>
          <a:p>
            <a:r>
              <a:rPr lang="en-US">
                <a:cs typeface="Calibri"/>
              </a:rPr>
              <a:t>Be willing to participate in trainings and conversations about the importance of using non-stigmatizing language for substance use and PWUD </a:t>
            </a:r>
          </a:p>
        </p:txBody>
      </p:sp>
      <p:graphicFrame>
        <p:nvGraphicFramePr>
          <p:cNvPr id="5" name="Table 4">
            <a:extLst>
              <a:ext uri="{FF2B5EF4-FFF2-40B4-BE49-F238E27FC236}">
                <a16:creationId xmlns:a16="http://schemas.microsoft.com/office/drawing/2014/main" id="{075DB800-5392-616D-3E51-12A620D54765}"/>
              </a:ext>
            </a:extLst>
          </p:cNvPr>
          <p:cNvGraphicFramePr>
            <a:graphicFrameLocks noGrp="1"/>
          </p:cNvGraphicFramePr>
          <p:nvPr>
            <p:extLst>
              <p:ext uri="{D42A27DB-BD31-4B8C-83A1-F6EECF244321}">
                <p14:modId xmlns:p14="http://schemas.microsoft.com/office/powerpoint/2010/main" val="1162499233"/>
              </p:ext>
            </p:extLst>
          </p:nvPr>
        </p:nvGraphicFramePr>
        <p:xfrm>
          <a:off x="1958050" y="4263341"/>
          <a:ext cx="8128000" cy="2461356"/>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016517937"/>
                    </a:ext>
                  </a:extLst>
                </a:gridCol>
                <a:gridCol w="4064000">
                  <a:extLst>
                    <a:ext uri="{9D8B030D-6E8A-4147-A177-3AD203B41FA5}">
                      <a16:colId xmlns:a16="http://schemas.microsoft.com/office/drawing/2014/main" val="1637930082"/>
                    </a:ext>
                  </a:extLst>
                </a:gridCol>
              </a:tblGrid>
              <a:tr h="541116">
                <a:tc>
                  <a:txBody>
                    <a:bodyPr/>
                    <a:lstStyle/>
                    <a:p>
                      <a:pPr marL="0" indent="0" algn="ctr" rtl="0" eaLnBrk="1" latinLnBrk="0" hangingPunct="1">
                        <a:spcBef>
                          <a:spcPts val="0"/>
                        </a:spcBef>
                        <a:spcAft>
                          <a:spcPts val="0"/>
                        </a:spcAft>
                      </a:pPr>
                      <a:r>
                        <a:rPr lang="en-US" sz="1800" b="1" kern="1200">
                          <a:solidFill>
                            <a:srgbClr val="000000"/>
                          </a:solidFill>
                          <a:effectLst/>
                          <a:latin typeface="Calibri" panose="020F0502020204030204" pitchFamily="34" charset="0"/>
                        </a:rPr>
                        <a:t>SAY</a:t>
                      </a:r>
                      <a:r>
                        <a:rPr lang="en-US" sz="1800" b="1" kern="1200" baseline="0">
                          <a:solidFill>
                            <a:srgbClr val="000000"/>
                          </a:solidFill>
                          <a:effectLst/>
                          <a:latin typeface="Calibri" panose="020F0502020204030204" pitchFamily="34" charset="0"/>
                        </a:rPr>
                        <a:t> THIS</a:t>
                      </a:r>
                      <a:endParaRPr lang="en-US">
                        <a:effectLst/>
                      </a:endParaRPr>
                    </a:p>
                  </a:txBody>
                  <a:tcPr marL="0" marR="0" marT="0" marB="0" anchor="ctr">
                    <a:lnL>
                      <a:noFill/>
                    </a:lnL>
                    <a:lnR>
                      <a:noFill/>
                    </a:lnR>
                    <a:lnT>
                      <a:noFill/>
                    </a:lnT>
                    <a:lnB>
                      <a:noFill/>
                    </a:lnB>
                  </a:tcPr>
                </a:tc>
                <a:tc>
                  <a:txBody>
                    <a:bodyPr/>
                    <a:lstStyle/>
                    <a:p>
                      <a:pPr marL="0" indent="0" algn="ctr" rtl="0" eaLnBrk="1" latinLnBrk="0" hangingPunct="1">
                        <a:spcBef>
                          <a:spcPts val="0"/>
                        </a:spcBef>
                        <a:spcAft>
                          <a:spcPts val="0"/>
                        </a:spcAft>
                      </a:pPr>
                      <a:r>
                        <a:rPr lang="en-US" sz="1800" b="1" kern="1200">
                          <a:solidFill>
                            <a:srgbClr val="000000"/>
                          </a:solidFill>
                          <a:effectLst/>
                          <a:latin typeface="Calibri" panose="020F0502020204030204" pitchFamily="34" charset="0"/>
                        </a:rPr>
                        <a:t>NOT</a:t>
                      </a:r>
                      <a:r>
                        <a:rPr lang="en-US" sz="1800" b="1" kern="1200" baseline="0">
                          <a:solidFill>
                            <a:srgbClr val="000000"/>
                          </a:solidFill>
                          <a:effectLst/>
                          <a:latin typeface="Calibri" panose="020F0502020204030204" pitchFamily="34" charset="0"/>
                        </a:rPr>
                        <a:t> THIS</a:t>
                      </a:r>
                      <a:endParaRPr lang="en-US">
                        <a:effectLst/>
                      </a:endParaRPr>
                    </a:p>
                  </a:txBody>
                  <a:tcPr marL="0" marR="0" marT="0" marB="0" anchor="ctr">
                    <a:lnL>
                      <a:noFill/>
                    </a:lnL>
                    <a:lnR>
                      <a:noFill/>
                    </a:lnR>
                    <a:lnT>
                      <a:noFill/>
                    </a:lnT>
                    <a:lnB>
                      <a:noFill/>
                    </a:lnB>
                  </a:tcPr>
                </a:tc>
                <a:extLst>
                  <a:ext uri="{0D108BD9-81ED-4DB2-BD59-A6C34878D82A}">
                    <a16:rowId xmlns:a16="http://schemas.microsoft.com/office/drawing/2014/main" val="730928762"/>
                  </a:ext>
                </a:extLst>
              </a:tr>
              <a:tr h="370840">
                <a:tc>
                  <a:txBody>
                    <a:bodyPr/>
                    <a:lstStyle/>
                    <a:p>
                      <a:pPr marL="283464" indent="-283464" algn="l" rtl="0" eaLnBrk="1" latinLnBrk="0" hangingPunct="1">
                        <a:spcBef>
                          <a:spcPts val="0"/>
                        </a:spcBef>
                        <a:spcAft>
                          <a:spcPts val="0"/>
                        </a:spcAft>
                        <a:buClrTx/>
                        <a:buSzPts val="1800"/>
                        <a:buFont typeface="Arial" panose="020B0604020202020204" pitchFamily="34" charset="0"/>
                        <a:buChar char="•"/>
                      </a:pPr>
                      <a:r>
                        <a:rPr lang="en-US" sz="1800" kern="1200">
                          <a:solidFill>
                            <a:srgbClr val="000000"/>
                          </a:solidFill>
                          <a:effectLst/>
                          <a:latin typeface="Calibri" panose="020F0502020204030204" pitchFamily="34" charset="0"/>
                        </a:rPr>
                        <a:t>Person who uses drugs</a:t>
                      </a:r>
                      <a:endParaRPr lang="en-US" sz="1800">
                        <a:effectLst/>
                      </a:endParaRPr>
                    </a:p>
                    <a:p>
                      <a:pPr marL="283464" indent="-283464" algn="l" rtl="0" eaLnBrk="1" latinLnBrk="0" hangingPunct="1">
                        <a:spcBef>
                          <a:spcPts val="0"/>
                        </a:spcBef>
                        <a:spcAft>
                          <a:spcPts val="0"/>
                        </a:spcAft>
                      </a:pPr>
                      <a:r>
                        <a:rPr lang="en-US" sz="1800" kern="1200">
                          <a:solidFill>
                            <a:srgbClr val="000000"/>
                          </a:solidFill>
                          <a:effectLst/>
                          <a:latin typeface="Calibri" panose="020F0502020204030204" pitchFamily="34" charset="0"/>
                        </a:rPr>
                        <a:t>Person living with substance use disorder</a:t>
                      </a:r>
                      <a:endParaRPr lang="en-US">
                        <a:effectLst/>
                      </a:endParaRPr>
                    </a:p>
                  </a:txBody>
                  <a:tcPr marL="0" marR="0" marT="0" marB="0" anchor="ctr">
                    <a:lnL>
                      <a:noFill/>
                    </a:lnL>
                    <a:lnR>
                      <a:noFill/>
                    </a:lnR>
                    <a:lnT>
                      <a:noFill/>
                    </a:lnT>
                    <a:lnB>
                      <a:noFill/>
                    </a:lnB>
                  </a:tcPr>
                </a:tc>
                <a:tc>
                  <a:txBody>
                    <a:bodyPr/>
                    <a:lstStyle/>
                    <a:p>
                      <a:pPr marL="283464" indent="-283464" algn="l" rtl="0" eaLnBrk="1" latinLnBrk="0" hangingPunct="1">
                        <a:spcBef>
                          <a:spcPts val="0"/>
                        </a:spcBef>
                        <a:spcAft>
                          <a:spcPts val="0"/>
                        </a:spcAft>
                        <a:buClrTx/>
                        <a:buSzPts val="1800"/>
                        <a:buFont typeface="Arial" panose="020B0604020202020204" pitchFamily="34" charset="0"/>
                        <a:buChar char="•"/>
                      </a:pPr>
                      <a:r>
                        <a:rPr lang="en-US" sz="1800" kern="1200">
                          <a:solidFill>
                            <a:srgbClr val="000000"/>
                          </a:solidFill>
                          <a:effectLst/>
                          <a:latin typeface="Calibri" panose="020F0502020204030204" pitchFamily="34" charset="0"/>
                        </a:rPr>
                        <a:t>Addict</a:t>
                      </a:r>
                      <a:endParaRPr lang="en-US" sz="1800">
                        <a:effectLst/>
                      </a:endParaRPr>
                    </a:p>
                    <a:p>
                      <a:pPr marL="283464" indent="-283464" algn="l" rtl="0" eaLnBrk="1" latinLnBrk="0" hangingPunct="1">
                        <a:spcBef>
                          <a:spcPts val="0"/>
                        </a:spcBef>
                        <a:spcAft>
                          <a:spcPts val="0"/>
                        </a:spcAft>
                      </a:pPr>
                      <a:r>
                        <a:rPr lang="en-US" sz="1800" kern="1200">
                          <a:solidFill>
                            <a:srgbClr val="000000"/>
                          </a:solidFill>
                          <a:effectLst/>
                          <a:latin typeface="Calibri" panose="020F0502020204030204" pitchFamily="34" charset="0"/>
                        </a:rPr>
                        <a:t>Junkie</a:t>
                      </a:r>
                      <a:endParaRPr lang="en-US">
                        <a:effectLst/>
                      </a:endParaRPr>
                    </a:p>
                    <a:p>
                      <a:pPr marL="283464" indent="-283464" algn="l" rtl="0" eaLnBrk="1" latinLnBrk="0" hangingPunct="1">
                        <a:spcBef>
                          <a:spcPts val="0"/>
                        </a:spcBef>
                        <a:spcAft>
                          <a:spcPts val="0"/>
                        </a:spcAft>
                      </a:pPr>
                      <a:r>
                        <a:rPr lang="en-US" sz="1800" kern="1200">
                          <a:solidFill>
                            <a:srgbClr val="000000"/>
                          </a:solidFill>
                          <a:effectLst/>
                          <a:latin typeface="Calibri" panose="020F0502020204030204" pitchFamily="34" charset="0"/>
                        </a:rPr>
                        <a:t>Drug</a:t>
                      </a:r>
                      <a:r>
                        <a:rPr lang="en-US" sz="1800" kern="1200" baseline="0">
                          <a:solidFill>
                            <a:srgbClr val="000000"/>
                          </a:solidFill>
                          <a:effectLst/>
                          <a:latin typeface="Calibri" panose="020F0502020204030204" pitchFamily="34" charset="0"/>
                        </a:rPr>
                        <a:t> Abuser</a:t>
                      </a:r>
                      <a:endParaRPr lang="en-US">
                        <a:effectLst/>
                      </a:endParaRPr>
                    </a:p>
                  </a:txBody>
                  <a:tcPr marL="0" marR="0" marT="0" marB="0" anchor="ctr">
                    <a:lnL>
                      <a:noFill/>
                    </a:lnL>
                    <a:lnR>
                      <a:noFill/>
                    </a:lnR>
                    <a:lnT>
                      <a:noFill/>
                    </a:lnT>
                    <a:lnB>
                      <a:noFill/>
                    </a:lnB>
                  </a:tcPr>
                </a:tc>
                <a:extLst>
                  <a:ext uri="{0D108BD9-81ED-4DB2-BD59-A6C34878D82A}">
                    <a16:rowId xmlns:a16="http://schemas.microsoft.com/office/drawing/2014/main" val="1843556986"/>
                  </a:ext>
                </a:extLst>
              </a:tr>
              <a:tr h="370840">
                <a:tc>
                  <a:txBody>
                    <a:bodyPr/>
                    <a:lstStyle/>
                    <a:p>
                      <a:pPr marL="283464" indent="-283464" algn="l" rtl="0" eaLnBrk="1" latinLnBrk="0" hangingPunct="1">
                        <a:spcBef>
                          <a:spcPts val="0"/>
                        </a:spcBef>
                        <a:spcAft>
                          <a:spcPts val="0"/>
                        </a:spcAft>
                        <a:buClrTx/>
                        <a:buSzPts val="1800"/>
                        <a:buFont typeface="Arial" panose="020B0604020202020204" pitchFamily="34" charset="0"/>
                        <a:buChar char="•"/>
                      </a:pPr>
                      <a:r>
                        <a:rPr lang="en-US" sz="1800" kern="1200">
                          <a:solidFill>
                            <a:srgbClr val="000000"/>
                          </a:solidFill>
                          <a:effectLst/>
                          <a:latin typeface="Calibri" panose="020F0502020204030204" pitchFamily="34" charset="0"/>
                        </a:rPr>
                        <a:t>Testing</a:t>
                      </a:r>
                      <a:r>
                        <a:rPr lang="en-US" sz="1800" kern="1200" baseline="0">
                          <a:solidFill>
                            <a:srgbClr val="000000"/>
                          </a:solidFill>
                          <a:effectLst/>
                          <a:latin typeface="Calibri" panose="020F0502020204030204" pitchFamily="34" charset="0"/>
                        </a:rPr>
                        <a:t> positive on a drug screen</a:t>
                      </a:r>
                      <a:endParaRPr lang="en-US" sz="1800">
                        <a:effectLst/>
                      </a:endParaRPr>
                    </a:p>
                    <a:p>
                      <a:pPr marL="283464" indent="-283464" algn="l" rtl="0" eaLnBrk="1" latinLnBrk="0" hangingPunct="1">
                        <a:spcBef>
                          <a:spcPts val="0"/>
                        </a:spcBef>
                        <a:spcAft>
                          <a:spcPts val="0"/>
                        </a:spcAft>
                      </a:pPr>
                      <a:r>
                        <a:rPr lang="en-US" sz="1800" kern="1200" baseline="0">
                          <a:solidFill>
                            <a:srgbClr val="000000"/>
                          </a:solidFill>
                          <a:effectLst/>
                          <a:latin typeface="Calibri" panose="020F0502020204030204" pitchFamily="34" charset="0"/>
                        </a:rPr>
                        <a:t>Testing negative on a drug screen</a:t>
                      </a:r>
                      <a:endParaRPr lang="en-US">
                        <a:effectLst/>
                      </a:endParaRPr>
                    </a:p>
                  </a:txBody>
                  <a:tcPr marL="0" marR="0" marT="0" marB="0" anchor="ctr">
                    <a:lnL>
                      <a:noFill/>
                    </a:lnL>
                    <a:lnR>
                      <a:noFill/>
                    </a:lnR>
                    <a:lnT>
                      <a:noFill/>
                    </a:lnT>
                    <a:lnB>
                      <a:noFill/>
                    </a:lnB>
                  </a:tcPr>
                </a:tc>
                <a:tc>
                  <a:txBody>
                    <a:bodyPr/>
                    <a:lstStyle/>
                    <a:p>
                      <a:pPr marL="283464" indent="-283464" algn="l" rtl="0" eaLnBrk="1" latinLnBrk="0" hangingPunct="1">
                        <a:spcBef>
                          <a:spcPts val="0"/>
                        </a:spcBef>
                        <a:spcAft>
                          <a:spcPts val="0"/>
                        </a:spcAft>
                        <a:buClrTx/>
                        <a:buSzPts val="1800"/>
                        <a:buFont typeface="Arial" panose="020B0604020202020204" pitchFamily="34" charset="0"/>
                        <a:buChar char="•"/>
                      </a:pPr>
                      <a:r>
                        <a:rPr lang="en-US" sz="1800" kern="1200">
                          <a:solidFill>
                            <a:srgbClr val="000000"/>
                          </a:solidFill>
                          <a:effectLst/>
                          <a:latin typeface="Calibri" panose="020F0502020204030204" pitchFamily="34" charset="0"/>
                        </a:rPr>
                        <a:t>Dirty</a:t>
                      </a:r>
                      <a:endParaRPr lang="en-US" sz="1800">
                        <a:effectLst/>
                      </a:endParaRPr>
                    </a:p>
                    <a:p>
                      <a:pPr marL="283464" indent="-283464" algn="l" rtl="0" eaLnBrk="1" latinLnBrk="0" hangingPunct="1">
                        <a:spcBef>
                          <a:spcPts val="0"/>
                        </a:spcBef>
                        <a:spcAft>
                          <a:spcPts val="0"/>
                        </a:spcAft>
                      </a:pPr>
                      <a:r>
                        <a:rPr lang="en-US" sz="1800" kern="1200">
                          <a:solidFill>
                            <a:srgbClr val="000000"/>
                          </a:solidFill>
                          <a:effectLst/>
                          <a:latin typeface="Calibri" panose="020F0502020204030204" pitchFamily="34" charset="0"/>
                        </a:rPr>
                        <a:t>Clean</a:t>
                      </a:r>
                      <a:endParaRPr lang="en-US">
                        <a:effectLst/>
                      </a:endParaRPr>
                    </a:p>
                  </a:txBody>
                  <a:tcPr marL="0" marR="0" marT="0" marB="0" anchor="ctr">
                    <a:lnL>
                      <a:noFill/>
                    </a:lnL>
                    <a:lnR>
                      <a:noFill/>
                    </a:lnR>
                    <a:lnT>
                      <a:noFill/>
                    </a:lnT>
                    <a:lnB>
                      <a:noFill/>
                    </a:lnB>
                  </a:tcPr>
                </a:tc>
                <a:extLst>
                  <a:ext uri="{0D108BD9-81ED-4DB2-BD59-A6C34878D82A}">
                    <a16:rowId xmlns:a16="http://schemas.microsoft.com/office/drawing/2014/main" val="1622903644"/>
                  </a:ext>
                </a:extLst>
              </a:tr>
              <a:tr h="370840">
                <a:tc>
                  <a:txBody>
                    <a:bodyPr/>
                    <a:lstStyle/>
                    <a:p>
                      <a:pPr marL="283464" indent="-283464" algn="l" rtl="0" eaLnBrk="1" latinLnBrk="0" hangingPunct="1">
                        <a:spcBef>
                          <a:spcPts val="0"/>
                        </a:spcBef>
                        <a:spcAft>
                          <a:spcPts val="0"/>
                        </a:spcAft>
                        <a:buClrTx/>
                        <a:buSzPts val="1800"/>
                        <a:buFont typeface="Arial" panose="020B0604020202020204" pitchFamily="34" charset="0"/>
                        <a:buChar char="•"/>
                      </a:pPr>
                      <a:r>
                        <a:rPr lang="en-US" sz="1800" kern="1200">
                          <a:solidFill>
                            <a:srgbClr val="000000"/>
                          </a:solidFill>
                          <a:effectLst/>
                          <a:latin typeface="Calibri" panose="020F0502020204030204" pitchFamily="34" charset="0"/>
                        </a:rPr>
                        <a:t>Person in recovery</a:t>
                      </a:r>
                      <a:endParaRPr lang="en-US" sz="1800">
                        <a:effectLst/>
                      </a:endParaRPr>
                    </a:p>
                    <a:p>
                      <a:pPr marL="283464" indent="-283464" algn="l" rtl="0" eaLnBrk="1" latinLnBrk="0" hangingPunct="1">
                        <a:spcBef>
                          <a:spcPts val="0"/>
                        </a:spcBef>
                        <a:spcAft>
                          <a:spcPts val="0"/>
                        </a:spcAft>
                      </a:pPr>
                      <a:r>
                        <a:rPr lang="en-US" sz="1800" kern="1200">
                          <a:solidFill>
                            <a:srgbClr val="000000"/>
                          </a:solidFill>
                          <a:effectLst/>
                          <a:latin typeface="Calibri" panose="020F0502020204030204" pitchFamily="34" charset="0"/>
                        </a:rPr>
                        <a:t>Substance-free</a:t>
                      </a:r>
                      <a:endParaRPr lang="en-US">
                        <a:effectLst/>
                      </a:endParaRPr>
                    </a:p>
                  </a:txBody>
                  <a:tcPr marL="0" marR="0" marT="0" marB="0" anchor="ctr">
                    <a:lnL>
                      <a:noFill/>
                    </a:lnL>
                    <a:lnR>
                      <a:noFill/>
                    </a:lnR>
                    <a:lnT>
                      <a:noFill/>
                    </a:lnT>
                    <a:lnB>
                      <a:noFill/>
                    </a:lnB>
                  </a:tcPr>
                </a:tc>
                <a:tc>
                  <a:txBody>
                    <a:bodyPr/>
                    <a:lstStyle/>
                    <a:p>
                      <a:pPr marL="283464" indent="-283464" algn="l" rtl="0" eaLnBrk="1" latinLnBrk="0" hangingPunct="1">
                        <a:spcBef>
                          <a:spcPts val="0"/>
                        </a:spcBef>
                        <a:spcAft>
                          <a:spcPts val="0"/>
                        </a:spcAft>
                        <a:buClrTx/>
                        <a:buSzPts val="1800"/>
                        <a:buFont typeface="Arial" panose="020B0604020202020204" pitchFamily="34" charset="0"/>
                        <a:buChar char="•"/>
                      </a:pPr>
                      <a:r>
                        <a:rPr lang="en-US" sz="1800" kern="1200">
                          <a:solidFill>
                            <a:srgbClr val="000000"/>
                          </a:solidFill>
                          <a:effectLst/>
                          <a:latin typeface="Calibri" panose="020F0502020204030204" pitchFamily="34" charset="0"/>
                        </a:rPr>
                        <a:t>Clean</a:t>
                      </a:r>
                      <a:endParaRPr lang="en-US" sz="1800">
                        <a:effectLst/>
                      </a:endParaRPr>
                    </a:p>
                  </a:txBody>
                  <a:tcPr marL="0" marR="0" marT="0" marB="0" anchor="ctr">
                    <a:lnL>
                      <a:noFill/>
                    </a:lnL>
                    <a:lnR>
                      <a:noFill/>
                    </a:lnR>
                    <a:lnT>
                      <a:noFill/>
                    </a:lnT>
                    <a:lnB>
                      <a:noFill/>
                    </a:lnB>
                  </a:tcPr>
                </a:tc>
                <a:extLst>
                  <a:ext uri="{0D108BD9-81ED-4DB2-BD59-A6C34878D82A}">
                    <a16:rowId xmlns:a16="http://schemas.microsoft.com/office/drawing/2014/main" val="1026710913"/>
                  </a:ext>
                </a:extLst>
              </a:tr>
            </a:tbl>
          </a:graphicData>
        </a:graphic>
      </p:graphicFrame>
      <p:sp>
        <p:nvSpPr>
          <p:cNvPr id="6" name="TextBox 5">
            <a:extLst>
              <a:ext uri="{FF2B5EF4-FFF2-40B4-BE49-F238E27FC236}">
                <a16:creationId xmlns:a16="http://schemas.microsoft.com/office/drawing/2014/main" id="{BAF9F983-3DEA-9B8B-1C84-AE375EBE8BDB}"/>
              </a:ext>
            </a:extLst>
          </p:cNvPr>
          <p:cNvSpPr txBox="1"/>
          <p:nvPr/>
        </p:nvSpPr>
        <p:spPr>
          <a:xfrm>
            <a:off x="4656881" y="547675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2982674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Enviromental Health Implications</a:t>
            </a:r>
            <a:endParaRPr lang="en-US" b="1">
              <a:cs typeface="Calibri Light"/>
            </a:endParaRPr>
          </a:p>
        </p:txBody>
      </p:sp>
      <p:sp>
        <p:nvSpPr>
          <p:cNvPr id="3" name="Content Placeholder 2"/>
          <p:cNvSpPr>
            <a:spLocks noGrp="1"/>
          </p:cNvSpPr>
          <p:nvPr>
            <p:ph idx="1"/>
          </p:nvPr>
        </p:nvSpPr>
        <p:spPr>
          <a:xfrm>
            <a:off x="838200" y="1683662"/>
            <a:ext cx="10515600" cy="4351338"/>
          </a:xfrm>
        </p:spPr>
        <p:txBody>
          <a:bodyPr vert="horz" lIns="91440" tIns="45720" rIns="91440" bIns="45720" rtlCol="0" anchor="t">
            <a:normAutofit fontScale="55000" lnSpcReduction="20000"/>
          </a:bodyPr>
          <a:lstStyle/>
          <a:p>
            <a:r>
              <a:rPr lang="en-US" sz="4500" dirty="0">
                <a:cs typeface="Calibri"/>
              </a:rPr>
              <a:t>Increase in community presence of discarded sharps</a:t>
            </a:r>
            <a:endParaRPr lang="en-US" dirty="0">
              <a:cs typeface="Calibri"/>
            </a:endParaRPr>
          </a:p>
          <a:p>
            <a:pPr lvl="1" indent="-457200"/>
            <a:r>
              <a:rPr lang="en-US" sz="4400" dirty="0">
                <a:cs typeface="Calibri"/>
              </a:rPr>
              <a:t>Cities without SSPs are likely to find </a:t>
            </a:r>
            <a:r>
              <a:rPr lang="en-US" sz="4400" b="1" dirty="0">
                <a:cs typeface="Calibri"/>
              </a:rPr>
              <a:t>8x</a:t>
            </a:r>
            <a:r>
              <a:rPr lang="en-US" sz="4400" dirty="0">
                <a:cs typeface="Calibri"/>
              </a:rPr>
              <a:t> as many discarded sharps compared to cities with SSPs (CDC)</a:t>
            </a:r>
          </a:p>
          <a:p>
            <a:r>
              <a:rPr lang="en-US" sz="4800" dirty="0">
                <a:latin typeface="Calibri"/>
                <a:cs typeface="Calibri"/>
              </a:rPr>
              <a:t>Contamination of drug supply</a:t>
            </a:r>
          </a:p>
          <a:p>
            <a:pPr lvl="1" indent="-457200"/>
            <a:r>
              <a:rPr lang="en-US" sz="4400" dirty="0">
                <a:latin typeface="Calibri"/>
                <a:cs typeface="Calibri"/>
              </a:rPr>
              <a:t>The street drug supply is unpredictable, increasing risk for overdose and skin wounds from xylazine use</a:t>
            </a:r>
            <a:endParaRPr lang="en-US" dirty="0"/>
          </a:p>
          <a:p>
            <a:pPr lvl="1" indent="-457200"/>
            <a:r>
              <a:rPr lang="en-US" sz="4400" dirty="0">
                <a:cs typeface="Calibri"/>
              </a:rPr>
              <a:t>Access to drug checking services allows PWUD and people who sell drugs to make informed decisions about what substances they want to use and sell </a:t>
            </a:r>
          </a:p>
          <a:p>
            <a:pPr lvl="1" indent="-457200"/>
            <a:r>
              <a:rPr lang="en-US" sz="4400" dirty="0">
                <a:cs typeface="Calibri"/>
              </a:rPr>
              <a:t>A 2019 study shows 89.5% of 334 PWUD in Baltimore, Providence, and Boston areas reported accessing drug checking services "makes them feel better about protecting themselves from overdose" (National Institute of Justice)</a:t>
            </a:r>
          </a:p>
          <a:p>
            <a:r>
              <a:rPr lang="en-US" sz="4800" dirty="0">
                <a:cs typeface="Calibri"/>
              </a:rPr>
              <a:t>Lack of linkage to treatment and other supportive services</a:t>
            </a:r>
          </a:p>
          <a:p>
            <a:pPr lvl="1" indent="-457200"/>
            <a:endParaRPr lang="en-US" sz="4400">
              <a:cs typeface="Calibri"/>
            </a:endParaRPr>
          </a:p>
          <a:p>
            <a:pPr lvl="1" indent="-457200"/>
            <a:endParaRPr lang="en-US" sz="4400">
              <a:cs typeface="Calibri"/>
            </a:endParaRPr>
          </a:p>
          <a:p>
            <a:pPr lvl="1"/>
            <a:endParaRPr lang="en-US">
              <a:cs typeface="Calibri"/>
            </a:endParaRPr>
          </a:p>
          <a:p>
            <a:endParaRPr lang="en-US" sz="2800">
              <a:cs typeface="Calibri"/>
            </a:endParaRPr>
          </a:p>
          <a:p>
            <a:pPr marL="0" indent="0">
              <a:buNone/>
            </a:pPr>
            <a:endParaRPr lang="en-US" sz="2800">
              <a:cs typeface="Calibri"/>
            </a:endParaRPr>
          </a:p>
          <a:p>
            <a:pPr lvl="1"/>
            <a:endParaRPr lang="en-US" sz="2800">
              <a:cs typeface="Calibri"/>
            </a:endParaRPr>
          </a:p>
          <a:p>
            <a:pPr lvl="1"/>
            <a:endParaRPr lang="en-US" sz="2800">
              <a:cs typeface="Calibri"/>
            </a:endParaRPr>
          </a:p>
          <a:p>
            <a:endParaRPr lang="en-US" sz="3200">
              <a:cs typeface="Calibri"/>
            </a:endParaRPr>
          </a:p>
          <a:p>
            <a:pPr lvl="1"/>
            <a:endParaRPr lang="en-US">
              <a:cs typeface="Calibri"/>
            </a:endParaRPr>
          </a:p>
          <a:p>
            <a:pPr lvl="1"/>
            <a:endParaRPr lang="en-US">
              <a:cs typeface="Calibri"/>
            </a:endParaRPr>
          </a:p>
          <a:p>
            <a:pPr lvl="1"/>
            <a:endParaRPr lang="en-US">
              <a:cs typeface="Calibri"/>
            </a:endParaRPr>
          </a:p>
          <a:p>
            <a:pPr lvl="1"/>
            <a:endParaRPr lang="en-US">
              <a:cs typeface="Calibri"/>
            </a:endParaRPr>
          </a:p>
          <a:p>
            <a:pPr lvl="1"/>
            <a:endParaRPr lang="en-US">
              <a:cs typeface="Calibri"/>
            </a:endParaRPr>
          </a:p>
          <a:p>
            <a:endParaRPr lang="en-US">
              <a:cs typeface="Calibri"/>
            </a:endParaRPr>
          </a:p>
          <a:p>
            <a:pPr lvl="1"/>
            <a:endParaRPr lang="en-US">
              <a:cs typeface="Calibri"/>
            </a:endParaRPr>
          </a:p>
          <a:p>
            <a:endParaRPr lang="en-US">
              <a:cs typeface="Calibri"/>
            </a:endParaRPr>
          </a:p>
        </p:txBody>
      </p:sp>
    </p:spTree>
    <p:extLst>
      <p:ext uri="{BB962C8B-B14F-4D97-AF65-F5344CB8AC3E}">
        <p14:creationId xmlns:p14="http://schemas.microsoft.com/office/powerpoint/2010/main" val="1367375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D5A97-A525-9A6F-7C1F-2D8A91D05558}"/>
              </a:ext>
            </a:extLst>
          </p:cNvPr>
          <p:cNvSpPr>
            <a:spLocks noGrp="1"/>
          </p:cNvSpPr>
          <p:nvPr>
            <p:ph type="title"/>
          </p:nvPr>
        </p:nvSpPr>
        <p:spPr/>
        <p:txBody>
          <a:bodyPr/>
          <a:lstStyle/>
          <a:p>
            <a:r>
              <a:rPr lang="en-US" b="1" dirty="0">
                <a:cs typeface="Calibri Light"/>
              </a:rPr>
              <a:t>Enviromental Health Implications</a:t>
            </a:r>
            <a:endParaRPr lang="en-US" b="1" dirty="0">
              <a:ea typeface="Calibri Light"/>
              <a:cs typeface="Calibri Light"/>
            </a:endParaRPr>
          </a:p>
        </p:txBody>
      </p:sp>
      <p:sp>
        <p:nvSpPr>
          <p:cNvPr id="3" name="Content Placeholder 2">
            <a:extLst>
              <a:ext uri="{FF2B5EF4-FFF2-40B4-BE49-F238E27FC236}">
                <a16:creationId xmlns:a16="http://schemas.microsoft.com/office/drawing/2014/main" id="{55EDE613-6868-BD06-79CD-EF11EFA533CA}"/>
              </a:ext>
            </a:extLst>
          </p:cNvPr>
          <p:cNvSpPr>
            <a:spLocks noGrp="1"/>
          </p:cNvSpPr>
          <p:nvPr>
            <p:ph idx="1"/>
          </p:nvPr>
        </p:nvSpPr>
        <p:spPr/>
        <p:txBody>
          <a:bodyPr vert="horz" lIns="91440" tIns="45720" rIns="91440" bIns="45720" rtlCol="0" anchor="t">
            <a:normAutofit/>
          </a:bodyPr>
          <a:lstStyle/>
          <a:p>
            <a:r>
              <a:rPr lang="en-US" dirty="0">
                <a:cs typeface="Calibri"/>
              </a:rPr>
              <a:t>Lack of adequate housing and shelter that embraces harm reduction</a:t>
            </a:r>
          </a:p>
          <a:p>
            <a:pPr lvl="1"/>
            <a:r>
              <a:rPr lang="en-US" dirty="0">
                <a:cs typeface="Calibri"/>
              </a:rPr>
              <a:t>Increases drug use in public spaces </a:t>
            </a:r>
          </a:p>
          <a:p>
            <a:r>
              <a:rPr lang="en-US" dirty="0">
                <a:cs typeface="Calibri"/>
              </a:rPr>
              <a:t>There are environmental health factors that have a detrimental impact on PWUD in public spaces</a:t>
            </a:r>
          </a:p>
          <a:p>
            <a:pPr lvl="1"/>
            <a:r>
              <a:rPr lang="en-US" dirty="0">
                <a:cs typeface="Calibri"/>
              </a:rPr>
              <a:t>Lack of bathrooms/hygienic spaces, trash receptacles and adequate street lighting increases risk for overdose, wounds, bacterial and skin/soft tissue infections</a:t>
            </a:r>
          </a:p>
          <a:p>
            <a:r>
              <a:rPr lang="en-US" dirty="0">
                <a:cs typeface="Calibri"/>
              </a:rPr>
              <a:t>Recovery and abstinence-only requirements, i.e. policies perpetuate stigma </a:t>
            </a:r>
          </a:p>
          <a:p>
            <a:endParaRPr lang="en-US">
              <a:cs typeface="Calibri"/>
            </a:endParaRPr>
          </a:p>
        </p:txBody>
      </p:sp>
    </p:spTree>
    <p:extLst>
      <p:ext uri="{BB962C8B-B14F-4D97-AF65-F5344CB8AC3E}">
        <p14:creationId xmlns:p14="http://schemas.microsoft.com/office/powerpoint/2010/main" val="2235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Our Staff in Action!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123" y="1690688"/>
            <a:ext cx="3628252" cy="423661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064" y="183005"/>
            <a:ext cx="4972306" cy="407691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4081" y="2284813"/>
            <a:ext cx="3210006" cy="404980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500" y="2969342"/>
            <a:ext cx="3922870" cy="3553071"/>
          </a:xfrm>
          <a:prstGeom prst="rect">
            <a:avLst/>
          </a:prstGeom>
        </p:spPr>
      </p:pic>
    </p:spTree>
    <p:extLst>
      <p:ext uri="{BB962C8B-B14F-4D97-AF65-F5344CB8AC3E}">
        <p14:creationId xmlns:p14="http://schemas.microsoft.com/office/powerpoint/2010/main" val="729952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wearing a mask and gloves holding a package&#10;&#10;Description automatically generated">
            <a:extLst>
              <a:ext uri="{FF2B5EF4-FFF2-40B4-BE49-F238E27FC236}">
                <a16:creationId xmlns:a16="http://schemas.microsoft.com/office/drawing/2014/main" id="{14905C10-4079-0CB9-FCAF-BAF339131D24}"/>
              </a:ext>
            </a:extLst>
          </p:cNvPr>
          <p:cNvPicPr>
            <a:picLocks noChangeAspect="1"/>
          </p:cNvPicPr>
          <p:nvPr/>
        </p:nvPicPr>
        <p:blipFill rotWithShape="1">
          <a:blip r:embed="rId2"/>
          <a:srcRect t="24456" r="-2" b="35665"/>
          <a:stretch/>
        </p:blipFill>
        <p:spPr>
          <a:xfrm>
            <a:off x="321730" y="321732"/>
            <a:ext cx="5674897" cy="3017405"/>
          </a:xfrm>
          <a:prstGeom prst="rect">
            <a:avLst/>
          </a:prstGeom>
        </p:spPr>
      </p:pic>
      <p:pic>
        <p:nvPicPr>
          <p:cNvPr id="2" name="Picture 1" descr="A person and person wearing face masks and holding a box of medicine&#10;&#10;Description automatically generated">
            <a:extLst>
              <a:ext uri="{FF2B5EF4-FFF2-40B4-BE49-F238E27FC236}">
                <a16:creationId xmlns:a16="http://schemas.microsoft.com/office/drawing/2014/main" id="{B6B2A878-4A5B-B217-673C-CA490507874B}"/>
              </a:ext>
            </a:extLst>
          </p:cNvPr>
          <p:cNvPicPr>
            <a:picLocks noChangeAspect="1"/>
          </p:cNvPicPr>
          <p:nvPr/>
        </p:nvPicPr>
        <p:blipFill rotWithShape="1">
          <a:blip r:embed="rId3"/>
          <a:srcRect t="15058" r="-2" b="19390"/>
          <a:stretch/>
        </p:blipFill>
        <p:spPr>
          <a:xfrm>
            <a:off x="321730" y="3510853"/>
            <a:ext cx="5674897" cy="2789954"/>
          </a:xfrm>
          <a:prstGeom prst="rect">
            <a:avLst/>
          </a:prstGeom>
        </p:spPr>
      </p:pic>
      <p:pic>
        <p:nvPicPr>
          <p:cNvPr id="3" name="Picture 2" descr="A group of people posing for a photo&#10;&#10;Description automatically generated">
            <a:extLst>
              <a:ext uri="{FF2B5EF4-FFF2-40B4-BE49-F238E27FC236}">
                <a16:creationId xmlns:a16="http://schemas.microsoft.com/office/drawing/2014/main" id="{6C5DEB76-80B8-F8AC-71E5-DBC9C12237FD}"/>
              </a:ext>
            </a:extLst>
          </p:cNvPr>
          <p:cNvPicPr>
            <a:picLocks noChangeAspect="1"/>
          </p:cNvPicPr>
          <p:nvPr/>
        </p:nvPicPr>
        <p:blipFill rotWithShape="1">
          <a:blip r:embed="rId4"/>
          <a:srcRect r="-2" b="4120"/>
          <a:stretch/>
        </p:blipFill>
        <p:spPr>
          <a:xfrm>
            <a:off x="6195373" y="321733"/>
            <a:ext cx="5674897" cy="5979074"/>
          </a:xfrm>
          <a:prstGeom prst="rect">
            <a:avLst/>
          </a:prstGeom>
        </p:spPr>
      </p:pic>
    </p:spTree>
    <p:extLst>
      <p:ext uri="{BB962C8B-B14F-4D97-AF65-F5344CB8AC3E}">
        <p14:creationId xmlns:p14="http://schemas.microsoft.com/office/powerpoint/2010/main" val="1181606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2A7E1-ECC8-A4F5-6D71-04457D2BC234}"/>
              </a:ext>
            </a:extLst>
          </p:cNvPr>
          <p:cNvSpPr>
            <a:spLocks noGrp="1"/>
          </p:cNvSpPr>
          <p:nvPr>
            <p:ph type="title"/>
          </p:nvPr>
        </p:nvSpPr>
        <p:spPr/>
        <p:txBody>
          <a:bodyPr>
            <a:normAutofit fontScale="90000"/>
          </a:bodyPr>
          <a:lstStyle/>
          <a:p>
            <a:r>
              <a:rPr lang="en-US" b="1"/>
              <a:t>FY 2023 Opioid Education &amp; Naloxone Distribution (OEND) Data (07/01/2022 – 06/30/2023)</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5858" b="51873"/>
          <a:stretch/>
        </p:blipFill>
        <p:spPr>
          <a:xfrm>
            <a:off x="2235918" y="2172929"/>
            <a:ext cx="7720164" cy="4249755"/>
          </a:xfrm>
        </p:spPr>
      </p:pic>
    </p:spTree>
    <p:extLst>
      <p:ext uri="{BB962C8B-B14F-4D97-AF65-F5344CB8AC3E}">
        <p14:creationId xmlns:p14="http://schemas.microsoft.com/office/powerpoint/2010/main" val="2658920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2A7E1-ECC8-A4F5-6D71-04457D2BC234}"/>
              </a:ext>
            </a:extLst>
          </p:cNvPr>
          <p:cNvSpPr>
            <a:spLocks noGrp="1"/>
          </p:cNvSpPr>
          <p:nvPr>
            <p:ph type="title"/>
          </p:nvPr>
        </p:nvSpPr>
        <p:spPr/>
        <p:txBody>
          <a:bodyPr>
            <a:normAutofit/>
          </a:bodyPr>
          <a:lstStyle/>
          <a:p>
            <a:r>
              <a:rPr lang="en-US" sz="4000" b="1"/>
              <a:t>FY 2023 Opioid Education &amp; Naloxone Distribution (OEND) Data (07/01/2022 – 06/30/2023)</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49444"/>
          <a:stretch/>
        </p:blipFill>
        <p:spPr>
          <a:xfrm>
            <a:off x="366613" y="2435049"/>
            <a:ext cx="5808043" cy="3277493"/>
          </a:xfr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8351"/>
          <a:stretch/>
        </p:blipFill>
        <p:spPr>
          <a:xfrm>
            <a:off x="6072146" y="2219815"/>
            <a:ext cx="5913377" cy="3409052"/>
          </a:xfrm>
          <a:prstGeom prst="rect">
            <a:avLst/>
          </a:prstGeom>
        </p:spPr>
      </p:pic>
    </p:spTree>
    <p:extLst>
      <p:ext uri="{BB962C8B-B14F-4D97-AF65-F5344CB8AC3E}">
        <p14:creationId xmlns:p14="http://schemas.microsoft.com/office/powerpoint/2010/main" val="1621318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2A7E1-ECC8-A4F5-6D71-04457D2BC234}"/>
              </a:ext>
            </a:extLst>
          </p:cNvPr>
          <p:cNvSpPr>
            <a:spLocks noGrp="1"/>
          </p:cNvSpPr>
          <p:nvPr>
            <p:ph type="title"/>
          </p:nvPr>
        </p:nvSpPr>
        <p:spPr/>
        <p:txBody>
          <a:bodyPr>
            <a:normAutofit fontScale="90000"/>
          </a:bodyPr>
          <a:lstStyle/>
          <a:p>
            <a:r>
              <a:rPr lang="en-US" b="1"/>
              <a:t>FY 2023 Opioid Education &amp; Naloxone Distribution (OEND) Data (07/01/2022 – 06/30/2023)</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46169"/>
          <a:stretch/>
        </p:blipFill>
        <p:spPr>
          <a:xfrm>
            <a:off x="2596130" y="1690688"/>
            <a:ext cx="6999739" cy="4907076"/>
          </a:xfrm>
        </p:spPr>
      </p:pic>
    </p:spTree>
    <p:extLst>
      <p:ext uri="{BB962C8B-B14F-4D97-AF65-F5344CB8AC3E}">
        <p14:creationId xmlns:p14="http://schemas.microsoft.com/office/powerpoint/2010/main" val="984029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2A7E1-ECC8-A4F5-6D71-04457D2BC234}"/>
              </a:ext>
            </a:extLst>
          </p:cNvPr>
          <p:cNvSpPr>
            <a:spLocks noGrp="1"/>
          </p:cNvSpPr>
          <p:nvPr>
            <p:ph type="title"/>
          </p:nvPr>
        </p:nvSpPr>
        <p:spPr>
          <a:xfrm>
            <a:off x="838200" y="365125"/>
            <a:ext cx="10515600" cy="1011391"/>
          </a:xfrm>
        </p:spPr>
        <p:txBody>
          <a:bodyPr/>
          <a:lstStyle/>
          <a:p>
            <a:r>
              <a:rPr lang="en-US" b="1"/>
              <a:t>FY 2023 SSP Data (07/01/2022 – 06/30/2023)</a:t>
            </a:r>
          </a:p>
        </p:txBody>
      </p:sp>
      <p:sp>
        <p:nvSpPr>
          <p:cNvPr id="3" name="Content Placeholder 2">
            <a:extLst>
              <a:ext uri="{FF2B5EF4-FFF2-40B4-BE49-F238E27FC236}">
                <a16:creationId xmlns:a16="http://schemas.microsoft.com/office/drawing/2014/main" id="{BDFF8011-A507-7A4B-DD5E-0ACBC4C516BA}"/>
              </a:ext>
            </a:extLst>
          </p:cNvPr>
          <p:cNvSpPr>
            <a:spLocks noGrp="1"/>
          </p:cNvSpPr>
          <p:nvPr>
            <p:ph idx="1"/>
          </p:nvPr>
        </p:nvSpPr>
        <p:spPr>
          <a:xfrm>
            <a:off x="838200" y="1452149"/>
            <a:ext cx="7519219" cy="5193200"/>
          </a:xfrm>
        </p:spPr>
        <p:txBody>
          <a:bodyPr>
            <a:normAutofit lnSpcReduction="10000"/>
          </a:bodyPr>
          <a:lstStyle/>
          <a:p>
            <a:pPr>
              <a:buFontTx/>
              <a:buChar char="-"/>
            </a:pPr>
            <a:r>
              <a:rPr lang="en-US"/>
              <a:t>Syringes Collected: </a:t>
            </a:r>
            <a:r>
              <a:rPr lang="en-US" b="1"/>
              <a:t>37,431</a:t>
            </a:r>
          </a:p>
          <a:p>
            <a:pPr lvl="1">
              <a:buFontTx/>
              <a:buChar char="-"/>
            </a:pPr>
            <a:r>
              <a:rPr lang="en-US" i="1"/>
              <a:t>Not including sharps kiosk in RISE waiting area </a:t>
            </a:r>
          </a:p>
          <a:p>
            <a:pPr>
              <a:buFontTx/>
              <a:buChar char="-"/>
            </a:pPr>
            <a:r>
              <a:rPr lang="en-US"/>
              <a:t>Syringes Distributed: </a:t>
            </a:r>
            <a:r>
              <a:rPr lang="en-US" b="1"/>
              <a:t>80,633</a:t>
            </a:r>
          </a:p>
          <a:p>
            <a:pPr>
              <a:buFontTx/>
              <a:buChar char="-"/>
            </a:pPr>
            <a:r>
              <a:rPr lang="en-US"/>
              <a:t>Return Rate </a:t>
            </a:r>
          </a:p>
          <a:p>
            <a:pPr lvl="1">
              <a:buFontTx/>
              <a:buChar char="-"/>
            </a:pPr>
            <a:r>
              <a:rPr lang="en-US" b="1"/>
              <a:t>~46.4%</a:t>
            </a:r>
            <a:endParaRPr lang="en-US"/>
          </a:p>
          <a:p>
            <a:pPr lvl="2">
              <a:buFontTx/>
              <a:buChar char="-"/>
            </a:pPr>
            <a:r>
              <a:rPr lang="en-US"/>
              <a:t>Structural Barriers (e.g. distance to limited # of safe disposal locations)</a:t>
            </a:r>
          </a:p>
          <a:p>
            <a:pPr lvl="2">
              <a:buFontTx/>
              <a:buChar char="-"/>
            </a:pPr>
            <a:r>
              <a:rPr lang="en-US"/>
              <a:t>Stigma</a:t>
            </a:r>
          </a:p>
          <a:p>
            <a:pPr>
              <a:buFontTx/>
              <a:buChar char="-"/>
            </a:pPr>
            <a:r>
              <a:rPr lang="en-US"/>
              <a:t>Sharps Containers Distributed:</a:t>
            </a:r>
            <a:r>
              <a:rPr lang="en-US" b="1"/>
              <a:t> 810</a:t>
            </a:r>
          </a:p>
          <a:p>
            <a:pPr>
              <a:buFontTx/>
              <a:buChar char="-"/>
            </a:pPr>
            <a:r>
              <a:rPr lang="en-US"/>
              <a:t>Wound Care Kits Distributed:</a:t>
            </a:r>
            <a:r>
              <a:rPr lang="en-US" b="1"/>
              <a:t> 289</a:t>
            </a:r>
          </a:p>
          <a:p>
            <a:pPr>
              <a:buFontTx/>
              <a:buChar char="-"/>
            </a:pPr>
            <a:r>
              <a:rPr lang="en-US"/>
              <a:t>Fentanyl Test Strips Distributed:</a:t>
            </a:r>
            <a:r>
              <a:rPr lang="en-US" b="1"/>
              <a:t> 390</a:t>
            </a:r>
          </a:p>
          <a:p>
            <a:pPr>
              <a:buFontTx/>
              <a:buChar char="-"/>
            </a:pPr>
            <a:r>
              <a:rPr lang="en-US"/>
              <a:t>Injection Alternatives: </a:t>
            </a:r>
            <a:r>
              <a:rPr lang="en-US" b="1"/>
              <a:t>4,630</a:t>
            </a:r>
            <a:r>
              <a:rPr lang="en-US"/>
              <a:t> Crack Kits Distributed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5904" y="1282389"/>
            <a:ext cx="3024157" cy="3374875"/>
          </a:xfrm>
          <a:prstGeom prst="rect">
            <a:avLst/>
          </a:prstGeom>
        </p:spPr>
      </p:pic>
      <p:pic>
        <p:nvPicPr>
          <p:cNvPr id="6" name="Picture 5" descr="Cartoon hands holding a phone and a container&#10;&#10;Description automatically generated">
            <a:extLst>
              <a:ext uri="{FF2B5EF4-FFF2-40B4-BE49-F238E27FC236}">
                <a16:creationId xmlns:a16="http://schemas.microsoft.com/office/drawing/2014/main" id="{A0CC3168-55C1-A310-3B2A-9EFE396DC03D}"/>
              </a:ext>
            </a:extLst>
          </p:cNvPr>
          <p:cNvPicPr>
            <a:picLocks noChangeAspect="1"/>
          </p:cNvPicPr>
          <p:nvPr/>
        </p:nvPicPr>
        <p:blipFill>
          <a:blip r:embed="rId3"/>
          <a:stretch>
            <a:fillRect/>
          </a:stretch>
        </p:blipFill>
        <p:spPr>
          <a:xfrm>
            <a:off x="8756249" y="4750761"/>
            <a:ext cx="2423466" cy="1894588"/>
          </a:xfrm>
          <a:prstGeom prst="rect">
            <a:avLst/>
          </a:prstGeom>
        </p:spPr>
      </p:pic>
    </p:spTree>
    <p:extLst>
      <p:ext uri="{BB962C8B-B14F-4D97-AF65-F5344CB8AC3E}">
        <p14:creationId xmlns:p14="http://schemas.microsoft.com/office/powerpoint/2010/main" val="978567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EFAF-24D3-EB42-FB92-5EB5CBDBAEDE}"/>
              </a:ext>
            </a:extLst>
          </p:cNvPr>
          <p:cNvSpPr>
            <a:spLocks noGrp="1"/>
          </p:cNvSpPr>
          <p:nvPr>
            <p:ph type="title"/>
          </p:nvPr>
        </p:nvSpPr>
        <p:spPr>
          <a:xfrm>
            <a:off x="838200" y="172263"/>
            <a:ext cx="10515600" cy="1325563"/>
          </a:xfrm>
        </p:spPr>
        <p:txBody>
          <a:bodyPr/>
          <a:lstStyle/>
          <a:p>
            <a:r>
              <a:rPr lang="en-US" b="1"/>
              <a:t>Overview of RISE Services</a:t>
            </a:r>
          </a:p>
        </p:txBody>
      </p:sp>
      <p:sp>
        <p:nvSpPr>
          <p:cNvPr id="3" name="Content Placeholder 2">
            <a:extLst>
              <a:ext uri="{FF2B5EF4-FFF2-40B4-BE49-F238E27FC236}">
                <a16:creationId xmlns:a16="http://schemas.microsoft.com/office/drawing/2014/main" id="{25F38792-7EDE-7A62-4E0E-08F91E8F48EE}"/>
              </a:ext>
            </a:extLst>
          </p:cNvPr>
          <p:cNvSpPr>
            <a:spLocks noGrp="1"/>
          </p:cNvSpPr>
          <p:nvPr>
            <p:ph idx="1"/>
          </p:nvPr>
        </p:nvSpPr>
        <p:spPr>
          <a:xfrm>
            <a:off x="838200" y="1382232"/>
            <a:ext cx="10515600" cy="5023809"/>
          </a:xfrm>
        </p:spPr>
        <p:txBody>
          <a:bodyPr>
            <a:normAutofit fontScale="85000" lnSpcReduction="20000"/>
          </a:bodyPr>
          <a:lstStyle/>
          <a:p>
            <a:r>
              <a:rPr lang="en-US"/>
              <a:t>Infectious Disease Services </a:t>
            </a:r>
          </a:p>
          <a:p>
            <a:pPr lvl="1"/>
            <a:r>
              <a:rPr lang="en-US"/>
              <a:t>HIV/HCV/STI Counseling &amp; Testing</a:t>
            </a:r>
          </a:p>
          <a:p>
            <a:pPr lvl="1"/>
            <a:r>
              <a:rPr lang="en-US"/>
              <a:t>STI (Chlamydia, Gonorrhea, Syphilis) Treatment </a:t>
            </a:r>
          </a:p>
          <a:p>
            <a:pPr lvl="1"/>
            <a:r>
              <a:rPr lang="en-US" i="1">
                <a:solidFill>
                  <a:schemeClr val="accent4">
                    <a:lumMod val="75000"/>
                  </a:schemeClr>
                </a:solidFill>
              </a:rPr>
              <a:t>New in 2023</a:t>
            </a:r>
            <a:r>
              <a:rPr lang="en-US">
                <a:solidFill>
                  <a:schemeClr val="accent4">
                    <a:lumMod val="75000"/>
                  </a:schemeClr>
                </a:solidFill>
              </a:rPr>
              <a:t>: HCV Treatment </a:t>
            </a:r>
          </a:p>
          <a:p>
            <a:r>
              <a:rPr lang="en-US" b="1">
                <a:solidFill>
                  <a:srgbClr val="FF0000"/>
                </a:solidFill>
              </a:rPr>
              <a:t>Harm Reduction &amp; Overdose Prevention</a:t>
            </a:r>
          </a:p>
          <a:p>
            <a:r>
              <a:rPr lang="en-US"/>
              <a:t>HIV Housing &amp; Medical Case Management  </a:t>
            </a:r>
          </a:p>
          <a:p>
            <a:r>
              <a:rPr lang="en-US"/>
              <a:t>HAV &amp; HBV Vaccination (COVID &amp; MPOX discontinued as of 6/30/2023)</a:t>
            </a:r>
          </a:p>
          <a:p>
            <a:r>
              <a:rPr lang="en-US"/>
              <a:t>Mobile Health Outreach (Testing &amp; Harm Reduction Supplies)</a:t>
            </a:r>
          </a:p>
          <a:p>
            <a:endParaRPr lang="en-US"/>
          </a:p>
          <a:p>
            <a:pPr marL="0" indent="0">
              <a:buNone/>
            </a:pPr>
            <a:r>
              <a:rPr lang="en-US"/>
              <a:t>Hours of Operation </a:t>
            </a:r>
            <a:r>
              <a:rPr lang="en-US" i="1"/>
              <a:t>(52 </a:t>
            </a:r>
            <a:r>
              <a:rPr lang="en-US" i="1" err="1"/>
              <a:t>hrs</a:t>
            </a:r>
            <a:r>
              <a:rPr lang="en-US" i="1"/>
              <a:t>/</a:t>
            </a:r>
            <a:r>
              <a:rPr lang="en-US" i="1" err="1"/>
              <a:t>wk</a:t>
            </a:r>
            <a:r>
              <a:rPr lang="en-US" i="1"/>
              <a:t>)</a:t>
            </a:r>
          </a:p>
          <a:p>
            <a:pPr lvl="1"/>
            <a:r>
              <a:rPr lang="en-US"/>
              <a:t>Monday 8am-4pm</a:t>
            </a:r>
          </a:p>
          <a:p>
            <a:pPr lvl="1"/>
            <a:r>
              <a:rPr lang="en-US"/>
              <a:t>Tuesday 8am-7pm</a:t>
            </a:r>
          </a:p>
          <a:p>
            <a:pPr lvl="1"/>
            <a:r>
              <a:rPr lang="en-US"/>
              <a:t>Wednesday 8am-7pm</a:t>
            </a:r>
          </a:p>
          <a:p>
            <a:pPr lvl="1"/>
            <a:r>
              <a:rPr lang="en-US"/>
              <a:t>Thursday 8am-7pm</a:t>
            </a:r>
          </a:p>
          <a:p>
            <a:pPr lvl="1"/>
            <a:r>
              <a:rPr lang="en-US"/>
              <a:t>Friday 8am-4pm</a:t>
            </a:r>
          </a:p>
          <a:p>
            <a:pPr marL="457200" lvl="1" indent="0">
              <a:buNone/>
            </a:pP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8602" y="281838"/>
            <a:ext cx="3683544" cy="27626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7944" y="4106751"/>
            <a:ext cx="3292548" cy="246941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677" y="4317351"/>
            <a:ext cx="2830271" cy="2258811"/>
          </a:xfrm>
          <a:prstGeom prst="rect">
            <a:avLst/>
          </a:prstGeom>
        </p:spPr>
      </p:pic>
    </p:spTree>
    <p:extLst>
      <p:ext uri="{BB962C8B-B14F-4D97-AF65-F5344CB8AC3E}">
        <p14:creationId xmlns:p14="http://schemas.microsoft.com/office/powerpoint/2010/main" val="9425563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2A7E1-ECC8-A4F5-6D71-04457D2BC234}"/>
              </a:ext>
            </a:extLst>
          </p:cNvPr>
          <p:cNvSpPr>
            <a:spLocks noGrp="1"/>
          </p:cNvSpPr>
          <p:nvPr>
            <p:ph type="title"/>
          </p:nvPr>
        </p:nvSpPr>
        <p:spPr>
          <a:xfrm>
            <a:off x="838200" y="365125"/>
            <a:ext cx="10515600" cy="1011391"/>
          </a:xfrm>
        </p:spPr>
        <p:txBody>
          <a:bodyPr/>
          <a:lstStyle/>
          <a:p>
            <a:r>
              <a:rPr lang="en-US" b="1"/>
              <a:t>FY 2023 SSP Data (07/01/2022 – 06/30/2023)</a:t>
            </a:r>
          </a:p>
        </p:txBody>
      </p:sp>
      <p:sp>
        <p:nvSpPr>
          <p:cNvPr id="3" name="Content Placeholder 2">
            <a:extLst>
              <a:ext uri="{FF2B5EF4-FFF2-40B4-BE49-F238E27FC236}">
                <a16:creationId xmlns:a16="http://schemas.microsoft.com/office/drawing/2014/main" id="{BDFF8011-A507-7A4B-DD5E-0ACBC4C516BA}"/>
              </a:ext>
            </a:extLst>
          </p:cNvPr>
          <p:cNvSpPr>
            <a:spLocks noGrp="1"/>
          </p:cNvSpPr>
          <p:nvPr>
            <p:ph idx="1"/>
          </p:nvPr>
        </p:nvSpPr>
        <p:spPr>
          <a:xfrm>
            <a:off x="838200" y="1452149"/>
            <a:ext cx="10515600" cy="5193200"/>
          </a:xfrm>
        </p:spPr>
        <p:txBody>
          <a:bodyPr vert="horz" lIns="91440" tIns="45720" rIns="91440" bIns="45720" rtlCol="0" anchor="t">
            <a:normAutofit/>
          </a:bodyPr>
          <a:lstStyle/>
          <a:p>
            <a:pPr>
              <a:buFontTx/>
              <a:buChar char="-"/>
            </a:pPr>
            <a:r>
              <a:rPr lang="en-US" dirty="0"/>
              <a:t>Referrals </a:t>
            </a:r>
            <a:endParaRPr lang="en-US"/>
          </a:p>
          <a:p>
            <a:pPr lvl="1">
              <a:buFontTx/>
              <a:buChar char="-"/>
            </a:pPr>
            <a:r>
              <a:rPr lang="en-US" dirty="0"/>
              <a:t>HIV/HCV/Syphilis testing (</a:t>
            </a:r>
            <a:r>
              <a:rPr lang="en-US" b="1" dirty="0"/>
              <a:t>56 sessions among PWID</a:t>
            </a:r>
            <a:r>
              <a:rPr lang="en-US" dirty="0"/>
              <a:t>)</a:t>
            </a:r>
            <a:endParaRPr lang="en-US" dirty="0">
              <a:ea typeface="Calibri"/>
              <a:cs typeface="Calibri"/>
            </a:endParaRPr>
          </a:p>
          <a:p>
            <a:pPr lvl="1">
              <a:buFontTx/>
              <a:buChar char="-"/>
            </a:pPr>
            <a:r>
              <a:rPr lang="en-US" dirty="0"/>
              <a:t>HCV treatment (19 referred, </a:t>
            </a:r>
            <a:r>
              <a:rPr lang="en-US" b="1" dirty="0"/>
              <a:t>3 successfully treated </a:t>
            </a:r>
            <a:r>
              <a:rPr lang="en-US" dirty="0"/>
              <a:t>at RISE so far!)</a:t>
            </a:r>
            <a:endParaRPr lang="en-US" dirty="0">
              <a:ea typeface="Calibri"/>
              <a:cs typeface="Calibri"/>
            </a:endParaRPr>
          </a:p>
          <a:p>
            <a:pPr lvl="1">
              <a:buFontTx/>
              <a:buChar char="-"/>
            </a:pPr>
            <a:r>
              <a:rPr lang="en-US" dirty="0"/>
              <a:t>Primary Care </a:t>
            </a:r>
            <a:endParaRPr lang="en-US" dirty="0">
              <a:ea typeface="Calibri"/>
              <a:cs typeface="Calibri"/>
            </a:endParaRPr>
          </a:p>
          <a:p>
            <a:pPr lvl="1">
              <a:buFontTx/>
              <a:buChar char="-"/>
            </a:pPr>
            <a:r>
              <a:rPr lang="en-US" dirty="0"/>
              <a:t>Detox &amp; Medication Assisted Treatment (Spectrum, etc.)</a:t>
            </a:r>
            <a:endParaRPr lang="en-US" dirty="0">
              <a:ea typeface="Calibri"/>
              <a:cs typeface="Calibri"/>
            </a:endParaRPr>
          </a:p>
          <a:p>
            <a:pPr lvl="1">
              <a:buFontTx/>
              <a:buChar char="-"/>
            </a:pPr>
            <a:r>
              <a:rPr lang="en-US" dirty="0"/>
              <a:t>Shelter/Housing (SMOC, etc.)</a:t>
            </a:r>
            <a:endParaRPr lang="en-US" dirty="0">
              <a:ea typeface="Calibri"/>
              <a:cs typeface="Calibri"/>
            </a:endParaRPr>
          </a:p>
          <a:p>
            <a:pPr>
              <a:buFontTx/>
              <a:buChar char="-"/>
            </a:pPr>
            <a:r>
              <a:rPr lang="en-US" dirty="0"/>
              <a:t>Transportation Access</a:t>
            </a:r>
            <a:endParaRPr lang="en-US" dirty="0">
              <a:ea typeface="Calibri"/>
              <a:cs typeface="Calibri"/>
            </a:endParaRPr>
          </a:p>
          <a:p>
            <a:pPr lvl="1">
              <a:buFontTx/>
              <a:buChar char="-"/>
            </a:pPr>
            <a:r>
              <a:rPr lang="en-US" dirty="0"/>
              <a:t>Very limited in Metrowest </a:t>
            </a:r>
            <a:endParaRPr lang="en-US" dirty="0">
              <a:ea typeface="Calibri"/>
              <a:cs typeface="Calibri"/>
            </a:endParaRPr>
          </a:p>
          <a:p>
            <a:pPr lvl="1">
              <a:buFontTx/>
              <a:buChar char="-"/>
            </a:pPr>
            <a:r>
              <a:rPr lang="en-US" dirty="0"/>
              <a:t>Uber Health ($25k+ in FY23)</a:t>
            </a:r>
            <a:endParaRPr lang="en-US" dirty="0">
              <a:ea typeface="Calibri"/>
              <a:cs typeface="Calibri"/>
            </a:endParaRPr>
          </a:p>
        </p:txBody>
      </p:sp>
      <p:pic>
        <p:nvPicPr>
          <p:cNvPr id="2050" name="Picture 2" descr="Uber Health App: Meaning, Uses, and Benefits for Healthc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5832" y="5289755"/>
            <a:ext cx="4704735" cy="156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649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F60D8-E800-7D4F-142C-BF8B34289BF7}"/>
              </a:ext>
            </a:extLst>
          </p:cNvPr>
          <p:cNvSpPr>
            <a:spLocks noGrp="1"/>
          </p:cNvSpPr>
          <p:nvPr>
            <p:ph type="title"/>
          </p:nvPr>
        </p:nvSpPr>
        <p:spPr>
          <a:xfrm>
            <a:off x="286407" y="365125"/>
            <a:ext cx="11632322" cy="950719"/>
          </a:xfrm>
        </p:spPr>
        <p:txBody>
          <a:bodyPr>
            <a:normAutofit fontScale="90000"/>
          </a:bodyPr>
          <a:lstStyle/>
          <a:p>
            <a:r>
              <a:rPr lang="en-US" b="1" dirty="0"/>
              <a:t>Areas for Improvement in Framingham/Metrowest MA </a:t>
            </a:r>
          </a:p>
        </p:txBody>
      </p:sp>
      <p:sp>
        <p:nvSpPr>
          <p:cNvPr id="3" name="Content Placeholder 2">
            <a:extLst>
              <a:ext uri="{FF2B5EF4-FFF2-40B4-BE49-F238E27FC236}">
                <a16:creationId xmlns:a16="http://schemas.microsoft.com/office/drawing/2014/main" id="{4103992B-8AB4-5E50-9EA6-AF02B0D728E3}"/>
              </a:ext>
            </a:extLst>
          </p:cNvPr>
          <p:cNvSpPr>
            <a:spLocks noGrp="1"/>
          </p:cNvSpPr>
          <p:nvPr>
            <p:ph idx="1"/>
          </p:nvPr>
        </p:nvSpPr>
        <p:spPr>
          <a:xfrm>
            <a:off x="641131" y="1708444"/>
            <a:ext cx="6731622" cy="4851705"/>
          </a:xfrm>
        </p:spPr>
        <p:txBody>
          <a:bodyPr vert="horz" lIns="91440" tIns="45720" rIns="91440" bIns="45720" rtlCol="0" anchor="t">
            <a:normAutofit fontScale="92500" lnSpcReduction="20000"/>
          </a:bodyPr>
          <a:lstStyle/>
          <a:p>
            <a:r>
              <a:rPr lang="en-US" sz="2700" dirty="0"/>
              <a:t>Identify a new physical location for RISE harm reduction services </a:t>
            </a:r>
          </a:p>
          <a:p>
            <a:r>
              <a:rPr lang="en-US" sz="2700" dirty="0"/>
              <a:t>More secure locations for safe syringe disposal downtown &amp; in parks</a:t>
            </a:r>
            <a:endParaRPr lang="en-US" sz="2700" dirty="0">
              <a:cs typeface="Calibri"/>
            </a:endParaRPr>
          </a:p>
          <a:p>
            <a:r>
              <a:rPr lang="en-US" sz="2700" dirty="0"/>
              <a:t>Incentivize safer disposal (“buyback” program)</a:t>
            </a:r>
            <a:endParaRPr lang="en-US" sz="2700" dirty="0">
              <a:cs typeface="Calibri"/>
            </a:endParaRPr>
          </a:p>
          <a:p>
            <a:r>
              <a:rPr lang="en-US" sz="2700" dirty="0"/>
              <a:t>Increased street &amp; community outreach </a:t>
            </a:r>
            <a:endParaRPr lang="en-US" sz="2700" dirty="0">
              <a:cs typeface="Calibri"/>
            </a:endParaRPr>
          </a:p>
          <a:p>
            <a:r>
              <a:rPr lang="en-US" sz="2700" dirty="0"/>
              <a:t>Greater community education &amp; public health messaging </a:t>
            </a:r>
            <a:endParaRPr lang="en-US" sz="2700" dirty="0">
              <a:cs typeface="Calibri"/>
            </a:endParaRPr>
          </a:p>
          <a:p>
            <a:r>
              <a:rPr lang="en-US" sz="2700" dirty="0"/>
              <a:t>More affordable pathways to sustainable housing (Housing First model)</a:t>
            </a:r>
            <a:endParaRPr lang="en-US" sz="2700" dirty="0">
              <a:cs typeface="Calibri"/>
            </a:endParaRPr>
          </a:p>
          <a:p>
            <a:r>
              <a:rPr lang="en-US" sz="2700" dirty="0">
                <a:cs typeface="Calibri"/>
              </a:rPr>
              <a:t>Harm reduction vending machines</a:t>
            </a:r>
          </a:p>
          <a:p>
            <a:endParaRPr lang="en-US" sz="2700" dirty="0">
              <a:cs typeface="Calibri"/>
            </a:endParaRPr>
          </a:p>
          <a:p>
            <a:pPr marL="0" indent="0">
              <a:buNone/>
            </a:pPr>
            <a:r>
              <a:rPr lang="en-US" sz="2700" b="1" dirty="0">
                <a:cs typeface="Calibri"/>
              </a:rPr>
              <a:t>All interventions support public &amp; environmental health! </a:t>
            </a:r>
          </a:p>
          <a:p>
            <a:endParaRPr lang="en-US">
              <a:cs typeface="Calibri" panose="020F0502020204030204"/>
            </a:endParaRPr>
          </a:p>
          <a:p>
            <a:endParaRPr lang="en-US">
              <a:cs typeface="Calibri" panose="020F0502020204030204"/>
            </a:endParaRPr>
          </a:p>
          <a:p>
            <a:pPr marL="0" indent="0">
              <a:buNone/>
            </a:pPr>
            <a:endParaRPr lang="en-US">
              <a:cs typeface="Calibri" panose="020F0502020204030204"/>
            </a:endParaRPr>
          </a:p>
          <a:p>
            <a:endParaRPr lang="en-US">
              <a:cs typeface="Calibri" panose="020F0502020204030204"/>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0867" y="1370444"/>
            <a:ext cx="3706331" cy="2470888"/>
          </a:xfrm>
          <a:prstGeom prst="rect">
            <a:avLst/>
          </a:prstGeom>
        </p:spPr>
      </p:pic>
      <p:pic>
        <p:nvPicPr>
          <p:cNvPr id="1026" name="Picture 2" descr="Six new syringe disposal sites planned for Portland area - oregonlive.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9943" y="4089328"/>
            <a:ext cx="3590972" cy="2393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712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91000" y="606104"/>
            <a:ext cx="3814915" cy="1347019"/>
          </a:xfrm>
        </p:spPr>
        <p:txBody>
          <a:bodyPr>
            <a:normAutofit fontScale="90000"/>
          </a:bodyPr>
          <a:lstStyle/>
          <a:p>
            <a:pPr>
              <a:lnSpc>
                <a:spcPct val="100000"/>
              </a:lnSpc>
            </a:pPr>
            <a:r>
              <a:rPr lang="en-US" b="1"/>
              <a:t>Questions?</a:t>
            </a:r>
            <a:br>
              <a:rPr lang="en-US"/>
            </a:br>
            <a:r>
              <a:rPr lang="en-US" sz="4000" i="1"/>
              <a:t>Thank you! </a:t>
            </a:r>
            <a:endParaRPr lang="en-US" sz="2700" i="1"/>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420" y="2028581"/>
            <a:ext cx="2426872" cy="2426872"/>
          </a:xfrm>
          <a:prstGeom prst="rect">
            <a:avLst/>
          </a:prstGeom>
        </p:spPr>
      </p:pic>
      <p:sp>
        <p:nvSpPr>
          <p:cNvPr id="4" name="TextBox 3"/>
          <p:cNvSpPr txBox="1"/>
          <p:nvPr/>
        </p:nvSpPr>
        <p:spPr>
          <a:xfrm>
            <a:off x="1601215" y="4698716"/>
            <a:ext cx="3274143"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algn="ctr"/>
            <a:r>
              <a:rPr lang="en-US" b="1" dirty="0"/>
              <a:t>Aron Thiim (he/</a:t>
            </a:r>
            <a:r>
              <a:rPr lang="en-US" b="1" dirty="0" err="1"/>
              <a:t>él</a:t>
            </a:r>
            <a:r>
              <a:rPr lang="en-US" b="1" dirty="0"/>
              <a:t>)</a:t>
            </a:r>
          </a:p>
          <a:p>
            <a:pPr algn="ctr"/>
            <a:r>
              <a:rPr lang="en-US" dirty="0"/>
              <a:t>Interim Program Director </a:t>
            </a:r>
            <a:r>
              <a:rPr lang="en-US" i="1" dirty="0"/>
              <a:t> RISE/JRI Health</a:t>
            </a:r>
            <a:endParaRPr lang="en-US" i="1" dirty="0">
              <a:cs typeface="Calibri"/>
            </a:endParaRPr>
          </a:p>
          <a:p>
            <a:pPr algn="ctr"/>
            <a:r>
              <a:rPr lang="en-US" dirty="0">
                <a:hlinkClick r:id="rId3"/>
              </a:rPr>
              <a:t>athiim@jri.org</a:t>
            </a:r>
            <a:r>
              <a:rPr lang="en-US" dirty="0"/>
              <a:t> </a:t>
            </a:r>
            <a:endParaRPr lang="en-US" dirty="0">
              <a:cs typeface="Calibri"/>
            </a:endParaRPr>
          </a:p>
          <a:p>
            <a:pPr algn="ctr"/>
            <a:r>
              <a:rPr lang="en-US" dirty="0"/>
              <a:t>508-935-2960</a:t>
            </a:r>
            <a:endParaRPr lang="en-US" dirty="0">
              <a:cs typeface="Calibri"/>
            </a:endParaRPr>
          </a:p>
        </p:txBody>
      </p:sp>
      <p:sp>
        <p:nvSpPr>
          <p:cNvPr id="5" name="TextBox 4">
            <a:extLst>
              <a:ext uri="{FF2B5EF4-FFF2-40B4-BE49-F238E27FC236}">
                <a16:creationId xmlns:a16="http://schemas.microsoft.com/office/drawing/2014/main" id="{9B5A0D63-9486-D610-638D-F99698A9DFEA}"/>
              </a:ext>
            </a:extLst>
          </p:cNvPr>
          <p:cNvSpPr txBox="1"/>
          <p:nvPr/>
        </p:nvSpPr>
        <p:spPr>
          <a:xfrm>
            <a:off x="7556792" y="4698203"/>
            <a:ext cx="3274143"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algn="ctr"/>
            <a:r>
              <a:rPr lang="en-US" b="1" dirty="0"/>
              <a:t>Kelsey Rodrigues (she/her)</a:t>
            </a:r>
          </a:p>
          <a:p>
            <a:pPr algn="ctr"/>
            <a:r>
              <a:rPr lang="en-US" dirty="0"/>
              <a:t>Harm Reduction Specialist </a:t>
            </a:r>
            <a:r>
              <a:rPr lang="en-US" i="1" dirty="0"/>
              <a:t> RISE/JRI Health</a:t>
            </a:r>
            <a:endParaRPr lang="en-US" i="1">
              <a:cs typeface="Calibri"/>
            </a:endParaRPr>
          </a:p>
          <a:p>
            <a:pPr algn="ctr"/>
            <a:r>
              <a:rPr lang="en-US" dirty="0">
                <a:cs typeface="Calibri"/>
                <a:hlinkClick r:id="rId4"/>
              </a:rPr>
              <a:t>kmrodrigues@jri.org</a:t>
            </a:r>
            <a:r>
              <a:rPr lang="en-US" dirty="0">
                <a:cs typeface="Calibri"/>
              </a:rPr>
              <a:t> </a:t>
            </a:r>
          </a:p>
          <a:p>
            <a:pPr algn="ctr"/>
            <a:r>
              <a:rPr lang="en-US" dirty="0"/>
              <a:t>508-935-2960</a:t>
            </a:r>
            <a:endParaRPr lang="en-US" dirty="0">
              <a:cs typeface="Calibri"/>
            </a:endParaRPr>
          </a:p>
        </p:txBody>
      </p:sp>
      <p:pic>
        <p:nvPicPr>
          <p:cNvPr id="7" name="Picture 6" descr="A group of people posing for a photo&#10;&#10;Description automatically generated">
            <a:extLst>
              <a:ext uri="{FF2B5EF4-FFF2-40B4-BE49-F238E27FC236}">
                <a16:creationId xmlns:a16="http://schemas.microsoft.com/office/drawing/2014/main" id="{DF637A36-C787-647B-5799-1A7EB605B113}"/>
              </a:ext>
            </a:extLst>
          </p:cNvPr>
          <p:cNvPicPr>
            <a:picLocks noChangeAspect="1"/>
          </p:cNvPicPr>
          <p:nvPr/>
        </p:nvPicPr>
        <p:blipFill rotWithShape="1">
          <a:blip r:embed="rId5"/>
          <a:srcRect l="26620" t="6737" r="47454" b="59946"/>
          <a:stretch/>
        </p:blipFill>
        <p:spPr>
          <a:xfrm>
            <a:off x="8205477" y="1648664"/>
            <a:ext cx="1983624" cy="2800253"/>
          </a:xfrm>
          <a:prstGeom prst="rect">
            <a:avLst/>
          </a:prstGeom>
        </p:spPr>
      </p:pic>
    </p:spTree>
    <p:extLst>
      <p:ext uri="{BB962C8B-B14F-4D97-AF65-F5344CB8AC3E}">
        <p14:creationId xmlns:p14="http://schemas.microsoft.com/office/powerpoint/2010/main" val="1482296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What is Harm Reduction? 	</a:t>
            </a:r>
          </a:p>
        </p:txBody>
      </p:sp>
      <p:sp>
        <p:nvSpPr>
          <p:cNvPr id="3" name="Content Placeholder 2"/>
          <p:cNvSpPr>
            <a:spLocks noGrp="1"/>
          </p:cNvSpPr>
          <p:nvPr>
            <p:ph idx="1"/>
          </p:nvPr>
        </p:nvSpPr>
        <p:spPr>
          <a:xfrm>
            <a:off x="838200" y="1825625"/>
            <a:ext cx="7263581" cy="4351338"/>
          </a:xfrm>
        </p:spPr>
        <p:txBody>
          <a:bodyPr>
            <a:normAutofit fontScale="92500" lnSpcReduction="10000"/>
          </a:bodyPr>
          <a:lstStyle/>
          <a:p>
            <a:pPr fontAlgn="base"/>
            <a:r>
              <a:rPr lang="en-US"/>
              <a:t>Harm reduction is a set of </a:t>
            </a:r>
            <a:r>
              <a:rPr lang="en-US" b="1"/>
              <a:t>practical strategies and interventions</a:t>
            </a:r>
            <a:r>
              <a:rPr lang="en-US"/>
              <a:t> aimed at </a:t>
            </a:r>
            <a:r>
              <a:rPr lang="en-US" b="1"/>
              <a:t>reducing negative consequences associated with drug use</a:t>
            </a:r>
            <a:r>
              <a:rPr lang="en-US"/>
              <a:t>. Harm Reduction is also a movement for social justice built on a belief in, and respect for, the rights of people who use drugs (National Harm Reduction Coalition)</a:t>
            </a:r>
          </a:p>
          <a:p>
            <a:pPr marL="0" indent="0" fontAlgn="base">
              <a:buNone/>
            </a:pPr>
            <a:endParaRPr lang="en-US"/>
          </a:p>
          <a:p>
            <a:pPr fontAlgn="base"/>
            <a:r>
              <a:rPr lang="en-US"/>
              <a:t>Model of substance use care </a:t>
            </a:r>
            <a:r>
              <a:rPr lang="en-US" b="1"/>
              <a:t>distinct from treatment or recovery support</a:t>
            </a:r>
            <a:r>
              <a:rPr lang="en-US"/>
              <a:t>, created by and for people who use drugs to improve health and wellbeing, </a:t>
            </a:r>
            <a:r>
              <a:rPr lang="en-US" b="1"/>
              <a:t>including during active drug use </a:t>
            </a:r>
            <a:r>
              <a:rPr lang="en-US"/>
              <a:t>(NIDA)</a:t>
            </a:r>
          </a:p>
        </p:txBody>
      </p:sp>
      <p:pic>
        <p:nvPicPr>
          <p:cNvPr id="1026" name="Picture 2" descr="Dr. Hansel Tookes embraces IDEA participant Melissa."/>
          <p:cNvPicPr>
            <a:picLocks noChangeAspect="1" noChangeArrowheads="1"/>
          </p:cNvPicPr>
          <p:nvPr/>
        </p:nvPicPr>
        <p:blipFill rotWithShape="1">
          <a:blip r:embed="rId2">
            <a:extLst>
              <a:ext uri="{28A0092B-C50C-407E-A947-70E740481C1C}">
                <a14:useLocalDpi xmlns:a14="http://schemas.microsoft.com/office/drawing/2010/main" val="0"/>
              </a:ext>
            </a:extLst>
          </a:blip>
          <a:srcRect r="16719"/>
          <a:stretch/>
        </p:blipFill>
        <p:spPr bwMode="auto">
          <a:xfrm>
            <a:off x="8340827" y="2352367"/>
            <a:ext cx="3379224"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078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black and white image of a speedometer and a hand holding a seat belt&#10;&#10;Description automatically generated">
            <a:extLst>
              <a:ext uri="{FF2B5EF4-FFF2-40B4-BE49-F238E27FC236}">
                <a16:creationId xmlns:a16="http://schemas.microsoft.com/office/drawing/2014/main" id="{07FFEBF7-C96F-6FC1-6CEE-DA1EB4F1897D}"/>
              </a:ext>
            </a:extLst>
          </p:cNvPr>
          <p:cNvPicPr>
            <a:picLocks noGrp="1" noChangeAspect="1"/>
          </p:cNvPicPr>
          <p:nvPr>
            <p:ph idx="1"/>
          </p:nvPr>
        </p:nvPicPr>
        <p:blipFill>
          <a:blip r:embed="rId2"/>
          <a:stretch>
            <a:fillRect/>
          </a:stretch>
        </p:blipFill>
        <p:spPr>
          <a:xfrm>
            <a:off x="903835" y="682625"/>
            <a:ext cx="10200400" cy="5100200"/>
          </a:xfrm>
        </p:spPr>
      </p:pic>
    </p:spTree>
    <p:extLst>
      <p:ext uri="{BB962C8B-B14F-4D97-AF65-F5344CB8AC3E}">
        <p14:creationId xmlns:p14="http://schemas.microsoft.com/office/powerpoint/2010/main" val="2211506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History of Harm Reduction</a:t>
            </a:r>
          </a:p>
        </p:txBody>
      </p:sp>
      <p:pic>
        <p:nvPicPr>
          <p:cNvPr id="5" name="Picture 2" descr="https://harmreduction.org/wp-content/uploads/2020/08/TheMovement-01.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270" r="3723" b="1182"/>
          <a:stretch/>
        </p:blipFill>
        <p:spPr bwMode="auto">
          <a:xfrm>
            <a:off x="2601325" y="1690688"/>
            <a:ext cx="6989349" cy="450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480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History of Harm Reduction</a:t>
            </a:r>
            <a:endParaRPr lang="en-US" dirty="0"/>
          </a:p>
        </p:txBody>
      </p:sp>
      <p:sp>
        <p:nvSpPr>
          <p:cNvPr id="3" name="Content Placeholder 2"/>
          <p:cNvSpPr>
            <a:spLocks noGrp="1"/>
          </p:cNvSpPr>
          <p:nvPr>
            <p:ph idx="1"/>
          </p:nvPr>
        </p:nvSpPr>
        <p:spPr>
          <a:xfrm>
            <a:off x="838200" y="1589143"/>
            <a:ext cx="10515600" cy="5142857"/>
          </a:xfrm>
        </p:spPr>
        <p:txBody>
          <a:bodyPr vert="horz" lIns="91440" tIns="45720" rIns="91440" bIns="45720" rtlCol="0" anchor="t">
            <a:normAutofit fontScale="92500"/>
          </a:bodyPr>
          <a:lstStyle/>
          <a:p>
            <a:pPr fontAlgn="base"/>
            <a:r>
              <a:rPr lang="en-US" dirty="0"/>
              <a:t>The origins of harm reduction came from a radical social movement fueled by community resilience, desire to push back on inequitable systems, and the belief that people most impacted should hold the mic.</a:t>
            </a:r>
            <a:endParaRPr lang="en-US" dirty="0">
              <a:cs typeface="Calibri"/>
            </a:endParaRPr>
          </a:p>
          <a:p>
            <a:r>
              <a:rPr lang="en-US" dirty="0"/>
              <a:t>Much greater than just the set of strategies and resources offered (e.g. syringe exchange, naloxone distribution, etc.)</a:t>
            </a:r>
            <a:endParaRPr lang="en-US" dirty="0">
              <a:cs typeface="Calibri"/>
            </a:endParaRPr>
          </a:p>
          <a:p>
            <a:r>
              <a:rPr lang="en-US" dirty="0"/>
              <a:t>Harm reduction challenges how society and policymakers conceptualize certain drugs and populations of people using those drugs.</a:t>
            </a:r>
          </a:p>
          <a:p>
            <a:endParaRPr lang="en-US" dirty="0">
              <a:cs typeface="Calibri"/>
            </a:endParaRPr>
          </a:p>
          <a:p>
            <a:pPr marL="0" indent="0">
              <a:buNone/>
            </a:pPr>
            <a:endParaRPr lang="en-US" dirty="0">
              <a:ea typeface="+mn-lt"/>
              <a:cs typeface="+mn-lt"/>
            </a:endParaRPr>
          </a:p>
          <a:p>
            <a:pPr marL="0" indent="0">
              <a:buNone/>
            </a:pPr>
            <a:endParaRPr lang="en-US" sz="1400" dirty="0">
              <a:ea typeface="+mn-lt"/>
              <a:cs typeface="+mn-lt"/>
            </a:endParaRPr>
          </a:p>
          <a:p>
            <a:pPr marL="0" indent="0">
              <a:buNone/>
            </a:pPr>
            <a:endParaRPr lang="en-US" sz="1400" dirty="0">
              <a:ea typeface="+mn-lt"/>
              <a:cs typeface="+mn-lt"/>
            </a:endParaRPr>
          </a:p>
          <a:p>
            <a:pPr marL="0" indent="0">
              <a:buNone/>
            </a:pPr>
            <a:endParaRPr lang="en-US" sz="1400" dirty="0">
              <a:ea typeface="+mn-lt"/>
              <a:cs typeface="+mn-lt"/>
            </a:endParaRPr>
          </a:p>
          <a:p>
            <a:pPr marL="0" indent="0" algn="r">
              <a:buNone/>
            </a:pPr>
            <a:r>
              <a:rPr lang="en-US" sz="1400" dirty="0">
                <a:ea typeface="+mn-lt"/>
                <a:cs typeface="+mn-lt"/>
              </a:rPr>
              <a:t>Sources: The Humanities Truck &amp; National Harm Reduction Coalition</a:t>
            </a:r>
            <a:endParaRPr lang="en-US" sz="1400" dirty="0">
              <a:cs typeface="Calibri"/>
            </a:endParaRPr>
          </a:p>
        </p:txBody>
      </p:sp>
      <p:pic>
        <p:nvPicPr>
          <p:cNvPr id="4" name="Picture 3" descr="A group of people holding signs&#10;&#10;Description automatically generated">
            <a:extLst>
              <a:ext uri="{FF2B5EF4-FFF2-40B4-BE49-F238E27FC236}">
                <a16:creationId xmlns:a16="http://schemas.microsoft.com/office/drawing/2014/main" id="{215EE3D4-9190-CC0B-791A-29F89283D62C}"/>
              </a:ext>
            </a:extLst>
          </p:cNvPr>
          <p:cNvPicPr>
            <a:picLocks noChangeAspect="1"/>
          </p:cNvPicPr>
          <p:nvPr/>
        </p:nvPicPr>
        <p:blipFill>
          <a:blip r:embed="rId2"/>
          <a:stretch>
            <a:fillRect/>
          </a:stretch>
        </p:blipFill>
        <p:spPr>
          <a:xfrm>
            <a:off x="835572" y="4451695"/>
            <a:ext cx="5554717" cy="2224436"/>
          </a:xfrm>
          <a:prstGeom prst="rect">
            <a:avLst/>
          </a:prstGeom>
        </p:spPr>
      </p:pic>
    </p:spTree>
    <p:extLst>
      <p:ext uri="{BB962C8B-B14F-4D97-AF65-F5344CB8AC3E}">
        <p14:creationId xmlns:p14="http://schemas.microsoft.com/office/powerpoint/2010/main" val="1804510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History of Harm Reduction</a:t>
            </a:r>
            <a:endParaRPr lang="en-US"/>
          </a:p>
        </p:txBody>
      </p:sp>
      <p:sp>
        <p:nvSpPr>
          <p:cNvPr id="3" name="Content Placeholder 2"/>
          <p:cNvSpPr>
            <a:spLocks noGrp="1"/>
          </p:cNvSpPr>
          <p:nvPr>
            <p:ph idx="1"/>
          </p:nvPr>
        </p:nvSpPr>
        <p:spPr>
          <a:xfrm>
            <a:off x="838200" y="1825625"/>
            <a:ext cx="10515600" cy="4906375"/>
          </a:xfrm>
        </p:spPr>
        <p:txBody>
          <a:bodyPr vert="horz" lIns="91440" tIns="45720" rIns="91440" bIns="45720" rtlCol="0" anchor="t">
            <a:normAutofit fontScale="92500" lnSpcReduction="20000"/>
          </a:bodyPr>
          <a:lstStyle/>
          <a:p>
            <a:pPr fontAlgn="base"/>
            <a:r>
              <a:rPr lang="en-US" dirty="0"/>
              <a:t>Civil &amp; human rights groups like the Young Lords Party and Black Panther Party began organizing community-based harm reduction &amp; health-motivated direct action in the 1970s (not formally recognized as a public health model until the 1980s)</a:t>
            </a:r>
            <a:endParaRPr lang="en-US" dirty="0">
              <a:cs typeface="Calibri"/>
            </a:endParaRPr>
          </a:p>
          <a:p>
            <a:r>
              <a:rPr lang="en-US" dirty="0"/>
              <a:t>In the early 80s, a harm reduction model was implemented in the Netherlands with the increase in HIV/AIDS transmission and comorbidity with drug use </a:t>
            </a:r>
            <a:endParaRPr lang="en-US" dirty="0">
              <a:cs typeface="Calibri"/>
            </a:endParaRPr>
          </a:p>
          <a:p>
            <a:r>
              <a:rPr lang="en-US" dirty="0"/>
              <a:t>Prohibitionist model was not structurally sustainable and became unpopular with the public. </a:t>
            </a:r>
            <a:endParaRPr lang="en-US"/>
          </a:p>
          <a:p>
            <a:r>
              <a:rPr lang="en-US" dirty="0"/>
              <a:t>To combat the growing health concerns, the Netherlands expanded existing needle exchange and supply distribution programs.</a:t>
            </a:r>
            <a:endParaRPr lang="en-US" dirty="0">
              <a:cs typeface="Calibri" panose="020F0502020204030204"/>
            </a:endParaRPr>
          </a:p>
          <a:p>
            <a:pPr>
              <a:buNone/>
            </a:pPr>
            <a:endParaRPr lang="en-US" sz="1400" dirty="0">
              <a:cs typeface="Calibri"/>
            </a:endParaRPr>
          </a:p>
          <a:p>
            <a:pPr>
              <a:buNone/>
            </a:pPr>
            <a:endParaRPr lang="en-US" sz="1400" dirty="0">
              <a:cs typeface="Calibri"/>
            </a:endParaRPr>
          </a:p>
          <a:p>
            <a:pPr>
              <a:buNone/>
            </a:pPr>
            <a:endParaRPr lang="en-US" sz="1400" dirty="0">
              <a:cs typeface="Calibri"/>
            </a:endParaRPr>
          </a:p>
          <a:p>
            <a:pPr>
              <a:buNone/>
            </a:pPr>
            <a:r>
              <a:rPr lang="en-US" sz="1400" dirty="0">
                <a:cs typeface="Calibri"/>
              </a:rPr>
              <a:t>Sources: The Humanities Truck &amp; National Harm Reduction Coalition</a:t>
            </a:r>
            <a:endParaRPr lang="en-US" dirty="0"/>
          </a:p>
          <a:p>
            <a:pPr marL="0" indent="0">
              <a:buNone/>
            </a:pPr>
            <a:endParaRPr lang="en-US" dirty="0">
              <a:cs typeface="Calibri"/>
            </a:endParaRPr>
          </a:p>
        </p:txBody>
      </p:sp>
    </p:spTree>
    <p:extLst>
      <p:ext uri="{BB962C8B-B14F-4D97-AF65-F5344CB8AC3E}">
        <p14:creationId xmlns:p14="http://schemas.microsoft.com/office/powerpoint/2010/main" val="1591088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men standing at a podium&#10;&#10;Description automatically generated">
            <a:extLst>
              <a:ext uri="{FF2B5EF4-FFF2-40B4-BE49-F238E27FC236}">
                <a16:creationId xmlns:a16="http://schemas.microsoft.com/office/drawing/2014/main" id="{233261D3-9710-E43C-CF82-951629E2BC40}"/>
              </a:ext>
            </a:extLst>
          </p:cNvPr>
          <p:cNvPicPr>
            <a:picLocks noChangeAspect="1"/>
          </p:cNvPicPr>
          <p:nvPr/>
        </p:nvPicPr>
        <p:blipFill rotWithShape="1">
          <a:blip r:embed="rId2"/>
          <a:srcRect t="5081" r="-2" b="2938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descr="A group of men holding signs&#10;&#10;Description automatically generated">
            <a:extLst>
              <a:ext uri="{FF2B5EF4-FFF2-40B4-BE49-F238E27FC236}">
                <a16:creationId xmlns:a16="http://schemas.microsoft.com/office/drawing/2014/main" id="{3A998C0A-6E0F-4B5A-8EC5-40B8FDBFCEEC}"/>
              </a:ext>
            </a:extLst>
          </p:cNvPr>
          <p:cNvPicPr>
            <a:picLocks noChangeAspect="1"/>
          </p:cNvPicPr>
          <p:nvPr/>
        </p:nvPicPr>
        <p:blipFill rotWithShape="1">
          <a:blip r:embed="rId3"/>
          <a:srcRect r="-2" b="23900"/>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48056" y="649329"/>
            <a:ext cx="4832802" cy="1243584"/>
          </a:xfrm>
        </p:spPr>
        <p:txBody>
          <a:bodyPr>
            <a:noAutofit/>
          </a:bodyPr>
          <a:lstStyle/>
          <a:p>
            <a:r>
              <a:rPr lang="en-US" b="1" dirty="0"/>
              <a:t>History of Harm Reduction</a:t>
            </a:r>
            <a:endParaRPr lang="en-US" b="1">
              <a:cs typeface="Calibri Light"/>
            </a:endParaRP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241580" y="2134368"/>
            <a:ext cx="5305768" cy="4203006"/>
          </a:xfrm>
        </p:spPr>
        <p:txBody>
          <a:bodyPr vert="horz" lIns="91440" tIns="45720" rIns="91440" bIns="45720" rtlCol="0" anchor="t">
            <a:noAutofit/>
          </a:bodyPr>
          <a:lstStyle/>
          <a:p>
            <a:pPr fontAlgn="base"/>
            <a:r>
              <a:rPr lang="en-US" sz="2000" dirty="0"/>
              <a:t>In the United States and Canada, organizers, advocates, communities, and renegade care-providers were already opposing legal restrictions on drugs and the criminalization, marginalization, and oppression of PWUD prior to the 80s (and before the “War on Drugs” was formally declared by Richard Nixon). </a:t>
            </a:r>
            <a:endParaRPr lang="en-US" sz="2000">
              <a:cs typeface="Calibri"/>
            </a:endParaRPr>
          </a:p>
          <a:p>
            <a:r>
              <a:rPr lang="en-US" sz="2000" dirty="0"/>
              <a:t>When the HIV/AIDS epidemic worsened and started to impact more people, grassroots harm reduction communities started to organize with LGBTQ+ groups to save each other’s lives. </a:t>
            </a:r>
            <a:endParaRPr lang="en-US" sz="2000">
              <a:cs typeface="Calibri"/>
            </a:endParaRPr>
          </a:p>
          <a:p>
            <a:r>
              <a:rPr lang="en-US" sz="2000" b="1" dirty="0"/>
              <a:t>If the government wasn’t going to help, then the people most impacted would help themselves.</a:t>
            </a:r>
            <a:endParaRPr lang="en-US" sz="2000" b="1">
              <a:cs typeface="Calibri"/>
            </a:endParaRPr>
          </a:p>
          <a:p>
            <a:pPr marL="0" indent="0">
              <a:buNone/>
            </a:pPr>
            <a:r>
              <a:rPr lang="en-US" sz="1300">
                <a:cs typeface="Calibri" panose="020F0502020204030204"/>
              </a:rPr>
              <a:t>Sources: The Humanities Truck &amp; National Harm Reduction Coalition</a:t>
            </a:r>
          </a:p>
          <a:p>
            <a:pPr marL="0" indent="0">
              <a:buNone/>
            </a:pPr>
            <a:endParaRPr lang="en-US" sz="2000" b="1" dirty="0">
              <a:cs typeface="Calibri" panose="020F0502020204030204"/>
            </a:endParaRPr>
          </a:p>
        </p:txBody>
      </p:sp>
    </p:spTree>
    <p:extLst>
      <p:ext uri="{BB962C8B-B14F-4D97-AF65-F5344CB8AC3E}">
        <p14:creationId xmlns:p14="http://schemas.microsoft.com/office/powerpoint/2010/main" val="10440690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TotalTime>
  <Words>2355</Words>
  <Application>Microsoft Office PowerPoint</Application>
  <PresentationFormat>Widescreen</PresentationFormat>
  <Paragraphs>236</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Meeting People Where They Are At An Overview of Harm Reduction Services in Metro West MA</vt:lpstr>
      <vt:lpstr>RISE Mission </vt:lpstr>
      <vt:lpstr>Overview of RISE Services</vt:lpstr>
      <vt:lpstr>What is Harm Reduction?  </vt:lpstr>
      <vt:lpstr>PowerPoint Presentation</vt:lpstr>
      <vt:lpstr>History of Harm Reduction</vt:lpstr>
      <vt:lpstr>History of Harm Reduction</vt:lpstr>
      <vt:lpstr>History of Harm Reduction</vt:lpstr>
      <vt:lpstr>History of Harm Reduction</vt:lpstr>
      <vt:lpstr>History of Harm Reduction</vt:lpstr>
      <vt:lpstr>Why Syringe Exchange is Important? </vt:lpstr>
      <vt:lpstr>HIV Clusters in MA </vt:lpstr>
      <vt:lpstr>PowerPoint Presentation</vt:lpstr>
      <vt:lpstr>MA State &amp; Federal SSP Data – Important Points</vt:lpstr>
      <vt:lpstr>Harm Reduction &amp; Overdose Prevention at RISE </vt:lpstr>
      <vt:lpstr>Meeting People Where They’re At</vt:lpstr>
      <vt:lpstr>PowerPoint Presentation</vt:lpstr>
      <vt:lpstr>Why Do Outreach?</vt:lpstr>
      <vt:lpstr>Non-Coercive Linkage to Treatment</vt:lpstr>
      <vt:lpstr>Language Matters</vt:lpstr>
      <vt:lpstr>Approaches to Reduce Stigma</vt:lpstr>
      <vt:lpstr>Enviromental Health Implications</vt:lpstr>
      <vt:lpstr>Enviromental Health Implications</vt:lpstr>
      <vt:lpstr>Our Staff in Action!</vt:lpstr>
      <vt:lpstr>PowerPoint Presentation</vt:lpstr>
      <vt:lpstr>FY 2023 Opioid Education &amp; Naloxone Distribution (OEND) Data (07/01/2022 – 06/30/2023)</vt:lpstr>
      <vt:lpstr>FY 2023 Opioid Education &amp; Naloxone Distribution (OEND) Data (07/01/2022 – 06/30/2023)</vt:lpstr>
      <vt:lpstr>FY 2023 Opioid Education &amp; Naloxone Distribution (OEND) Data (07/01/2022 – 06/30/2023)</vt:lpstr>
      <vt:lpstr>FY 2023 SSP Data (07/01/2022 – 06/30/2023)</vt:lpstr>
      <vt:lpstr>FY 2023 SSP Data (07/01/2022 – 06/30/2023)</vt:lpstr>
      <vt:lpstr>Areas for Improvement in Framingham/Metrowest MA </vt:lpstr>
      <vt:lpstr>Questions?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Harm Reduction Services Overview  Program RISE A Program of JRI Health</dc:title>
  <dc:creator>Aron Thiim</dc:creator>
  <cp:lastModifiedBy>MEHA Admin 2</cp:lastModifiedBy>
  <cp:revision>516</cp:revision>
  <dcterms:created xsi:type="dcterms:W3CDTF">2023-06-08T00:29:40Z</dcterms:created>
  <dcterms:modified xsi:type="dcterms:W3CDTF">2023-09-20T14:51:34Z</dcterms:modified>
</cp:coreProperties>
</file>