
<file path=[Content_Types].xml><?xml version="1.0" encoding="utf-8"?>
<Types xmlns="http://schemas.openxmlformats.org/package/2006/content-types">
  <Default Extension="bin" ContentType="application/vnd.openxmlformats-officedocument.oleObject"/>
  <Default Extension="emf" ContentType="image/x-emf"/>
  <Default Extension="HEIC" ContentType="image/hei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2" r:id="rId3"/>
    <p:sldId id="268" r:id="rId4"/>
    <p:sldId id="269" r:id="rId5"/>
    <p:sldId id="265" r:id="rId6"/>
    <p:sldId id="263" r:id="rId7"/>
    <p:sldId id="266" r:id="rId8"/>
    <p:sldId id="270" r:id="rId9"/>
    <p:sldId id="271" r:id="rId10"/>
    <p:sldId id="272" r:id="rId11"/>
    <p:sldId id="273" r:id="rId12"/>
    <p:sldId id="274" r:id="rId13"/>
    <p:sldId id="275" r:id="rId14"/>
    <p:sldId id="276" r:id="rId15"/>
    <p:sldId id="277" r:id="rId16"/>
    <p:sldId id="288" r:id="rId17"/>
    <p:sldId id="278" r:id="rId18"/>
    <p:sldId id="279" r:id="rId19"/>
    <p:sldId id="280" r:id="rId20"/>
    <p:sldId id="281" r:id="rId21"/>
    <p:sldId id="283" r:id="rId22"/>
    <p:sldId id="284" r:id="rId23"/>
    <p:sldId id="282" r:id="rId24"/>
    <p:sldId id="285" r:id="rId25"/>
    <p:sldId id="286"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96" d="100"/>
          <a:sy n="96" d="100"/>
        </p:scale>
        <p:origin x="86"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34B8-A5B8-A98B-AC8D-B76F370049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04B3BC-CA72-6AAA-F42D-C1B988A632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99ED5A-E11D-159D-C3F9-AE16595EDA3C}"/>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5" name="Footer Placeholder 4">
            <a:extLst>
              <a:ext uri="{FF2B5EF4-FFF2-40B4-BE49-F238E27FC236}">
                <a16:creationId xmlns:a16="http://schemas.microsoft.com/office/drawing/2014/main" id="{2B220020-2FDA-0B00-8E1C-4C9EDF4A5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10EDD-3A62-5193-B555-EF9AB912A50A}"/>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3829854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56D5-917B-6D2F-64B5-A6E6CAFFD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E7161A-B476-FF8A-56E9-D0AFC03356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CD3B5-9667-0E0C-57F6-DE29AA55EB82}"/>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5" name="Footer Placeholder 4">
            <a:extLst>
              <a:ext uri="{FF2B5EF4-FFF2-40B4-BE49-F238E27FC236}">
                <a16:creationId xmlns:a16="http://schemas.microsoft.com/office/drawing/2014/main" id="{8A9B41A2-C56E-B6A1-435B-ED6E722C6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BD58B-0D58-FD3A-E18F-FD51B739BDFA}"/>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29570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3F8AB3-2130-C3F4-5D86-E75EC6CBC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0C59B6-9E0D-4BA6-680D-CA436CCED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8ED42-F465-DE0D-5035-21FF7F5297AC}"/>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5" name="Footer Placeholder 4">
            <a:extLst>
              <a:ext uri="{FF2B5EF4-FFF2-40B4-BE49-F238E27FC236}">
                <a16:creationId xmlns:a16="http://schemas.microsoft.com/office/drawing/2014/main" id="{A40382A5-B4E7-741D-0912-BBBB873AB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9BE45-B42F-B93B-B55A-07C3FFC92CFD}"/>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424786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8E03-D52B-A2FB-9808-7EBAB49DFA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F656D-0CA0-41BC-D23D-B1709C42F9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275F8-B634-1435-55FD-61499B8AC94B}"/>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5" name="Footer Placeholder 4">
            <a:extLst>
              <a:ext uri="{FF2B5EF4-FFF2-40B4-BE49-F238E27FC236}">
                <a16:creationId xmlns:a16="http://schemas.microsoft.com/office/drawing/2014/main" id="{F1553EE0-70A3-054C-EB5C-73537A5F7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AD4B1-B0D0-20D8-7CA9-746FEF5618FF}"/>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122646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C788-4785-B68A-1258-71E2AA7DF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740769-D74F-72DC-5BF9-710D59288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6E55C-817A-55D2-0A4B-6E063A1FFF82}"/>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5" name="Footer Placeholder 4">
            <a:extLst>
              <a:ext uri="{FF2B5EF4-FFF2-40B4-BE49-F238E27FC236}">
                <a16:creationId xmlns:a16="http://schemas.microsoft.com/office/drawing/2014/main" id="{08A10AF1-0F33-3A3F-34A8-7E1D454FE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8B903-B995-06EF-FDB7-611FF6A4A1F0}"/>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426110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1378F-F5C5-EEB7-D9C6-710E7E206F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8FADB-E567-76D0-4AFF-00D1E20A5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486CB1-33D1-AA2F-A1C9-447A1C3AB0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2C4396-63E7-65BE-0E68-54E379726FBE}"/>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6" name="Footer Placeholder 5">
            <a:extLst>
              <a:ext uri="{FF2B5EF4-FFF2-40B4-BE49-F238E27FC236}">
                <a16:creationId xmlns:a16="http://schemas.microsoft.com/office/drawing/2014/main" id="{DF4A2609-BC9D-4C85-574D-E832166C9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D9CD7F-08E7-3369-2189-B3189D598AF5}"/>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4076163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BF6BF-0FCF-3584-FE36-81F8C613A2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F20827-C093-3177-E48C-0739288977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EB40AE-E0E8-F876-8D8F-AC5AA0C4EB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819DD3-C983-96E2-7799-E246032DBD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1438CD-5838-F611-9B31-4387CCA10A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E858D-4FFD-AC55-39E1-5B617B0EA322}"/>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8" name="Footer Placeholder 7">
            <a:extLst>
              <a:ext uri="{FF2B5EF4-FFF2-40B4-BE49-F238E27FC236}">
                <a16:creationId xmlns:a16="http://schemas.microsoft.com/office/drawing/2014/main" id="{01C2FB1F-9CC6-6AB7-306A-425424A27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F28DA2-80B9-A3AB-7588-E6684321BE17}"/>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204973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A893-027C-FE28-3692-9BC81A195B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B2072D-4A8B-94D4-D15B-9E50361C87D0}"/>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4" name="Footer Placeholder 3">
            <a:extLst>
              <a:ext uri="{FF2B5EF4-FFF2-40B4-BE49-F238E27FC236}">
                <a16:creationId xmlns:a16="http://schemas.microsoft.com/office/drawing/2014/main" id="{A1404505-637C-5FA1-BFC3-642E7CDCEA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5D2AB7-E3D4-BF38-7C4A-B85612169B72}"/>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99630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6BAFBB-73B2-E811-1ABF-9E31449DFFC7}"/>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3" name="Footer Placeholder 2">
            <a:extLst>
              <a:ext uri="{FF2B5EF4-FFF2-40B4-BE49-F238E27FC236}">
                <a16:creationId xmlns:a16="http://schemas.microsoft.com/office/drawing/2014/main" id="{87ECF282-2228-A388-624D-FF1ED15297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87F79-A354-C582-18D2-6487167F8C9B}"/>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417769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BDC3-8742-A6BF-ED0F-9EBAB2859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AF6C55-CDD5-E89F-3DA2-7F95478BD5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B0ADC-D3ED-FFC8-32CE-07FAB5E6E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903D4-300C-EE0D-14E7-7CB259A0D224}"/>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6" name="Footer Placeholder 5">
            <a:extLst>
              <a:ext uri="{FF2B5EF4-FFF2-40B4-BE49-F238E27FC236}">
                <a16:creationId xmlns:a16="http://schemas.microsoft.com/office/drawing/2014/main" id="{2A3E7CCF-7D22-9E78-989D-6991265ED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D013E-95A6-93E8-4796-7C829C69E1A0}"/>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2841215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5CF8-29CE-BBED-0622-30CC1F7B5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F8C8A0-1ED6-1C76-58E0-0E31E2AD11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0E64E1-1C77-ABC4-FDED-CE97B7D7F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09D56B-0B94-2F2E-F2B7-2E8234A27D2C}"/>
              </a:ext>
            </a:extLst>
          </p:cNvPr>
          <p:cNvSpPr>
            <a:spLocks noGrp="1"/>
          </p:cNvSpPr>
          <p:nvPr>
            <p:ph type="dt" sz="half" idx="10"/>
          </p:nvPr>
        </p:nvSpPr>
        <p:spPr/>
        <p:txBody>
          <a:bodyPr/>
          <a:lstStyle/>
          <a:p>
            <a:fld id="{84E93278-326A-4FFB-A2E4-4D8F89CB4B71}" type="datetimeFigureOut">
              <a:rPr lang="en-US" smtClean="0"/>
              <a:t>9/18/2023</a:t>
            </a:fld>
            <a:endParaRPr lang="en-US"/>
          </a:p>
        </p:txBody>
      </p:sp>
      <p:sp>
        <p:nvSpPr>
          <p:cNvPr id="6" name="Footer Placeholder 5">
            <a:extLst>
              <a:ext uri="{FF2B5EF4-FFF2-40B4-BE49-F238E27FC236}">
                <a16:creationId xmlns:a16="http://schemas.microsoft.com/office/drawing/2014/main" id="{F7D47D36-D7F7-AE88-3864-DB96C27F1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07E07-917D-578C-526D-FF3E863E6868}"/>
              </a:ext>
            </a:extLst>
          </p:cNvPr>
          <p:cNvSpPr>
            <a:spLocks noGrp="1"/>
          </p:cNvSpPr>
          <p:nvPr>
            <p:ph type="sldNum" sz="quarter" idx="12"/>
          </p:nvPr>
        </p:nvSpPr>
        <p:spPr/>
        <p:txBody>
          <a:bodyPr/>
          <a:lstStyle/>
          <a:p>
            <a:fld id="{BA81DDFC-41BE-429B-AF29-1BA68CDEA6F0}" type="slidenum">
              <a:rPr lang="en-US" smtClean="0"/>
              <a:t>‹#›</a:t>
            </a:fld>
            <a:endParaRPr lang="en-US"/>
          </a:p>
        </p:txBody>
      </p:sp>
    </p:spTree>
    <p:extLst>
      <p:ext uri="{BB962C8B-B14F-4D97-AF65-F5344CB8AC3E}">
        <p14:creationId xmlns:p14="http://schemas.microsoft.com/office/powerpoint/2010/main" val="3734407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FA5B9F-D020-EC08-42FC-235D67B09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0C88D-F259-B02E-F3E1-AB968486B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512F8-B479-B866-AE3C-826CEE513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93278-326A-4FFB-A2E4-4D8F89CB4B71}" type="datetimeFigureOut">
              <a:rPr lang="en-US" smtClean="0"/>
              <a:t>9/18/2023</a:t>
            </a:fld>
            <a:endParaRPr lang="en-US"/>
          </a:p>
        </p:txBody>
      </p:sp>
      <p:sp>
        <p:nvSpPr>
          <p:cNvPr id="5" name="Footer Placeholder 4">
            <a:extLst>
              <a:ext uri="{FF2B5EF4-FFF2-40B4-BE49-F238E27FC236}">
                <a16:creationId xmlns:a16="http://schemas.microsoft.com/office/drawing/2014/main" id="{8BB41FD1-B596-4602-5405-9A5230E2E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A4A989-7B48-02F9-E9CB-FC30016D3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1DDFC-41BE-429B-AF29-1BA68CDEA6F0}" type="slidenum">
              <a:rPr lang="en-US" smtClean="0"/>
              <a:t>‹#›</a:t>
            </a:fld>
            <a:endParaRPr lang="en-US"/>
          </a:p>
        </p:txBody>
      </p:sp>
    </p:spTree>
    <p:extLst>
      <p:ext uri="{BB962C8B-B14F-4D97-AF65-F5344CB8AC3E}">
        <p14:creationId xmlns:p14="http://schemas.microsoft.com/office/powerpoint/2010/main" val="2711960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HEIC"/><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jeff@ehict.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4778-2BF6-F584-21ED-BA4F11FDF743}"/>
              </a:ext>
            </a:extLst>
          </p:cNvPr>
          <p:cNvSpPr>
            <a:spLocks noGrp="1"/>
          </p:cNvSpPr>
          <p:nvPr>
            <p:ph type="title"/>
          </p:nvPr>
        </p:nvSpPr>
        <p:spPr/>
        <p:txBody>
          <a:bodyPr>
            <a:normAutofit/>
          </a:bodyPr>
          <a:lstStyle/>
          <a:p>
            <a:r>
              <a:rPr lang="en-US" b="1" dirty="0">
                <a:latin typeface="Arial Black" panose="020B0A04020102020204" pitchFamily="34" charset="0"/>
              </a:rPr>
              <a:t>Why We Inspect Septic Systems</a:t>
            </a:r>
          </a:p>
        </p:txBody>
      </p:sp>
      <p:pic>
        <p:nvPicPr>
          <p:cNvPr id="6" name="Content Placeholder 5">
            <a:extLst>
              <a:ext uri="{FF2B5EF4-FFF2-40B4-BE49-F238E27FC236}">
                <a16:creationId xmlns:a16="http://schemas.microsoft.com/office/drawing/2014/main" id="{5160A268-015A-04F2-9216-D2E097DE160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63541" y="1963308"/>
            <a:ext cx="5429602" cy="4072201"/>
          </a:xfrm>
        </p:spPr>
      </p:pic>
      <p:pic>
        <p:nvPicPr>
          <p:cNvPr id="8" name="Content Placeholder 7">
            <a:extLst>
              <a:ext uri="{FF2B5EF4-FFF2-40B4-BE49-F238E27FC236}">
                <a16:creationId xmlns:a16="http://schemas.microsoft.com/office/drawing/2014/main" id="{7D16F7B5-7641-ECE8-493F-CC3F2118DF0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23549" y="1963307"/>
            <a:ext cx="4104910" cy="4072202"/>
          </a:xfrm>
        </p:spPr>
      </p:pic>
    </p:spTree>
    <p:extLst>
      <p:ext uri="{BB962C8B-B14F-4D97-AF65-F5344CB8AC3E}">
        <p14:creationId xmlns:p14="http://schemas.microsoft.com/office/powerpoint/2010/main" val="649908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353C-0F44-52ED-7560-5431B39B58E2}"/>
              </a:ext>
            </a:extLst>
          </p:cNvPr>
          <p:cNvSpPr>
            <a:spLocks noGrp="1"/>
          </p:cNvSpPr>
          <p:nvPr>
            <p:ph type="title"/>
          </p:nvPr>
        </p:nvSpPr>
        <p:spPr/>
        <p:txBody>
          <a:bodyPr/>
          <a:lstStyle/>
          <a:p>
            <a:pPr algn="ctr"/>
            <a:r>
              <a:rPr lang="en-US" b="1" dirty="0">
                <a:latin typeface="+mn-lt"/>
              </a:rPr>
              <a:t>Arrangement of Component Parts</a:t>
            </a:r>
          </a:p>
        </p:txBody>
      </p:sp>
      <p:sp>
        <p:nvSpPr>
          <p:cNvPr id="3" name="Text Placeholder 2">
            <a:extLst>
              <a:ext uri="{FF2B5EF4-FFF2-40B4-BE49-F238E27FC236}">
                <a16:creationId xmlns:a16="http://schemas.microsoft.com/office/drawing/2014/main" id="{2FF6E1B1-8081-DFF5-DEAD-C902FC049182}"/>
              </a:ext>
            </a:extLst>
          </p:cNvPr>
          <p:cNvSpPr>
            <a:spLocks noGrp="1"/>
          </p:cNvSpPr>
          <p:nvPr>
            <p:ph type="body" idx="1"/>
          </p:nvPr>
        </p:nvSpPr>
        <p:spPr/>
        <p:txBody>
          <a:bodyPr/>
          <a:lstStyle/>
          <a:p>
            <a:endParaRPr lang="en-US" dirty="0"/>
          </a:p>
        </p:txBody>
      </p:sp>
      <p:pic>
        <p:nvPicPr>
          <p:cNvPr id="8" name="Content Placeholder 7">
            <a:extLst>
              <a:ext uri="{FF2B5EF4-FFF2-40B4-BE49-F238E27FC236}">
                <a16:creationId xmlns:a16="http://schemas.microsoft.com/office/drawing/2014/main" id="{A5C7FE1F-4591-7B66-7E6A-173083459EF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83527" y="2059106"/>
            <a:ext cx="3440729" cy="4587639"/>
          </a:xfrm>
        </p:spPr>
      </p:pic>
      <p:sp>
        <p:nvSpPr>
          <p:cNvPr id="5" name="Text Placeholder 4">
            <a:extLst>
              <a:ext uri="{FF2B5EF4-FFF2-40B4-BE49-F238E27FC236}">
                <a16:creationId xmlns:a16="http://schemas.microsoft.com/office/drawing/2014/main" id="{29A1BD36-223B-2C23-DCA3-682220D6016C}"/>
              </a:ext>
            </a:extLst>
          </p:cNvPr>
          <p:cNvSpPr>
            <a:spLocks noGrp="1"/>
          </p:cNvSpPr>
          <p:nvPr>
            <p:ph type="body" sz="quarter" idx="3"/>
          </p:nvPr>
        </p:nvSpPr>
        <p:spPr/>
        <p:txBody>
          <a:bodyPr/>
          <a:lstStyle/>
          <a:p>
            <a:endParaRPr lang="en-US"/>
          </a:p>
        </p:txBody>
      </p:sp>
      <p:pic>
        <p:nvPicPr>
          <p:cNvPr id="9" name="Content Placeholder 5">
            <a:extLst>
              <a:ext uri="{FF2B5EF4-FFF2-40B4-BE49-F238E27FC236}">
                <a16:creationId xmlns:a16="http://schemas.microsoft.com/office/drawing/2014/main" id="{D0C668D1-AF1A-1553-8179-475FCF721CB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64819" y="2259528"/>
            <a:ext cx="5987393" cy="3923436"/>
          </a:xfrm>
        </p:spPr>
      </p:pic>
    </p:spTree>
    <p:extLst>
      <p:ext uri="{BB962C8B-B14F-4D97-AF65-F5344CB8AC3E}">
        <p14:creationId xmlns:p14="http://schemas.microsoft.com/office/powerpoint/2010/main" val="130536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708E-22E7-ED4A-6C70-A20A8C1DD9A8}"/>
              </a:ext>
            </a:extLst>
          </p:cNvPr>
          <p:cNvSpPr>
            <a:spLocks noGrp="1"/>
          </p:cNvSpPr>
          <p:nvPr>
            <p:ph type="title"/>
          </p:nvPr>
        </p:nvSpPr>
        <p:spPr/>
        <p:txBody>
          <a:bodyPr/>
          <a:lstStyle/>
          <a:p>
            <a:pPr algn="ctr"/>
            <a:r>
              <a:rPr lang="en-US" b="1" dirty="0">
                <a:latin typeface="+mn-lt"/>
              </a:rPr>
              <a:t>Critical Inspector Skills</a:t>
            </a:r>
          </a:p>
        </p:txBody>
      </p:sp>
      <p:sp>
        <p:nvSpPr>
          <p:cNvPr id="3" name="Content Placeholder 2">
            <a:extLst>
              <a:ext uri="{FF2B5EF4-FFF2-40B4-BE49-F238E27FC236}">
                <a16:creationId xmlns:a16="http://schemas.microsoft.com/office/drawing/2014/main" id="{2E9CA703-52D5-FD24-A45D-2A708CDDB5E3}"/>
              </a:ext>
            </a:extLst>
          </p:cNvPr>
          <p:cNvSpPr>
            <a:spLocks noGrp="1"/>
          </p:cNvSpPr>
          <p:nvPr>
            <p:ph idx="1"/>
          </p:nvPr>
        </p:nvSpPr>
        <p:spPr>
          <a:xfrm>
            <a:off x="838200" y="1622066"/>
            <a:ext cx="10515600" cy="4554897"/>
          </a:xfrm>
        </p:spPr>
        <p:txBody>
          <a:bodyPr>
            <a:normAutofit fontScale="92500" lnSpcReduction="10000"/>
          </a:bodyPr>
          <a:lstStyle/>
          <a:p>
            <a:r>
              <a:rPr lang="en-US" dirty="0"/>
              <a:t>Knowledge of Codes and Technical Standards</a:t>
            </a:r>
          </a:p>
          <a:p>
            <a:r>
              <a:rPr lang="en-US" dirty="0"/>
              <a:t>Organization and Preparation</a:t>
            </a:r>
          </a:p>
          <a:p>
            <a:r>
              <a:rPr lang="en-US" dirty="0"/>
              <a:t>Soils evaluation</a:t>
            </a:r>
          </a:p>
          <a:p>
            <a:r>
              <a:rPr lang="en-US" dirty="0"/>
              <a:t>Design plan interpretation</a:t>
            </a:r>
          </a:p>
          <a:p>
            <a:r>
              <a:rPr lang="en-US" dirty="0"/>
              <a:t>Vertical measurements and calculations</a:t>
            </a:r>
          </a:p>
          <a:p>
            <a:r>
              <a:rPr lang="en-US" dirty="0"/>
              <a:t>Understanding the relationship between soil conditions, the system design and the constructed system</a:t>
            </a:r>
          </a:p>
          <a:p>
            <a:r>
              <a:rPr lang="en-US" dirty="0"/>
              <a:t>Product identification</a:t>
            </a:r>
          </a:p>
          <a:p>
            <a:r>
              <a:rPr lang="en-US" dirty="0"/>
              <a:t>Use of inspection tools</a:t>
            </a:r>
          </a:p>
          <a:p>
            <a:r>
              <a:rPr lang="en-US" dirty="0"/>
              <a:t>Communication</a:t>
            </a:r>
          </a:p>
          <a:p>
            <a:endParaRPr lang="en-US" dirty="0"/>
          </a:p>
        </p:txBody>
      </p:sp>
    </p:spTree>
    <p:extLst>
      <p:ext uri="{BB962C8B-B14F-4D97-AF65-F5344CB8AC3E}">
        <p14:creationId xmlns:p14="http://schemas.microsoft.com/office/powerpoint/2010/main" val="1537585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B93F-442F-B9F5-FA52-0B39A461449E}"/>
              </a:ext>
            </a:extLst>
          </p:cNvPr>
          <p:cNvSpPr>
            <a:spLocks noGrp="1"/>
          </p:cNvSpPr>
          <p:nvPr>
            <p:ph type="title"/>
          </p:nvPr>
        </p:nvSpPr>
        <p:spPr/>
        <p:txBody>
          <a:bodyPr/>
          <a:lstStyle/>
          <a:p>
            <a:pPr algn="ctr"/>
            <a:r>
              <a:rPr lang="en-US" b="1" dirty="0">
                <a:latin typeface="+mn-lt"/>
              </a:rPr>
              <a:t>Soils Evaluation</a:t>
            </a:r>
          </a:p>
        </p:txBody>
      </p:sp>
      <p:pic>
        <p:nvPicPr>
          <p:cNvPr id="6" name="Content Placeholder 5">
            <a:extLst>
              <a:ext uri="{FF2B5EF4-FFF2-40B4-BE49-F238E27FC236}">
                <a16:creationId xmlns:a16="http://schemas.microsoft.com/office/drawing/2014/main" id="{A23F2D4F-AEC2-D507-0157-AD9D8BBD473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00902" y="2421376"/>
            <a:ext cx="4766006" cy="3574504"/>
          </a:xfrm>
        </p:spPr>
      </p:pic>
      <p:pic>
        <p:nvPicPr>
          <p:cNvPr id="12" name="Content Placeholder 11">
            <a:extLst>
              <a:ext uri="{FF2B5EF4-FFF2-40B4-BE49-F238E27FC236}">
                <a16:creationId xmlns:a16="http://schemas.microsoft.com/office/drawing/2014/main" id="{F82449E9-3611-7414-7F31-908F18DE99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33287" y="2058193"/>
            <a:ext cx="5620513" cy="4215385"/>
          </a:xfrm>
        </p:spPr>
      </p:pic>
    </p:spTree>
    <p:extLst>
      <p:ext uri="{BB962C8B-B14F-4D97-AF65-F5344CB8AC3E}">
        <p14:creationId xmlns:p14="http://schemas.microsoft.com/office/powerpoint/2010/main" val="1090465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272A5A9-8F38-CE3E-BDAD-318594322E34}"/>
              </a:ext>
            </a:extLst>
          </p:cNvPr>
          <p:cNvSpPr>
            <a:spLocks noGrp="1"/>
          </p:cNvSpPr>
          <p:nvPr>
            <p:ph type="title"/>
          </p:nvPr>
        </p:nvSpPr>
        <p:spPr>
          <a:xfrm>
            <a:off x="838200" y="365126"/>
            <a:ext cx="10515600" cy="763960"/>
          </a:xfrm>
        </p:spPr>
        <p:txBody>
          <a:bodyPr/>
          <a:lstStyle/>
          <a:p>
            <a:pPr algn="ctr"/>
            <a:r>
              <a:rPr lang="en-US" b="1" dirty="0">
                <a:latin typeface="+mn-lt"/>
              </a:rPr>
              <a:t>Design Plan Interpretation</a:t>
            </a:r>
          </a:p>
        </p:txBody>
      </p:sp>
      <p:pic>
        <p:nvPicPr>
          <p:cNvPr id="17" name="Content Placeholder 16">
            <a:extLst>
              <a:ext uri="{FF2B5EF4-FFF2-40B4-BE49-F238E27FC236}">
                <a16:creationId xmlns:a16="http://schemas.microsoft.com/office/drawing/2014/main" id="{6E6FD1A1-F3DF-4675-3FE3-5B4F94F2C364}"/>
              </a:ext>
            </a:extLst>
          </p:cNvPr>
          <p:cNvPicPr>
            <a:picLocks noGrp="1" noChangeAspect="1"/>
          </p:cNvPicPr>
          <p:nvPr>
            <p:ph idx="1"/>
          </p:nvPr>
        </p:nvPicPr>
        <p:blipFill>
          <a:blip r:embed="rId2"/>
          <a:stretch>
            <a:fillRect/>
          </a:stretch>
        </p:blipFill>
        <p:spPr>
          <a:xfrm>
            <a:off x="2059388" y="1129086"/>
            <a:ext cx="8102174" cy="5723961"/>
          </a:xfrm>
        </p:spPr>
      </p:pic>
    </p:spTree>
    <p:extLst>
      <p:ext uri="{BB962C8B-B14F-4D97-AF65-F5344CB8AC3E}">
        <p14:creationId xmlns:p14="http://schemas.microsoft.com/office/powerpoint/2010/main" val="649166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1E483-6F2F-1B48-1B59-F8AEDD0F08CD}"/>
              </a:ext>
            </a:extLst>
          </p:cNvPr>
          <p:cNvSpPr>
            <a:spLocks noGrp="1"/>
          </p:cNvSpPr>
          <p:nvPr>
            <p:ph type="title"/>
          </p:nvPr>
        </p:nvSpPr>
        <p:spPr/>
        <p:txBody>
          <a:bodyPr/>
          <a:lstStyle/>
          <a:p>
            <a:pPr algn="ctr"/>
            <a:r>
              <a:rPr lang="en-US" b="1" dirty="0">
                <a:latin typeface="+mn-lt"/>
              </a:rPr>
              <a:t>Vertical Measurements and Calculations</a:t>
            </a:r>
          </a:p>
        </p:txBody>
      </p:sp>
      <p:pic>
        <p:nvPicPr>
          <p:cNvPr id="21" name="Content Placeholder 20">
            <a:extLst>
              <a:ext uri="{FF2B5EF4-FFF2-40B4-BE49-F238E27FC236}">
                <a16:creationId xmlns:a16="http://schemas.microsoft.com/office/drawing/2014/main" id="{13A19179-8225-0D16-83AD-626591783E1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8200" y="1690688"/>
            <a:ext cx="5057967" cy="3793476"/>
          </a:xfrm>
        </p:spPr>
      </p:pic>
      <p:pic>
        <p:nvPicPr>
          <p:cNvPr id="25" name="Content Placeholder 24">
            <a:extLst>
              <a:ext uri="{FF2B5EF4-FFF2-40B4-BE49-F238E27FC236}">
                <a16:creationId xmlns:a16="http://schemas.microsoft.com/office/drawing/2014/main" id="{7B71D4B0-D3A1-BCC5-9153-32414CE3E511}"/>
              </a:ext>
            </a:extLst>
          </p:cNvPr>
          <p:cNvPicPr>
            <a:picLocks noGrp="1" noChangeAspect="1"/>
          </p:cNvPicPr>
          <p:nvPr>
            <p:ph sz="half" idx="1"/>
          </p:nvPr>
        </p:nvPicPr>
        <p:blipFill>
          <a:blip r:embed="rId3"/>
          <a:stretch>
            <a:fillRect/>
          </a:stretch>
        </p:blipFill>
        <p:spPr>
          <a:xfrm>
            <a:off x="3986917" y="1373836"/>
            <a:ext cx="7486815" cy="5202339"/>
          </a:xfrm>
        </p:spPr>
      </p:pic>
    </p:spTree>
    <p:extLst>
      <p:ext uri="{BB962C8B-B14F-4D97-AF65-F5344CB8AC3E}">
        <p14:creationId xmlns:p14="http://schemas.microsoft.com/office/powerpoint/2010/main" val="209702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1E483-6F2F-1B48-1B59-F8AEDD0F08CD}"/>
              </a:ext>
            </a:extLst>
          </p:cNvPr>
          <p:cNvSpPr>
            <a:spLocks noGrp="1"/>
          </p:cNvSpPr>
          <p:nvPr>
            <p:ph type="title"/>
          </p:nvPr>
        </p:nvSpPr>
        <p:spPr/>
        <p:txBody>
          <a:bodyPr/>
          <a:lstStyle/>
          <a:p>
            <a:pPr algn="ctr"/>
            <a:r>
              <a:rPr lang="en-US" b="1" dirty="0">
                <a:latin typeface="+mn-lt"/>
              </a:rPr>
              <a:t>Vertical Measurements and Calculations</a:t>
            </a:r>
          </a:p>
        </p:txBody>
      </p:sp>
      <p:pic>
        <p:nvPicPr>
          <p:cNvPr id="11" name="Content Placeholder 7">
            <a:extLst>
              <a:ext uri="{FF2B5EF4-FFF2-40B4-BE49-F238E27FC236}">
                <a16:creationId xmlns:a16="http://schemas.microsoft.com/office/drawing/2014/main" id="{50D995A7-E321-EDEF-B125-FE4F8713991E}"/>
              </a:ext>
            </a:extLst>
          </p:cNvPr>
          <p:cNvPicPr>
            <a:picLocks noGrp="1" noChangeAspect="1"/>
          </p:cNvPicPr>
          <p:nvPr>
            <p:ph sz="half" idx="1"/>
          </p:nvPr>
        </p:nvPicPr>
        <p:blipFill>
          <a:blip r:embed="rId2"/>
          <a:stretch>
            <a:fillRect/>
          </a:stretch>
        </p:blipFill>
        <p:spPr>
          <a:xfrm>
            <a:off x="501185" y="1825625"/>
            <a:ext cx="3263503" cy="4351338"/>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a:extLst>
              <a:ext uri="{FF2B5EF4-FFF2-40B4-BE49-F238E27FC236}">
                <a16:creationId xmlns:a16="http://schemas.microsoft.com/office/drawing/2014/main" id="{B64369EE-410E-7518-EBE8-C6F0D545EDB2}"/>
              </a:ext>
            </a:extLst>
          </p:cNvPr>
          <p:cNvPicPr>
            <a:picLocks noGrp="1" noChangeAspect="1"/>
          </p:cNvPicPr>
          <p:nvPr>
            <p:ph sz="half" idx="2"/>
          </p:nvPr>
        </p:nvPicPr>
        <p:blipFill>
          <a:blip r:embed="rId3"/>
          <a:stretch>
            <a:fillRect/>
          </a:stretch>
        </p:blipFill>
        <p:spPr>
          <a:xfrm>
            <a:off x="3951798" y="1412157"/>
            <a:ext cx="7306762" cy="5169686"/>
          </a:xfrm>
        </p:spPr>
      </p:pic>
    </p:spTree>
    <p:extLst>
      <p:ext uri="{BB962C8B-B14F-4D97-AF65-F5344CB8AC3E}">
        <p14:creationId xmlns:p14="http://schemas.microsoft.com/office/powerpoint/2010/main" val="2278142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CFC2-94A6-2E2D-B231-B460B362F516}"/>
              </a:ext>
            </a:extLst>
          </p:cNvPr>
          <p:cNvSpPr>
            <a:spLocks noGrp="1"/>
          </p:cNvSpPr>
          <p:nvPr>
            <p:ph type="title"/>
          </p:nvPr>
        </p:nvSpPr>
        <p:spPr/>
        <p:txBody>
          <a:bodyPr/>
          <a:lstStyle/>
          <a:p>
            <a:pPr algn="ctr"/>
            <a:r>
              <a:rPr lang="en-US" b="1" dirty="0">
                <a:latin typeface="+mn-lt"/>
              </a:rPr>
              <a:t>Soil Conditions – Design - Construction</a:t>
            </a:r>
          </a:p>
        </p:txBody>
      </p:sp>
      <p:sp>
        <p:nvSpPr>
          <p:cNvPr id="3" name="Content Placeholder 2">
            <a:extLst>
              <a:ext uri="{FF2B5EF4-FFF2-40B4-BE49-F238E27FC236}">
                <a16:creationId xmlns:a16="http://schemas.microsoft.com/office/drawing/2014/main" id="{6D632A92-BAFA-80CB-1841-5D00104E6BD1}"/>
              </a:ext>
            </a:extLst>
          </p:cNvPr>
          <p:cNvSpPr>
            <a:spLocks noGrp="1"/>
          </p:cNvSpPr>
          <p:nvPr>
            <p:ph idx="1"/>
          </p:nvPr>
        </p:nvSpPr>
        <p:spPr/>
        <p:txBody>
          <a:bodyPr>
            <a:normAutofit lnSpcReduction="10000"/>
          </a:bodyPr>
          <a:lstStyle/>
          <a:p>
            <a:r>
              <a:rPr lang="en-US" sz="2400" dirty="0"/>
              <a:t>The </a:t>
            </a:r>
            <a:r>
              <a:rPr lang="en-US" sz="2400" u="sng" dirty="0"/>
              <a:t>soil conditions </a:t>
            </a:r>
            <a:r>
              <a:rPr lang="en-US" sz="2400" dirty="0"/>
              <a:t>observed and recorded during the initial site evaluation inspection will often dictate the leaching system depth into the existing grade where high groundwater conditions, ledge or compact soils pose a design depth restriction.</a:t>
            </a:r>
          </a:p>
          <a:p>
            <a:r>
              <a:rPr lang="en-US" sz="2400" dirty="0"/>
              <a:t>The </a:t>
            </a:r>
            <a:r>
              <a:rPr lang="en-US" sz="2400" u="sng" dirty="0"/>
              <a:t>system design plan </a:t>
            </a:r>
            <a:r>
              <a:rPr lang="en-US" sz="2400" dirty="0"/>
              <a:t>must incorporate these vertical restrictions into the design specifications along with the other dimensional requirements and restrictions.</a:t>
            </a:r>
          </a:p>
          <a:p>
            <a:r>
              <a:rPr lang="en-US" sz="2400" dirty="0"/>
              <a:t>The </a:t>
            </a:r>
            <a:r>
              <a:rPr lang="en-US" sz="2400" u="sng" dirty="0"/>
              <a:t>constructed system </a:t>
            </a:r>
            <a:r>
              <a:rPr lang="en-US" sz="2400" dirty="0"/>
              <a:t>must be built/installed to maintain the proper system depth into grade based on the design elevations and field conditions confirmed at the time of construction.</a:t>
            </a:r>
          </a:p>
          <a:p>
            <a:r>
              <a:rPr lang="en-US" dirty="0"/>
              <a:t>The inspector is required to verify the accuracy of the soil conditions, the accuracy of the plan and the accuracy of the built system.</a:t>
            </a:r>
          </a:p>
        </p:txBody>
      </p:sp>
    </p:spTree>
    <p:extLst>
      <p:ext uri="{BB962C8B-B14F-4D97-AF65-F5344CB8AC3E}">
        <p14:creationId xmlns:p14="http://schemas.microsoft.com/office/powerpoint/2010/main" val="1850199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8DC1-DDD7-401E-B744-628167018BDA}"/>
              </a:ext>
            </a:extLst>
          </p:cNvPr>
          <p:cNvSpPr>
            <a:spLocks noGrp="1"/>
          </p:cNvSpPr>
          <p:nvPr>
            <p:ph type="title"/>
          </p:nvPr>
        </p:nvSpPr>
        <p:spPr/>
        <p:txBody>
          <a:bodyPr/>
          <a:lstStyle/>
          <a:p>
            <a:pPr algn="ctr"/>
            <a:r>
              <a:rPr lang="en-US" b="1" dirty="0">
                <a:latin typeface="+mn-lt"/>
              </a:rPr>
              <a:t>Product Identification</a:t>
            </a:r>
          </a:p>
        </p:txBody>
      </p:sp>
      <p:pic>
        <p:nvPicPr>
          <p:cNvPr id="6" name="Content Placeholder 5">
            <a:extLst>
              <a:ext uri="{FF2B5EF4-FFF2-40B4-BE49-F238E27FC236}">
                <a16:creationId xmlns:a16="http://schemas.microsoft.com/office/drawing/2014/main" id="{A791B8EB-8D42-72C5-6A8D-CC1F95CE0BBC}"/>
              </a:ext>
            </a:extLst>
          </p:cNvPr>
          <p:cNvPicPr>
            <a:picLocks noGrp="1" noChangeAspect="1"/>
          </p:cNvPicPr>
          <p:nvPr>
            <p:ph sz="half" idx="1"/>
          </p:nvPr>
        </p:nvPicPr>
        <p:blipFill>
          <a:blip r:embed="rId2"/>
          <a:stretch>
            <a:fillRect/>
          </a:stretch>
        </p:blipFill>
        <p:spPr>
          <a:xfrm>
            <a:off x="154653" y="1690688"/>
            <a:ext cx="4385940" cy="4351338"/>
          </a:xfrm>
        </p:spPr>
      </p:pic>
      <p:pic>
        <p:nvPicPr>
          <p:cNvPr id="10" name="Content Placeholder 9">
            <a:extLst>
              <a:ext uri="{FF2B5EF4-FFF2-40B4-BE49-F238E27FC236}">
                <a16:creationId xmlns:a16="http://schemas.microsoft.com/office/drawing/2014/main" id="{4F24B2F6-E3A4-738B-73E5-76FF4E8EC7FE}"/>
              </a:ext>
            </a:extLst>
          </p:cNvPr>
          <p:cNvPicPr>
            <a:picLocks noGrp="1" noChangeAspect="1"/>
          </p:cNvPicPr>
          <p:nvPr>
            <p:ph sz="half" idx="2"/>
          </p:nvPr>
        </p:nvPicPr>
        <p:blipFill>
          <a:blip r:embed="rId3"/>
          <a:stretch>
            <a:fillRect/>
          </a:stretch>
        </p:blipFill>
        <p:spPr>
          <a:xfrm>
            <a:off x="6378934" y="1751114"/>
            <a:ext cx="5181600" cy="3355771"/>
          </a:xfrm>
        </p:spPr>
      </p:pic>
      <p:pic>
        <p:nvPicPr>
          <p:cNvPr id="8" name="Picture 7">
            <a:extLst>
              <a:ext uri="{FF2B5EF4-FFF2-40B4-BE49-F238E27FC236}">
                <a16:creationId xmlns:a16="http://schemas.microsoft.com/office/drawing/2014/main" id="{D960C798-B0B1-2695-4B94-EABF5A0080AE}"/>
              </a:ext>
            </a:extLst>
          </p:cNvPr>
          <p:cNvPicPr>
            <a:picLocks noChangeAspect="1"/>
          </p:cNvPicPr>
          <p:nvPr/>
        </p:nvPicPr>
        <p:blipFill>
          <a:blip r:embed="rId4"/>
          <a:stretch>
            <a:fillRect/>
          </a:stretch>
        </p:blipFill>
        <p:spPr>
          <a:xfrm>
            <a:off x="3399132" y="3284289"/>
            <a:ext cx="3757042" cy="3395787"/>
          </a:xfrm>
          <a:prstGeom prst="rect">
            <a:avLst/>
          </a:prstGeom>
        </p:spPr>
      </p:pic>
    </p:spTree>
    <p:extLst>
      <p:ext uri="{BB962C8B-B14F-4D97-AF65-F5344CB8AC3E}">
        <p14:creationId xmlns:p14="http://schemas.microsoft.com/office/powerpoint/2010/main" val="402396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B963-7CF6-1D13-91FB-D5AC987C7124}"/>
              </a:ext>
            </a:extLst>
          </p:cNvPr>
          <p:cNvSpPr>
            <a:spLocks noGrp="1"/>
          </p:cNvSpPr>
          <p:nvPr>
            <p:ph type="title"/>
          </p:nvPr>
        </p:nvSpPr>
        <p:spPr/>
        <p:txBody>
          <a:bodyPr/>
          <a:lstStyle/>
          <a:p>
            <a:pPr algn="ctr"/>
            <a:r>
              <a:rPr lang="en-US" b="1" dirty="0">
                <a:latin typeface="+mn-lt"/>
              </a:rPr>
              <a:t>Training Requirements and Resources</a:t>
            </a:r>
          </a:p>
        </p:txBody>
      </p:sp>
      <p:sp>
        <p:nvSpPr>
          <p:cNvPr id="3" name="Content Placeholder 2">
            <a:extLst>
              <a:ext uri="{FF2B5EF4-FFF2-40B4-BE49-F238E27FC236}">
                <a16:creationId xmlns:a16="http://schemas.microsoft.com/office/drawing/2014/main" id="{6C29FCD3-50F1-5595-1053-BCF0EB7309F6}"/>
              </a:ext>
            </a:extLst>
          </p:cNvPr>
          <p:cNvSpPr>
            <a:spLocks noGrp="1"/>
          </p:cNvSpPr>
          <p:nvPr>
            <p:ph idx="1"/>
          </p:nvPr>
        </p:nvSpPr>
        <p:spPr>
          <a:xfrm>
            <a:off x="838200" y="1534602"/>
            <a:ext cx="10515600" cy="4642361"/>
          </a:xfrm>
        </p:spPr>
        <p:txBody>
          <a:bodyPr>
            <a:normAutofit lnSpcReduction="10000"/>
          </a:bodyPr>
          <a:lstStyle/>
          <a:p>
            <a:r>
              <a:rPr lang="en-US" dirty="0"/>
              <a:t>Connecticut Public Health Code:</a:t>
            </a:r>
          </a:p>
          <a:p>
            <a:pPr marL="0" indent="0">
              <a:buNone/>
            </a:pPr>
            <a:endParaRPr lang="en-US" dirty="0"/>
          </a:p>
          <a:p>
            <a:r>
              <a:rPr lang="en-US" dirty="0"/>
              <a:t>A local director of health shall authorize only persons approved by the Commissioner of Public Health to investigate, inspect and approve plans relating to subsurface sewage disposal systems. </a:t>
            </a:r>
          </a:p>
          <a:p>
            <a:endParaRPr lang="en-US" dirty="0"/>
          </a:p>
          <a:p>
            <a:r>
              <a:rPr lang="en-US" dirty="0"/>
              <a:t>The Commissioner of Public Health shall approve agents of the local director of health whose qualifications to investigate, inspect and approve plans relating to subsurface sewage disposal systems have been established by attending training courses and passing examinations given by the Department of Public Health…</a:t>
            </a:r>
          </a:p>
        </p:txBody>
      </p:sp>
    </p:spTree>
    <p:extLst>
      <p:ext uri="{BB962C8B-B14F-4D97-AF65-F5344CB8AC3E}">
        <p14:creationId xmlns:p14="http://schemas.microsoft.com/office/powerpoint/2010/main" val="1548539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0DA5-AE32-9778-1EC8-5F1190EF7E99}"/>
              </a:ext>
            </a:extLst>
          </p:cNvPr>
          <p:cNvSpPr>
            <a:spLocks noGrp="1"/>
          </p:cNvSpPr>
          <p:nvPr>
            <p:ph type="title"/>
          </p:nvPr>
        </p:nvSpPr>
        <p:spPr/>
        <p:txBody>
          <a:bodyPr/>
          <a:lstStyle/>
          <a:p>
            <a:pPr algn="ctr"/>
            <a:r>
              <a:rPr lang="en-US" dirty="0"/>
              <a:t>Training for Certification as a Septic System Inspector does not Currently Include:</a:t>
            </a:r>
          </a:p>
        </p:txBody>
      </p:sp>
      <p:sp>
        <p:nvSpPr>
          <p:cNvPr id="3" name="Content Placeholder 2">
            <a:extLst>
              <a:ext uri="{FF2B5EF4-FFF2-40B4-BE49-F238E27FC236}">
                <a16:creationId xmlns:a16="http://schemas.microsoft.com/office/drawing/2014/main" id="{7D1A811C-5909-2625-FCE2-3EBAF15927C6}"/>
              </a:ext>
            </a:extLst>
          </p:cNvPr>
          <p:cNvSpPr>
            <a:spLocks noGrp="1"/>
          </p:cNvSpPr>
          <p:nvPr>
            <p:ph idx="1"/>
          </p:nvPr>
        </p:nvSpPr>
        <p:spPr>
          <a:xfrm>
            <a:off x="838200" y="2711395"/>
            <a:ext cx="10515600" cy="2099144"/>
          </a:xfrm>
        </p:spPr>
        <p:txBody>
          <a:bodyPr>
            <a:normAutofit/>
          </a:bodyPr>
          <a:lstStyle/>
          <a:p>
            <a:pPr marL="0" indent="0" algn="ctr">
              <a:buNone/>
            </a:pPr>
            <a:r>
              <a:rPr lang="en-US" sz="3200" dirty="0"/>
              <a:t>Soils evaluation training</a:t>
            </a:r>
          </a:p>
          <a:p>
            <a:pPr marL="0" indent="0" algn="ctr">
              <a:buNone/>
            </a:pPr>
            <a:endParaRPr lang="en-US" sz="3200" dirty="0"/>
          </a:p>
          <a:p>
            <a:pPr marL="0" indent="0" algn="ctr">
              <a:buNone/>
            </a:pPr>
            <a:r>
              <a:rPr lang="en-US" sz="3200" dirty="0"/>
              <a:t>Training for field Inspection of constructed systems</a:t>
            </a:r>
          </a:p>
        </p:txBody>
      </p:sp>
    </p:spTree>
    <p:extLst>
      <p:ext uri="{BB962C8B-B14F-4D97-AF65-F5344CB8AC3E}">
        <p14:creationId xmlns:p14="http://schemas.microsoft.com/office/powerpoint/2010/main" val="132755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425C-BACE-60E5-4713-2E36937D555C}"/>
              </a:ext>
            </a:extLst>
          </p:cNvPr>
          <p:cNvSpPr>
            <a:spLocks noGrp="1"/>
          </p:cNvSpPr>
          <p:nvPr>
            <p:ph type="ctrTitle"/>
          </p:nvPr>
        </p:nvSpPr>
        <p:spPr>
          <a:xfrm>
            <a:off x="1524000" y="413468"/>
            <a:ext cx="5401586" cy="3096495"/>
          </a:xfrm>
        </p:spPr>
        <p:txBody>
          <a:bodyPr>
            <a:noAutofit/>
          </a:bodyPr>
          <a:lstStyle/>
          <a:p>
            <a:br>
              <a:rPr lang="en-US" b="1" dirty="0"/>
            </a:br>
            <a:endParaRPr lang="en-US" b="1" dirty="0"/>
          </a:p>
        </p:txBody>
      </p:sp>
      <p:sp>
        <p:nvSpPr>
          <p:cNvPr id="3" name="Subtitle 2">
            <a:extLst>
              <a:ext uri="{FF2B5EF4-FFF2-40B4-BE49-F238E27FC236}">
                <a16:creationId xmlns:a16="http://schemas.microsoft.com/office/drawing/2014/main" id="{15F89BF5-62F3-A6E6-5983-D941788FAC5A}"/>
              </a:ext>
            </a:extLst>
          </p:cNvPr>
          <p:cNvSpPr>
            <a:spLocks noGrp="1"/>
          </p:cNvSpPr>
          <p:nvPr>
            <p:ph type="subTitle" idx="1"/>
          </p:nvPr>
        </p:nvSpPr>
        <p:spPr>
          <a:xfrm>
            <a:off x="1524000" y="1590261"/>
            <a:ext cx="9144000" cy="5184250"/>
          </a:xfrm>
        </p:spPr>
        <p:txBody>
          <a:bodyPr>
            <a:normAutofit/>
          </a:bodyPr>
          <a:lstStyle/>
          <a:p>
            <a:r>
              <a:rPr lang="en-US" sz="3200" b="1" dirty="0"/>
              <a:t>Regulatory and practical requirements for inspecting newly constructed subsurface sewage disposal systems in Connecticut </a:t>
            </a:r>
          </a:p>
          <a:p>
            <a:r>
              <a:rPr lang="en-US" sz="3200" dirty="0"/>
              <a:t>_____________________________________</a:t>
            </a:r>
          </a:p>
          <a:p>
            <a:r>
              <a:rPr lang="en-US" i="1" dirty="0"/>
              <a:t>Jeff Polhemus, RS - Instructor/President</a:t>
            </a:r>
          </a:p>
          <a:p>
            <a:r>
              <a:rPr lang="en-US" i="1" dirty="0"/>
              <a:t>Environmental Health Institute of Connecticut</a:t>
            </a:r>
          </a:p>
          <a:p>
            <a:r>
              <a:rPr lang="en-US" i="1" dirty="0"/>
              <a:t>September 20,2023</a:t>
            </a:r>
          </a:p>
          <a:p>
            <a:endParaRPr lang="en-US" sz="3200" dirty="0"/>
          </a:p>
        </p:txBody>
      </p:sp>
    </p:spTree>
    <p:extLst>
      <p:ext uri="{BB962C8B-B14F-4D97-AF65-F5344CB8AC3E}">
        <p14:creationId xmlns:p14="http://schemas.microsoft.com/office/powerpoint/2010/main" val="1933638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0077-CB27-4B48-CC17-28A7527C1FAC}"/>
              </a:ext>
            </a:extLst>
          </p:cNvPr>
          <p:cNvSpPr>
            <a:spLocks noGrp="1"/>
          </p:cNvSpPr>
          <p:nvPr>
            <p:ph type="title"/>
          </p:nvPr>
        </p:nvSpPr>
        <p:spPr/>
        <p:txBody>
          <a:bodyPr/>
          <a:lstStyle/>
          <a:p>
            <a:pPr algn="ctr"/>
            <a:r>
              <a:rPr lang="en-US" b="1" dirty="0">
                <a:latin typeface="+mn-lt"/>
              </a:rPr>
              <a:t>Soils Evaluation Training Resources</a:t>
            </a:r>
          </a:p>
        </p:txBody>
      </p:sp>
      <p:sp>
        <p:nvSpPr>
          <p:cNvPr id="3" name="Content Placeholder 2">
            <a:extLst>
              <a:ext uri="{FF2B5EF4-FFF2-40B4-BE49-F238E27FC236}">
                <a16:creationId xmlns:a16="http://schemas.microsoft.com/office/drawing/2014/main" id="{3A8D0F8E-EC0F-66A7-F83E-A07C7949AF5C}"/>
              </a:ext>
            </a:extLst>
          </p:cNvPr>
          <p:cNvSpPr>
            <a:spLocks noGrp="1"/>
          </p:cNvSpPr>
          <p:nvPr>
            <p:ph idx="1"/>
          </p:nvPr>
        </p:nvSpPr>
        <p:spPr/>
        <p:txBody>
          <a:bodyPr>
            <a:normAutofit fontScale="92500" lnSpcReduction="10000"/>
          </a:bodyPr>
          <a:lstStyle/>
          <a:p>
            <a:r>
              <a:rPr lang="en-US" dirty="0"/>
              <a:t>Connecticut DPH and Connecticut Environmental Health Association (CEHA) have jointly offered optional soils training programs for certified inspectors, professional engineers and licensed installers. </a:t>
            </a:r>
          </a:p>
          <a:p>
            <a:endParaRPr lang="en-US" dirty="0"/>
          </a:p>
          <a:p>
            <a:r>
              <a:rPr lang="en-US" dirty="0"/>
              <a:t>Soils field training is most often provided to new inspectors by experienced co-workers and supervisors at local health departments and districts in Connecticut.</a:t>
            </a:r>
          </a:p>
          <a:p>
            <a:pPr marL="0" indent="0">
              <a:buNone/>
            </a:pPr>
            <a:endParaRPr lang="en-US" dirty="0"/>
          </a:p>
          <a:p>
            <a:r>
              <a:rPr lang="en-US" dirty="0"/>
              <a:t>Professional soil scientists and licensed professional engineers with soils experience are also valuable training resources for public health inspectors during site evaluations. </a:t>
            </a:r>
          </a:p>
        </p:txBody>
      </p:sp>
    </p:spTree>
    <p:extLst>
      <p:ext uri="{BB962C8B-B14F-4D97-AF65-F5344CB8AC3E}">
        <p14:creationId xmlns:p14="http://schemas.microsoft.com/office/powerpoint/2010/main" val="1044621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0077-CB27-4B48-CC17-28A7527C1FAC}"/>
              </a:ext>
            </a:extLst>
          </p:cNvPr>
          <p:cNvSpPr>
            <a:spLocks noGrp="1"/>
          </p:cNvSpPr>
          <p:nvPr>
            <p:ph type="title"/>
          </p:nvPr>
        </p:nvSpPr>
        <p:spPr/>
        <p:txBody>
          <a:bodyPr/>
          <a:lstStyle/>
          <a:p>
            <a:pPr algn="ctr"/>
            <a:r>
              <a:rPr lang="en-US" b="1" dirty="0">
                <a:latin typeface="+mn-lt"/>
              </a:rPr>
              <a:t>Field Inspection Training Resources</a:t>
            </a:r>
          </a:p>
        </p:txBody>
      </p:sp>
      <p:sp>
        <p:nvSpPr>
          <p:cNvPr id="3" name="Content Placeholder 2">
            <a:extLst>
              <a:ext uri="{FF2B5EF4-FFF2-40B4-BE49-F238E27FC236}">
                <a16:creationId xmlns:a16="http://schemas.microsoft.com/office/drawing/2014/main" id="{3A8D0F8E-EC0F-66A7-F83E-A07C7949AF5C}"/>
              </a:ext>
            </a:extLst>
          </p:cNvPr>
          <p:cNvSpPr>
            <a:spLocks noGrp="1"/>
          </p:cNvSpPr>
          <p:nvPr>
            <p:ph idx="1"/>
          </p:nvPr>
        </p:nvSpPr>
        <p:spPr/>
        <p:txBody>
          <a:bodyPr>
            <a:normAutofit/>
          </a:bodyPr>
          <a:lstStyle/>
          <a:p>
            <a:r>
              <a:rPr lang="en-US" dirty="0"/>
              <a:t>Post-certification on-the-job field training by experienced co-workers and supervisors at local health departments is currently the most common approach to providing septic system inspection training for new inspectors in Connecticut.</a:t>
            </a:r>
          </a:p>
          <a:p>
            <a:pPr marL="0" indent="0">
              <a:buNone/>
            </a:pPr>
            <a:endParaRPr lang="en-US" dirty="0"/>
          </a:p>
          <a:p>
            <a:r>
              <a:rPr lang="en-US" dirty="0"/>
              <a:t>The Environmental Health Institute of Connecticut now provides Final Inspection Field Training for certified septic system inspectors in Connecticut at our Septic System Field Training facility in Ellington Connecticut. </a:t>
            </a:r>
          </a:p>
        </p:txBody>
      </p:sp>
    </p:spTree>
    <p:extLst>
      <p:ext uri="{BB962C8B-B14F-4D97-AF65-F5344CB8AC3E}">
        <p14:creationId xmlns:p14="http://schemas.microsoft.com/office/powerpoint/2010/main" val="3888873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96CC-D9D2-5D16-CB98-8DB7D992988A}"/>
              </a:ext>
            </a:extLst>
          </p:cNvPr>
          <p:cNvSpPr>
            <a:spLocks noGrp="1"/>
          </p:cNvSpPr>
          <p:nvPr>
            <p:ph type="title"/>
          </p:nvPr>
        </p:nvSpPr>
        <p:spPr/>
        <p:txBody>
          <a:bodyPr>
            <a:normAutofit/>
          </a:bodyPr>
          <a:lstStyle/>
          <a:p>
            <a:r>
              <a:rPr lang="en-US" sz="3200" b="1" dirty="0">
                <a:latin typeface="+mn-lt"/>
              </a:rPr>
              <a:t>EHICT – The Environmental Health Institute of Connecticut</a:t>
            </a:r>
          </a:p>
        </p:txBody>
      </p:sp>
      <p:sp>
        <p:nvSpPr>
          <p:cNvPr id="3" name="Content Placeholder 2">
            <a:extLst>
              <a:ext uri="{FF2B5EF4-FFF2-40B4-BE49-F238E27FC236}">
                <a16:creationId xmlns:a16="http://schemas.microsoft.com/office/drawing/2014/main" id="{4B37F2A5-EC43-8AAE-80B6-29754E90C741}"/>
              </a:ext>
            </a:extLst>
          </p:cNvPr>
          <p:cNvSpPr>
            <a:spLocks noGrp="1"/>
          </p:cNvSpPr>
          <p:nvPr>
            <p:ph idx="1"/>
          </p:nvPr>
        </p:nvSpPr>
        <p:spPr/>
        <p:txBody>
          <a:bodyPr>
            <a:normAutofit fontScale="92500" lnSpcReduction="10000"/>
          </a:bodyPr>
          <a:lstStyle/>
          <a:p>
            <a:endParaRPr lang="en-US" b="0" i="0" dirty="0">
              <a:solidFill>
                <a:srgbClr val="202124"/>
              </a:solidFill>
              <a:effectLst/>
              <a:latin typeface="Roboto" panose="02000000000000000000" pitchFamily="2" charset="0"/>
            </a:endParaRPr>
          </a:p>
          <a:p>
            <a:r>
              <a:rPr lang="en-US" b="0" i="0" dirty="0">
                <a:solidFill>
                  <a:srgbClr val="202124"/>
                </a:solidFill>
                <a:effectLst/>
                <a:latin typeface="Roboto" panose="02000000000000000000" pitchFamily="2" charset="0"/>
              </a:rPr>
              <a:t>EHICT is a state-of-the-art facility established in 2021 in the town of Ellington, CT displaying a variety of complete septic systems and septic system components in their properly installed state, ready for inspection. </a:t>
            </a:r>
            <a:endParaRPr lang="en-US" dirty="0">
              <a:solidFill>
                <a:srgbClr val="202124"/>
              </a:solidFill>
              <a:latin typeface="Roboto" panose="02000000000000000000" pitchFamily="2" charset="0"/>
            </a:endParaRPr>
          </a:p>
          <a:p>
            <a:r>
              <a:rPr lang="en-US" b="0" i="0" dirty="0">
                <a:solidFill>
                  <a:srgbClr val="202124"/>
                </a:solidFill>
                <a:effectLst/>
                <a:latin typeface="Roboto" panose="02000000000000000000" pitchFamily="2" charset="0"/>
              </a:rPr>
              <a:t>EHICT offers field inspection training programs for Connecticut Certified Inspectors of subsurface sewage disposal systems. </a:t>
            </a:r>
          </a:p>
          <a:p>
            <a:r>
              <a:rPr lang="en-US" dirty="0">
                <a:solidFill>
                  <a:srgbClr val="202124"/>
                </a:solidFill>
                <a:latin typeface="Roboto" panose="02000000000000000000" pitchFamily="2" charset="0"/>
              </a:rPr>
              <a:t>Offering full-day and half-day </a:t>
            </a:r>
            <a:r>
              <a:rPr lang="en-US" b="0" i="0" dirty="0">
                <a:solidFill>
                  <a:srgbClr val="202124"/>
                </a:solidFill>
                <a:effectLst/>
                <a:latin typeface="Roboto" panose="02000000000000000000" pitchFamily="2" charset="0"/>
              </a:rPr>
              <a:t>training courses, a team of experienced local health department/district inspectors and state health department officials provide instruction in five areas of field inspection techniques and methodologies for conducting thorough code-compliance inspections of newly installed septic systems.  </a:t>
            </a:r>
            <a:endParaRPr lang="en-US" dirty="0"/>
          </a:p>
        </p:txBody>
      </p:sp>
    </p:spTree>
    <p:extLst>
      <p:ext uri="{BB962C8B-B14F-4D97-AF65-F5344CB8AC3E}">
        <p14:creationId xmlns:p14="http://schemas.microsoft.com/office/powerpoint/2010/main" val="2883729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F3190-A10E-76EE-D811-482D06C88767}"/>
              </a:ext>
            </a:extLst>
          </p:cNvPr>
          <p:cNvSpPr>
            <a:spLocks noGrp="1"/>
          </p:cNvSpPr>
          <p:nvPr>
            <p:ph type="title"/>
          </p:nvPr>
        </p:nvSpPr>
        <p:spPr/>
        <p:txBody>
          <a:bodyPr/>
          <a:lstStyle/>
          <a:p>
            <a:pPr algn="ctr"/>
            <a:r>
              <a:rPr lang="en-US" sz="4400" b="1" dirty="0">
                <a:latin typeface="+mn-lt"/>
              </a:rPr>
              <a:t>The Environmental Health Institute </a:t>
            </a:r>
            <a:br>
              <a:rPr lang="en-US" sz="4400" b="1" dirty="0">
                <a:latin typeface="+mn-lt"/>
              </a:rPr>
            </a:br>
            <a:r>
              <a:rPr lang="en-US" sz="4400" b="1" dirty="0">
                <a:latin typeface="+mn-lt"/>
              </a:rPr>
              <a:t>of Connecticut  - EHICT</a:t>
            </a:r>
            <a:endParaRPr lang="en-US" dirty="0"/>
          </a:p>
        </p:txBody>
      </p:sp>
      <p:pic>
        <p:nvPicPr>
          <p:cNvPr id="1026" name="Picture 2">
            <a:extLst>
              <a:ext uri="{FF2B5EF4-FFF2-40B4-BE49-F238E27FC236}">
                <a16:creationId xmlns:a16="http://schemas.microsoft.com/office/drawing/2014/main" id="{FE8BEA27-BD6C-660C-9346-6C280BB8CB6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87904" y="2231141"/>
            <a:ext cx="290089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569E548-CEB0-DDC0-9F18-740307775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872" y="1897048"/>
            <a:ext cx="4595855" cy="30639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E6F6FC8-D41B-9A20-9298-252681E9AC4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326802" y="2571722"/>
            <a:ext cx="3921153" cy="392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16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81E0-466B-027C-1C4B-52EF317E02D3}"/>
              </a:ext>
            </a:extLst>
          </p:cNvPr>
          <p:cNvSpPr>
            <a:spLocks noGrp="1"/>
          </p:cNvSpPr>
          <p:nvPr>
            <p:ph type="title"/>
          </p:nvPr>
        </p:nvSpPr>
        <p:spPr/>
        <p:txBody>
          <a:bodyPr/>
          <a:lstStyle/>
          <a:p>
            <a:pPr algn="ctr"/>
            <a:r>
              <a:rPr lang="en-US" b="1" dirty="0"/>
              <a:t>EHICT Septic System Field Training Facility</a:t>
            </a:r>
            <a:br>
              <a:rPr lang="en-US" dirty="0"/>
            </a:br>
            <a:r>
              <a:rPr lang="en-US" sz="3200" dirty="0"/>
              <a:t>41 Courtney Drive, Ellington, CT</a:t>
            </a:r>
          </a:p>
        </p:txBody>
      </p:sp>
      <p:sp>
        <p:nvSpPr>
          <p:cNvPr id="3" name="Text Placeholder 2">
            <a:extLst>
              <a:ext uri="{FF2B5EF4-FFF2-40B4-BE49-F238E27FC236}">
                <a16:creationId xmlns:a16="http://schemas.microsoft.com/office/drawing/2014/main" id="{24AA922B-A638-08A3-973C-462CA30F9520}"/>
              </a:ext>
            </a:extLst>
          </p:cNvPr>
          <p:cNvSpPr>
            <a:spLocks noGrp="1"/>
          </p:cNvSpPr>
          <p:nvPr>
            <p:ph type="body" idx="1"/>
          </p:nvPr>
        </p:nvSpPr>
        <p:spPr/>
        <p:txBody>
          <a:bodyPr/>
          <a:lstStyle/>
          <a:p>
            <a:endParaRPr lang="en-US" dirty="0"/>
          </a:p>
        </p:txBody>
      </p:sp>
      <p:sp>
        <p:nvSpPr>
          <p:cNvPr id="5" name="Text Placeholder 4">
            <a:extLst>
              <a:ext uri="{FF2B5EF4-FFF2-40B4-BE49-F238E27FC236}">
                <a16:creationId xmlns:a16="http://schemas.microsoft.com/office/drawing/2014/main" id="{F0905D43-FAF8-265F-5733-479AAD13BF7C}"/>
              </a:ext>
            </a:extLst>
          </p:cNvPr>
          <p:cNvSpPr>
            <a:spLocks noGrp="1"/>
          </p:cNvSpPr>
          <p:nvPr>
            <p:ph type="body" sz="quarter" idx="3"/>
          </p:nvPr>
        </p:nvSpPr>
        <p:spPr/>
        <p:txBody>
          <a:bodyPr/>
          <a:lstStyle/>
          <a:p>
            <a:endParaRPr lang="en-US"/>
          </a:p>
        </p:txBody>
      </p:sp>
      <p:pic>
        <p:nvPicPr>
          <p:cNvPr id="3074" name="Picture 2">
            <a:extLst>
              <a:ext uri="{FF2B5EF4-FFF2-40B4-BE49-F238E27FC236}">
                <a16:creationId xmlns:a16="http://schemas.microsoft.com/office/drawing/2014/main" id="{34E4E73A-E003-2039-B222-90E4AABB8EF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579122" y="2163687"/>
            <a:ext cx="3684588" cy="36845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74BDC3A-B8B9-7979-F486-B43B789FF33A}"/>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7404846" y="1637942"/>
            <a:ext cx="3684588" cy="36845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07A3EA9-7EFC-9C8E-83CC-E8AE41BA9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190" y="1681163"/>
            <a:ext cx="3825724" cy="38257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2514D0F-6219-70FA-0ADB-26F86274F1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730" y="5131117"/>
            <a:ext cx="1590658" cy="1577984"/>
          </a:xfrm>
          <a:prstGeom prst="rect">
            <a:avLst/>
          </a:prstGeom>
        </p:spPr>
      </p:pic>
    </p:spTree>
    <p:extLst>
      <p:ext uri="{BB962C8B-B14F-4D97-AF65-F5344CB8AC3E}">
        <p14:creationId xmlns:p14="http://schemas.microsoft.com/office/powerpoint/2010/main" val="137669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3118-E3DA-4C3C-BBD8-B930958C2ED0}"/>
              </a:ext>
            </a:extLst>
          </p:cNvPr>
          <p:cNvSpPr>
            <a:spLocks noGrp="1"/>
          </p:cNvSpPr>
          <p:nvPr>
            <p:ph type="title"/>
          </p:nvPr>
        </p:nvSpPr>
        <p:spPr/>
        <p:txBody>
          <a:bodyPr/>
          <a:lstStyle/>
          <a:p>
            <a:r>
              <a:rPr lang="en-US" b="1" dirty="0"/>
              <a:t>The future of field training in Connecticut…</a:t>
            </a:r>
          </a:p>
        </p:txBody>
      </p:sp>
      <p:sp>
        <p:nvSpPr>
          <p:cNvPr id="3" name="Content Placeholder 2">
            <a:extLst>
              <a:ext uri="{FF2B5EF4-FFF2-40B4-BE49-F238E27FC236}">
                <a16:creationId xmlns:a16="http://schemas.microsoft.com/office/drawing/2014/main" id="{1099B40F-1144-1621-D44C-17421CF3493C}"/>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600" dirty="0"/>
              <a:t>Where do we go from here?</a:t>
            </a:r>
          </a:p>
          <a:p>
            <a:pPr marL="0" indent="0" algn="ctr">
              <a:buNone/>
            </a:pPr>
            <a:endParaRPr lang="en-US" sz="3600" dirty="0"/>
          </a:p>
          <a:p>
            <a:pPr marL="0" indent="0" algn="ctr">
              <a:buNone/>
            </a:pPr>
            <a:r>
              <a:rPr lang="en-US" sz="3600" dirty="0"/>
              <a:t>Q and A</a:t>
            </a:r>
          </a:p>
        </p:txBody>
      </p:sp>
    </p:spTree>
    <p:extLst>
      <p:ext uri="{BB962C8B-B14F-4D97-AF65-F5344CB8AC3E}">
        <p14:creationId xmlns:p14="http://schemas.microsoft.com/office/powerpoint/2010/main" val="3743108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9C3F-02FE-EE47-8227-83B57D00D4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1D39C6-7DE3-48DF-7E55-2DEAFB414F3B}"/>
              </a:ext>
            </a:extLst>
          </p:cNvPr>
          <p:cNvSpPr>
            <a:spLocks noGrp="1"/>
          </p:cNvSpPr>
          <p:nvPr>
            <p:ph idx="1"/>
          </p:nvPr>
        </p:nvSpPr>
        <p:spPr/>
        <p:txBody>
          <a:bodyPr/>
          <a:lstStyle/>
          <a:p>
            <a:pPr marL="0" indent="0" algn="ctr">
              <a:buNone/>
            </a:pPr>
            <a:r>
              <a:rPr lang="en-US" sz="5400" dirty="0"/>
              <a:t>Thank you!</a:t>
            </a:r>
          </a:p>
          <a:p>
            <a:pPr algn="ctr"/>
            <a:endParaRPr lang="en-US" dirty="0"/>
          </a:p>
          <a:p>
            <a:pPr algn="ctr"/>
            <a:endParaRPr lang="en-US" dirty="0"/>
          </a:p>
          <a:p>
            <a:pPr marL="0" indent="0" algn="ctr">
              <a:buNone/>
            </a:pPr>
            <a:r>
              <a:rPr lang="en-US" dirty="0"/>
              <a:t>Jeff Polhemus, R.S.</a:t>
            </a:r>
          </a:p>
          <a:p>
            <a:pPr marL="0" indent="0" algn="ctr">
              <a:buNone/>
            </a:pPr>
            <a:r>
              <a:rPr lang="en-US" dirty="0"/>
              <a:t>Email Address: 	</a:t>
            </a:r>
            <a:r>
              <a:rPr lang="en-US" dirty="0">
                <a:hlinkClick r:id="rId2"/>
              </a:rPr>
              <a:t>jeff@ehict.org</a:t>
            </a:r>
            <a:endParaRPr lang="en-US" dirty="0"/>
          </a:p>
          <a:p>
            <a:pPr algn="ctr"/>
            <a:endParaRPr lang="en-US" dirty="0"/>
          </a:p>
          <a:p>
            <a:endParaRPr lang="en-US" dirty="0"/>
          </a:p>
        </p:txBody>
      </p:sp>
    </p:spTree>
    <p:extLst>
      <p:ext uri="{BB962C8B-B14F-4D97-AF65-F5344CB8AC3E}">
        <p14:creationId xmlns:p14="http://schemas.microsoft.com/office/powerpoint/2010/main" val="2505662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7B786E-5E7D-A5DA-F5E2-94EC1A005B2E}"/>
              </a:ext>
            </a:extLst>
          </p:cNvPr>
          <p:cNvSpPr>
            <a:spLocks noGrp="1"/>
          </p:cNvSpPr>
          <p:nvPr>
            <p:ph type="title"/>
          </p:nvPr>
        </p:nvSpPr>
        <p:spPr/>
        <p:txBody>
          <a:bodyPr/>
          <a:lstStyle/>
          <a:p>
            <a:pPr algn="ctr"/>
            <a:r>
              <a:rPr lang="en-US" b="1" dirty="0"/>
              <a:t>Septic System Inspectors in CT</a:t>
            </a:r>
          </a:p>
        </p:txBody>
      </p:sp>
      <p:sp>
        <p:nvSpPr>
          <p:cNvPr id="5" name="Content Placeholder 4">
            <a:extLst>
              <a:ext uri="{FF2B5EF4-FFF2-40B4-BE49-F238E27FC236}">
                <a16:creationId xmlns:a16="http://schemas.microsoft.com/office/drawing/2014/main" id="{4F306ED0-86D2-5888-7336-4606F92E4134}"/>
              </a:ext>
            </a:extLst>
          </p:cNvPr>
          <p:cNvSpPr>
            <a:spLocks noGrp="1"/>
          </p:cNvSpPr>
          <p:nvPr>
            <p:ph idx="1"/>
          </p:nvPr>
        </p:nvSpPr>
        <p:spPr/>
        <p:txBody>
          <a:bodyPr>
            <a:normAutofit fontScale="92500" lnSpcReduction="10000"/>
          </a:bodyPr>
          <a:lstStyle/>
          <a:p>
            <a:r>
              <a:rPr lang="en-US" dirty="0"/>
              <a:t>What are the regulatory requirements for septic system inspections in Connecticut?</a:t>
            </a:r>
          </a:p>
          <a:p>
            <a:endParaRPr lang="en-US" dirty="0"/>
          </a:p>
          <a:p>
            <a:r>
              <a:rPr lang="en-US" dirty="0"/>
              <a:t>What are the goals and objectives of septic system inspections performed by certified public health officials in Connecticut?</a:t>
            </a:r>
          </a:p>
          <a:p>
            <a:endParaRPr lang="en-US" dirty="0"/>
          </a:p>
          <a:p>
            <a:r>
              <a:rPr lang="en-US" dirty="0"/>
              <a:t>What skills must an inspector possess to conduct effective inspections?</a:t>
            </a:r>
          </a:p>
          <a:p>
            <a:endParaRPr lang="en-US" dirty="0"/>
          </a:p>
          <a:p>
            <a:r>
              <a:rPr lang="en-US" dirty="0"/>
              <a:t>What training is available for public health officials inspecting septic systems in Connecticut? </a:t>
            </a:r>
          </a:p>
          <a:p>
            <a:endParaRPr lang="en-US" dirty="0"/>
          </a:p>
        </p:txBody>
      </p:sp>
    </p:spTree>
    <p:extLst>
      <p:ext uri="{BB962C8B-B14F-4D97-AF65-F5344CB8AC3E}">
        <p14:creationId xmlns:p14="http://schemas.microsoft.com/office/powerpoint/2010/main" val="2347834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C1B9-6BEE-D0AB-B6C6-EE799204B548}"/>
              </a:ext>
            </a:extLst>
          </p:cNvPr>
          <p:cNvSpPr>
            <a:spLocks noGrp="1"/>
          </p:cNvSpPr>
          <p:nvPr>
            <p:ph type="title"/>
          </p:nvPr>
        </p:nvSpPr>
        <p:spPr/>
        <p:txBody>
          <a:bodyPr/>
          <a:lstStyle/>
          <a:p>
            <a:r>
              <a:rPr lang="en-US" b="1" dirty="0"/>
              <a:t>Septic Systems Requiring Inspections in CT:</a:t>
            </a:r>
          </a:p>
        </p:txBody>
      </p:sp>
      <p:sp>
        <p:nvSpPr>
          <p:cNvPr id="3" name="Text Placeholder 2">
            <a:extLst>
              <a:ext uri="{FF2B5EF4-FFF2-40B4-BE49-F238E27FC236}">
                <a16:creationId xmlns:a16="http://schemas.microsoft.com/office/drawing/2014/main" id="{06001ACE-62D5-C013-83F8-FE2EDA7EF73C}"/>
              </a:ext>
            </a:extLst>
          </p:cNvPr>
          <p:cNvSpPr>
            <a:spLocks noGrp="1"/>
          </p:cNvSpPr>
          <p:nvPr>
            <p:ph type="body" idx="1"/>
          </p:nvPr>
        </p:nvSpPr>
        <p:spPr>
          <a:xfrm>
            <a:off x="839788" y="1582310"/>
            <a:ext cx="5157787" cy="1502795"/>
          </a:xfrm>
        </p:spPr>
        <p:txBody>
          <a:bodyPr>
            <a:noAutofit/>
          </a:bodyPr>
          <a:lstStyle/>
          <a:p>
            <a:pPr algn="ctr"/>
            <a:r>
              <a:rPr lang="en-US" dirty="0"/>
              <a:t>Inspections required for all newly constructed, altered, repaired or extended septic systems </a:t>
            </a:r>
          </a:p>
          <a:p>
            <a:pPr algn="ctr"/>
            <a:endParaRPr lang="en-US" dirty="0"/>
          </a:p>
        </p:txBody>
      </p:sp>
      <p:pic>
        <p:nvPicPr>
          <p:cNvPr id="8" name="Content Placeholder 7">
            <a:extLst>
              <a:ext uri="{FF2B5EF4-FFF2-40B4-BE49-F238E27FC236}">
                <a16:creationId xmlns:a16="http://schemas.microsoft.com/office/drawing/2014/main" id="{DEAADA85-9F7C-2A63-8D8B-1BE4A56C26A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1398459" y="3245240"/>
            <a:ext cx="4040443" cy="3017861"/>
          </a:xfrm>
        </p:spPr>
      </p:pic>
      <p:sp>
        <p:nvSpPr>
          <p:cNvPr id="5" name="Text Placeholder 4">
            <a:extLst>
              <a:ext uri="{FF2B5EF4-FFF2-40B4-BE49-F238E27FC236}">
                <a16:creationId xmlns:a16="http://schemas.microsoft.com/office/drawing/2014/main" id="{D1588DCE-E5D5-DAA5-3BA1-351E75298052}"/>
              </a:ext>
            </a:extLst>
          </p:cNvPr>
          <p:cNvSpPr>
            <a:spLocks noGrp="1"/>
          </p:cNvSpPr>
          <p:nvPr>
            <p:ph type="body" sz="quarter" idx="3"/>
          </p:nvPr>
        </p:nvSpPr>
        <p:spPr>
          <a:xfrm>
            <a:off x="6172200" y="1582310"/>
            <a:ext cx="5183188" cy="1502795"/>
          </a:xfrm>
        </p:spPr>
        <p:txBody>
          <a:bodyPr>
            <a:noAutofit/>
          </a:bodyPr>
          <a:lstStyle/>
          <a:p>
            <a:pPr algn="ctr"/>
            <a:r>
              <a:rPr lang="en-US" dirty="0"/>
              <a:t>Inspections are not required for existing septic systems </a:t>
            </a:r>
          </a:p>
          <a:p>
            <a:pPr algn="ctr"/>
            <a:r>
              <a:rPr lang="en-US" dirty="0"/>
              <a:t>(Real estate sales inspections               are not regulated)</a:t>
            </a:r>
          </a:p>
        </p:txBody>
      </p:sp>
      <p:pic>
        <p:nvPicPr>
          <p:cNvPr id="10" name="Content Placeholder 9">
            <a:extLst>
              <a:ext uri="{FF2B5EF4-FFF2-40B4-BE49-F238E27FC236}">
                <a16:creationId xmlns:a16="http://schemas.microsoft.com/office/drawing/2014/main" id="{179AEC9A-C4E9-6055-B74F-F6DB5468C47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464191" y="3050994"/>
            <a:ext cx="2792992" cy="3723398"/>
          </a:xfrm>
        </p:spPr>
      </p:pic>
    </p:spTree>
    <p:extLst>
      <p:ext uri="{BB962C8B-B14F-4D97-AF65-F5344CB8AC3E}">
        <p14:creationId xmlns:p14="http://schemas.microsoft.com/office/powerpoint/2010/main" val="467202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843550-B834-1851-606E-F73D790525C4}"/>
              </a:ext>
            </a:extLst>
          </p:cNvPr>
          <p:cNvSpPr>
            <a:spLocks noGrp="1"/>
          </p:cNvSpPr>
          <p:nvPr>
            <p:ph type="title"/>
          </p:nvPr>
        </p:nvSpPr>
        <p:spPr/>
        <p:txBody>
          <a:bodyPr>
            <a:normAutofit/>
          </a:bodyPr>
          <a:lstStyle/>
          <a:p>
            <a:endParaRPr lang="en-US" sz="4800" dirty="0"/>
          </a:p>
        </p:txBody>
      </p:sp>
      <p:sp>
        <p:nvSpPr>
          <p:cNvPr id="7" name="Text Placeholder 6">
            <a:extLst>
              <a:ext uri="{FF2B5EF4-FFF2-40B4-BE49-F238E27FC236}">
                <a16:creationId xmlns:a16="http://schemas.microsoft.com/office/drawing/2014/main" id="{119BD1A3-314C-2F3B-6482-4EA66DBC4C35}"/>
              </a:ext>
            </a:extLst>
          </p:cNvPr>
          <p:cNvSpPr>
            <a:spLocks noGrp="1"/>
          </p:cNvSpPr>
          <p:nvPr>
            <p:ph type="body" sz="half" idx="2"/>
          </p:nvPr>
        </p:nvSpPr>
        <p:spPr/>
        <p:txBody>
          <a:bodyPr>
            <a:normAutofit/>
          </a:bodyPr>
          <a:lstStyle/>
          <a:p>
            <a:endParaRPr lang="en-US" sz="4000" dirty="0"/>
          </a:p>
          <a:p>
            <a:r>
              <a:rPr lang="en-US" sz="4800" dirty="0"/>
              <a:t>The Rule Book</a:t>
            </a:r>
          </a:p>
        </p:txBody>
      </p:sp>
      <p:graphicFrame>
        <p:nvGraphicFramePr>
          <p:cNvPr id="10" name="Content Placeholder 9">
            <a:extLst>
              <a:ext uri="{FF2B5EF4-FFF2-40B4-BE49-F238E27FC236}">
                <a16:creationId xmlns:a16="http://schemas.microsoft.com/office/drawing/2014/main" id="{4A133D71-DAC7-E6DF-16A1-84F01A279DE9}"/>
              </a:ext>
            </a:extLst>
          </p:cNvPr>
          <p:cNvGraphicFramePr>
            <a:graphicFrameLocks noGrp="1" noChangeAspect="1"/>
          </p:cNvGraphicFramePr>
          <p:nvPr>
            <p:ph idx="1"/>
            <p:extLst>
              <p:ext uri="{D42A27DB-BD31-4B8C-83A1-F6EECF244321}">
                <p14:modId xmlns:p14="http://schemas.microsoft.com/office/powerpoint/2010/main" val="3515022285"/>
              </p:ext>
            </p:extLst>
          </p:nvPr>
        </p:nvGraphicFramePr>
        <p:xfrm>
          <a:off x="5478477" y="65074"/>
          <a:ext cx="5470470" cy="7077261"/>
        </p:xfrm>
        <a:graphic>
          <a:graphicData uri="http://schemas.openxmlformats.org/presentationml/2006/ole">
            <mc:AlternateContent xmlns:mc="http://schemas.openxmlformats.org/markup-compatibility/2006">
              <mc:Choice xmlns:v="urn:schemas-microsoft-com:vml" Requires="v">
                <p:oleObj name="Acrobat Document" r:id="rId2" imgW="4663440" imgH="6034757" progId="Acrobat.Document.DC">
                  <p:embed/>
                </p:oleObj>
              </mc:Choice>
              <mc:Fallback>
                <p:oleObj name="Acrobat Document" r:id="rId2" imgW="4663440" imgH="6034757" progId="Acrobat.Document.DC">
                  <p:embed/>
                  <p:pic>
                    <p:nvPicPr>
                      <p:cNvPr id="0" name=""/>
                      <p:cNvPicPr/>
                      <p:nvPr/>
                    </p:nvPicPr>
                    <p:blipFill>
                      <a:blip r:embed="rId3"/>
                      <a:stretch>
                        <a:fillRect/>
                      </a:stretch>
                    </p:blipFill>
                    <p:spPr>
                      <a:xfrm>
                        <a:off x="5478477" y="65074"/>
                        <a:ext cx="5470470" cy="7077261"/>
                      </a:xfrm>
                      <a:prstGeom prst="rect">
                        <a:avLst/>
                      </a:prstGeom>
                    </p:spPr>
                  </p:pic>
                </p:oleObj>
              </mc:Fallback>
            </mc:AlternateContent>
          </a:graphicData>
        </a:graphic>
      </p:graphicFrame>
    </p:spTree>
    <p:extLst>
      <p:ext uri="{BB962C8B-B14F-4D97-AF65-F5344CB8AC3E}">
        <p14:creationId xmlns:p14="http://schemas.microsoft.com/office/powerpoint/2010/main" val="258229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7F4472-3ACA-FF69-3A4B-B9F258CAAAE5}"/>
              </a:ext>
            </a:extLst>
          </p:cNvPr>
          <p:cNvSpPr txBox="1"/>
          <p:nvPr/>
        </p:nvSpPr>
        <p:spPr>
          <a:xfrm>
            <a:off x="747423" y="419651"/>
            <a:ext cx="10678601" cy="7358233"/>
          </a:xfrm>
          <a:prstGeom prst="rect">
            <a:avLst/>
          </a:prstGeom>
          <a:noFill/>
        </p:spPr>
        <p:txBody>
          <a:bodyPr wrap="square">
            <a:spAutoFit/>
          </a:bodyPr>
          <a:lstStyle/>
          <a:p>
            <a:pPr>
              <a:lnSpc>
                <a:spcPct val="107000"/>
              </a:lnSpc>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CONNECTICUT PUBLIC HEALTH CODE B103 REGULATIONS</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t>The local director of health shall: (A) </a:t>
            </a:r>
            <a:r>
              <a:rPr lang="en-US" sz="2400" u="sng" dirty="0"/>
              <a:t>Assure the accuracy of the findings of </a:t>
            </a:r>
            <a:r>
              <a:rPr lang="en-US" sz="2400" b="1" u="sng" dirty="0"/>
              <a:t>soil tests and deep observation pits. </a:t>
            </a:r>
          </a:p>
          <a:p>
            <a:pPr marL="342900" indent="-342900">
              <a:lnSpc>
                <a:spcPct val="107000"/>
              </a:lnSpc>
              <a:spcAft>
                <a:spcPts val="800"/>
              </a:spcAft>
              <a:buFont typeface="Arial" panose="020B0604020202020204" pitchFamily="34" charset="0"/>
              <a:buChar char="•"/>
            </a:pPr>
            <a:endParaRPr lang="en-US" sz="2400" b="1" u="sng" dirty="0"/>
          </a:p>
          <a:p>
            <a:pPr marL="342900" marR="0" indent="-342900">
              <a:lnSpc>
                <a:spcPct val="107000"/>
              </a:lnSpc>
              <a:spcBef>
                <a:spcPts val="0"/>
              </a:spcBef>
              <a:spcAft>
                <a:spcPts val="800"/>
              </a:spcAft>
              <a:buFont typeface="Arial" panose="020B0604020202020204" pitchFamily="34" charset="0"/>
              <a:buChar char="•"/>
            </a:pPr>
            <a:r>
              <a:rPr lang="en-US" sz="2400" u="sng" dirty="0"/>
              <a:t>Upon determination that the </a:t>
            </a:r>
            <a:r>
              <a:rPr lang="en-US" sz="2400" b="1" u="sng" dirty="0"/>
              <a:t>subsurface sewage disposal system has been designed</a:t>
            </a:r>
            <a:r>
              <a:rPr lang="en-US" sz="2400" u="sng" dirty="0"/>
              <a:t> in compliance with the requirements of Section 19-13-B103d of these regulations</a:t>
            </a:r>
            <a:r>
              <a:rPr lang="en-US" sz="2400" dirty="0"/>
              <a:t>, the local director of health shall issue an approval to construct.</a:t>
            </a:r>
          </a:p>
          <a:p>
            <a:pPr marL="342900" marR="0" indent="-342900">
              <a:lnSpc>
                <a:spcPct val="107000"/>
              </a:lnSpc>
              <a:spcBef>
                <a:spcPts val="0"/>
              </a:spcBef>
              <a:spcAft>
                <a:spcPts val="800"/>
              </a:spcAft>
              <a:buFont typeface="Arial" panose="020B0604020202020204" pitchFamily="34" charset="0"/>
              <a:buChar char="•"/>
            </a:pP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Inspection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(1)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The local director of health shall </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inspect</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 all subsurface sewage disposal systems for compliance with Subsection 19-13-B103d and the approved plans for construction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prior to covering and at such other times as deemed necessary.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PHC Sec. 19-13-B103e. (g)</a:t>
            </a:r>
          </a:p>
          <a:p>
            <a:pPr marR="0">
              <a:lnSpc>
                <a:spcPct val="107000"/>
              </a:lnSpc>
              <a:spcBef>
                <a:spcPts val="0"/>
              </a:spcBef>
              <a:spcAft>
                <a:spcPts val="800"/>
              </a:spcAft>
            </a:pPr>
            <a:endParaRPr lang="en-US" sz="2400" i="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319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8992-F530-3F19-27B6-3A3DD18FBE99}"/>
              </a:ext>
            </a:extLst>
          </p:cNvPr>
          <p:cNvSpPr>
            <a:spLocks noGrp="1"/>
          </p:cNvSpPr>
          <p:nvPr>
            <p:ph type="title"/>
          </p:nvPr>
        </p:nvSpPr>
        <p:spPr>
          <a:xfrm>
            <a:off x="838200" y="365125"/>
            <a:ext cx="10515600" cy="1241038"/>
          </a:xfrm>
        </p:spPr>
        <p:txBody>
          <a:bodyPr>
            <a:normAutofit fontScale="90000"/>
          </a:bodyPr>
          <a:lstStyle/>
          <a:p>
            <a:pPr algn="ctr"/>
            <a:r>
              <a:rPr lang="en-US" sz="4900" b="1" dirty="0">
                <a:latin typeface="+mn-lt"/>
              </a:rPr>
              <a:t>Septic System </a:t>
            </a:r>
            <a:r>
              <a:rPr lang="en-US" sz="4900" b="1" u="sng" dirty="0">
                <a:latin typeface="+mn-lt"/>
              </a:rPr>
              <a:t>Construction Goals </a:t>
            </a:r>
            <a:r>
              <a:rPr lang="en-US" sz="4900" b="1" dirty="0">
                <a:latin typeface="+mn-lt"/>
              </a:rPr>
              <a:t>:</a:t>
            </a:r>
            <a:br>
              <a:rPr lang="en-US" dirty="0"/>
            </a:br>
            <a:endParaRPr lang="en-US" dirty="0"/>
          </a:p>
        </p:txBody>
      </p:sp>
      <p:sp>
        <p:nvSpPr>
          <p:cNvPr id="3" name="Content Placeholder 2">
            <a:extLst>
              <a:ext uri="{FF2B5EF4-FFF2-40B4-BE49-F238E27FC236}">
                <a16:creationId xmlns:a16="http://schemas.microsoft.com/office/drawing/2014/main" id="{B63DB485-6F38-F3D3-99D1-38022B2A1A62}"/>
              </a:ext>
            </a:extLst>
          </p:cNvPr>
          <p:cNvSpPr>
            <a:spLocks noGrp="1"/>
          </p:cNvSpPr>
          <p:nvPr>
            <p:ph idx="1"/>
          </p:nvPr>
        </p:nvSpPr>
        <p:spPr>
          <a:xfrm>
            <a:off x="838200" y="1288110"/>
            <a:ext cx="10515600" cy="4110825"/>
          </a:xfrm>
        </p:spPr>
        <p:txBody>
          <a:bodyPr>
            <a:normAutofit fontScale="92500" lnSpcReduction="10000"/>
          </a:bodyPr>
          <a:lstStyle/>
          <a:p>
            <a:pPr marL="514350" indent="-514350">
              <a:buAutoNum type="arabicPeriod"/>
            </a:pPr>
            <a:r>
              <a:rPr lang="en-US" b="1" dirty="0"/>
              <a:t>System must comply with Codes and Technical Standards.</a:t>
            </a:r>
          </a:p>
          <a:p>
            <a:pPr marL="514350" indent="-514350">
              <a:buAutoNum type="arabicPeriod" startAt="2"/>
            </a:pPr>
            <a:r>
              <a:rPr lang="en-US" b="1" dirty="0"/>
              <a:t>System must comply with the approved design plan.</a:t>
            </a:r>
          </a:p>
          <a:p>
            <a:pPr marL="514350" indent="-514350">
              <a:buFont typeface="Arial" panose="020B0604020202020204" pitchFamily="34" charset="0"/>
              <a:buAutoNum type="arabicPeriod" startAt="2"/>
            </a:pPr>
            <a:r>
              <a:rPr lang="en-US" dirty="0"/>
              <a:t>System must “provide for the preservation and improvement of public health.”  - </a:t>
            </a:r>
            <a:r>
              <a:rPr lang="en-US" sz="2400" i="1" dirty="0"/>
              <a:t>CT PHC Statement of Purpose.</a:t>
            </a:r>
          </a:p>
          <a:p>
            <a:pPr marL="514350" indent="-514350">
              <a:buFont typeface="Arial" panose="020B0604020202020204" pitchFamily="34" charset="0"/>
              <a:buAutoNum type="arabicPeriod" startAt="2"/>
            </a:pPr>
            <a:r>
              <a:rPr lang="en-US" dirty="0"/>
              <a:t>System must function mechanically, without failure – day after day – for years and years.</a:t>
            </a:r>
          </a:p>
          <a:p>
            <a:pPr marL="514350" indent="-514350">
              <a:buAutoNum type="arabicPeriod" startAt="2"/>
            </a:pPr>
            <a:endParaRPr lang="en-US" dirty="0"/>
          </a:p>
          <a:p>
            <a:pPr marL="0" indent="0">
              <a:buNone/>
            </a:pPr>
            <a:r>
              <a:rPr lang="en-US" sz="4600" b="1" dirty="0"/>
              <a:t>The Septic System </a:t>
            </a:r>
            <a:r>
              <a:rPr lang="en-US" sz="4600" b="1" u="sng" dirty="0"/>
              <a:t>Inspection Goals </a:t>
            </a:r>
            <a:r>
              <a:rPr lang="en-US" sz="4600" b="1" dirty="0"/>
              <a:t>are to verify that the Construction Goals are met.</a:t>
            </a:r>
          </a:p>
          <a:p>
            <a:endParaRPr lang="en-US" dirty="0"/>
          </a:p>
          <a:p>
            <a:pPr marL="0" indent="0">
              <a:buNone/>
            </a:pPr>
            <a:endParaRPr lang="en-US" dirty="0"/>
          </a:p>
        </p:txBody>
      </p:sp>
    </p:spTree>
    <p:extLst>
      <p:ext uri="{BB962C8B-B14F-4D97-AF65-F5344CB8AC3E}">
        <p14:creationId xmlns:p14="http://schemas.microsoft.com/office/powerpoint/2010/main" val="3555971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5EC7-EA9E-A196-4133-9FBDCC135085}"/>
              </a:ext>
            </a:extLst>
          </p:cNvPr>
          <p:cNvSpPr>
            <a:spLocks noGrp="1"/>
          </p:cNvSpPr>
          <p:nvPr>
            <p:ph type="title"/>
          </p:nvPr>
        </p:nvSpPr>
        <p:spPr/>
        <p:txBody>
          <a:bodyPr/>
          <a:lstStyle/>
          <a:p>
            <a:r>
              <a:rPr lang="en-US" b="1" dirty="0">
                <a:latin typeface="+mn-lt"/>
              </a:rPr>
              <a:t>Septic System Inspection Objectives</a:t>
            </a:r>
          </a:p>
        </p:txBody>
      </p:sp>
      <p:sp>
        <p:nvSpPr>
          <p:cNvPr id="3" name="Content Placeholder 2">
            <a:extLst>
              <a:ext uri="{FF2B5EF4-FFF2-40B4-BE49-F238E27FC236}">
                <a16:creationId xmlns:a16="http://schemas.microsoft.com/office/drawing/2014/main" id="{00A7DE0B-2777-909D-47F5-55C9BB2BF21C}"/>
              </a:ext>
            </a:extLst>
          </p:cNvPr>
          <p:cNvSpPr>
            <a:spLocks noGrp="1"/>
          </p:cNvSpPr>
          <p:nvPr>
            <p:ph idx="1"/>
          </p:nvPr>
        </p:nvSpPr>
        <p:spPr/>
        <p:txBody>
          <a:bodyPr>
            <a:normAutofit lnSpcReduction="10000"/>
          </a:bodyPr>
          <a:lstStyle/>
          <a:p>
            <a:r>
              <a:rPr lang="en-US" dirty="0"/>
              <a:t>Confirm proper materials and components were used – per code and approved plan.</a:t>
            </a:r>
          </a:p>
          <a:p>
            <a:pPr lvl="1"/>
            <a:r>
              <a:rPr lang="en-US" dirty="0"/>
              <a:t>Component sizes, manufacturer’s specifications, material specifications</a:t>
            </a:r>
          </a:p>
          <a:p>
            <a:r>
              <a:rPr lang="en-US" dirty="0"/>
              <a:t>Confirm proper arrangement of component parts.</a:t>
            </a:r>
          </a:p>
          <a:p>
            <a:pPr lvl="1"/>
            <a:r>
              <a:rPr lang="en-US" dirty="0"/>
              <a:t>Tight fittings and seals, pipe slopes, stable and level structures, pipe bedding</a:t>
            </a:r>
          </a:p>
          <a:p>
            <a:pPr lvl="1"/>
            <a:r>
              <a:rPr lang="en-US" dirty="0"/>
              <a:t>Pumps, float switches, safety devices, etc.</a:t>
            </a:r>
          </a:p>
          <a:p>
            <a:r>
              <a:rPr lang="en-US" dirty="0"/>
              <a:t>Confirm proper component location and elevation.</a:t>
            </a:r>
          </a:p>
          <a:p>
            <a:pPr lvl="1"/>
            <a:r>
              <a:rPr lang="en-US" dirty="0"/>
              <a:t>Vertical and horizontal separating distances. </a:t>
            </a:r>
          </a:p>
          <a:p>
            <a:r>
              <a:rPr lang="en-US" dirty="0"/>
              <a:t>Create a clear record of the inspection.</a:t>
            </a:r>
          </a:p>
          <a:p>
            <a:r>
              <a:rPr lang="en-US" dirty="0"/>
              <a:t>Ensure and document that any construction errors are corrected.</a:t>
            </a:r>
          </a:p>
          <a:p>
            <a:pPr lvl="1"/>
            <a:endParaRPr lang="en-US" dirty="0"/>
          </a:p>
          <a:p>
            <a:pPr lvl="1"/>
            <a:endParaRPr lang="en-US" dirty="0"/>
          </a:p>
        </p:txBody>
      </p:sp>
    </p:spTree>
    <p:extLst>
      <p:ext uri="{BB962C8B-B14F-4D97-AF65-F5344CB8AC3E}">
        <p14:creationId xmlns:p14="http://schemas.microsoft.com/office/powerpoint/2010/main" val="138664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E169-3C46-3982-A2EC-6B6F88139764}"/>
              </a:ext>
            </a:extLst>
          </p:cNvPr>
          <p:cNvSpPr>
            <a:spLocks noGrp="1"/>
          </p:cNvSpPr>
          <p:nvPr>
            <p:ph type="title"/>
          </p:nvPr>
        </p:nvSpPr>
        <p:spPr/>
        <p:txBody>
          <a:bodyPr/>
          <a:lstStyle/>
          <a:p>
            <a:pPr algn="ctr"/>
            <a:r>
              <a:rPr lang="en-US" b="1" dirty="0">
                <a:latin typeface="+mn-lt"/>
              </a:rPr>
              <a:t>Component verification</a:t>
            </a:r>
          </a:p>
        </p:txBody>
      </p:sp>
      <p:pic>
        <p:nvPicPr>
          <p:cNvPr id="10" name="Content Placeholder 9">
            <a:extLst>
              <a:ext uri="{FF2B5EF4-FFF2-40B4-BE49-F238E27FC236}">
                <a16:creationId xmlns:a16="http://schemas.microsoft.com/office/drawing/2014/main" id="{0BABD906-61E9-8580-28B0-E5CBCB01981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8068" y="1690688"/>
            <a:ext cx="4091254" cy="4914495"/>
          </a:xfrm>
        </p:spPr>
      </p:pic>
      <p:pic>
        <p:nvPicPr>
          <p:cNvPr id="18" name="Content Placeholder 17">
            <a:extLst>
              <a:ext uri="{FF2B5EF4-FFF2-40B4-BE49-F238E27FC236}">
                <a16:creationId xmlns:a16="http://schemas.microsoft.com/office/drawing/2014/main" id="{6E24C6CC-8065-0CF7-A544-2F55C9D3B9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7677" y="1690689"/>
            <a:ext cx="3731558" cy="4918306"/>
          </a:xfrm>
        </p:spPr>
      </p:pic>
    </p:spTree>
    <p:extLst>
      <p:ext uri="{BB962C8B-B14F-4D97-AF65-F5344CB8AC3E}">
        <p14:creationId xmlns:p14="http://schemas.microsoft.com/office/powerpoint/2010/main" val="1559482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1020</Words>
  <Application>Microsoft Office PowerPoint</Application>
  <PresentationFormat>Widescreen</PresentationFormat>
  <Paragraphs>107</Paragraphs>
  <Slides>26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Arial Black</vt:lpstr>
      <vt:lpstr>Calibri</vt:lpstr>
      <vt:lpstr>Calibri Light</vt:lpstr>
      <vt:lpstr>Roboto</vt:lpstr>
      <vt:lpstr>Office Theme</vt:lpstr>
      <vt:lpstr>Acrobat Document</vt:lpstr>
      <vt:lpstr>Why We Inspect Septic Systems</vt:lpstr>
      <vt:lpstr> </vt:lpstr>
      <vt:lpstr>Septic System Inspectors in CT</vt:lpstr>
      <vt:lpstr>Septic Systems Requiring Inspections in CT:</vt:lpstr>
      <vt:lpstr>PowerPoint Presentation</vt:lpstr>
      <vt:lpstr>PowerPoint Presentation</vt:lpstr>
      <vt:lpstr>Septic System Construction Goals : </vt:lpstr>
      <vt:lpstr>Septic System Inspection Objectives</vt:lpstr>
      <vt:lpstr>Component verification</vt:lpstr>
      <vt:lpstr>Arrangement of Component Parts</vt:lpstr>
      <vt:lpstr>Critical Inspector Skills</vt:lpstr>
      <vt:lpstr>Soils Evaluation</vt:lpstr>
      <vt:lpstr>Design Plan Interpretation</vt:lpstr>
      <vt:lpstr>Vertical Measurements and Calculations</vt:lpstr>
      <vt:lpstr>Vertical Measurements and Calculations</vt:lpstr>
      <vt:lpstr>Soil Conditions – Design - Construction</vt:lpstr>
      <vt:lpstr>Product Identification</vt:lpstr>
      <vt:lpstr>Training Requirements and Resources</vt:lpstr>
      <vt:lpstr>Training for Certification as a Septic System Inspector does not Currently Include:</vt:lpstr>
      <vt:lpstr>Soils Evaluation Training Resources</vt:lpstr>
      <vt:lpstr>Field Inspection Training Resources</vt:lpstr>
      <vt:lpstr>EHICT – The Environmental Health Institute of Connecticut</vt:lpstr>
      <vt:lpstr>The Environmental Health Institute  of Connecticut  - EHICT</vt:lpstr>
      <vt:lpstr>EHICT Septic System Field Training Facility 41 Courtney Drive, Ellington, CT</vt:lpstr>
      <vt:lpstr>The future of field training in Connecticut…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We inspect  Septic Systems</dc:title>
  <dc:creator>Skips Waste</dc:creator>
  <cp:lastModifiedBy>Skips Waste</cp:lastModifiedBy>
  <cp:revision>24</cp:revision>
  <dcterms:created xsi:type="dcterms:W3CDTF">2023-09-18T01:02:42Z</dcterms:created>
  <dcterms:modified xsi:type="dcterms:W3CDTF">2023-09-19T02:35:16Z</dcterms:modified>
</cp:coreProperties>
</file>