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CAEA_1A9565B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FFFCAC9_18BE0C9B.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CACC_FF849E20.xml" ContentType="application/vnd.ms-powerpoint.comments+xml"/>
  <Override PartName="/ppt/notesSlides/notesSlide11.xml" ContentType="application/vnd.openxmlformats-officedocument.presentationml.notesSlide+xml"/>
  <Override PartName="/ppt/comments/modernComment_7FFFCACB_4B60BF54.xml" ContentType="application/vnd.ms-powerpoint.comments+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7FFFCAC8_C4DF42BB.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7FFFCAD7_D042D6EF.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7FFFCAD6_559A3C1B.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FFCAD4_31760C29.xml" ContentType="application/vnd.ms-powerpoint.comments+xml"/>
  <Override PartName="/ppt/notesSlides/notesSlide28.xml" ContentType="application/vnd.openxmlformats-officedocument.presentationml.notesSlide+xml"/>
  <Override PartName="/ppt/comments/modernComment_7FFFCAD3_326644DA.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2147470002" r:id="rId5"/>
    <p:sldId id="2147470058" r:id="rId6"/>
    <p:sldId id="2147470016" r:id="rId7"/>
    <p:sldId id="2147470017" r:id="rId8"/>
    <p:sldId id="2147470019" r:id="rId9"/>
    <p:sldId id="2147470025" r:id="rId10"/>
    <p:sldId id="2147470031" r:id="rId11"/>
    <p:sldId id="2147470030" r:id="rId12"/>
    <p:sldId id="2147470029" r:id="rId13"/>
    <p:sldId id="2147470028" r:id="rId14"/>
    <p:sldId id="2147470027" r:id="rId15"/>
    <p:sldId id="2147470060" r:id="rId16"/>
    <p:sldId id="2147470061" r:id="rId17"/>
    <p:sldId id="2147470026" r:id="rId18"/>
    <p:sldId id="2147470024" r:id="rId19"/>
    <p:sldId id="2147470023" r:id="rId20"/>
    <p:sldId id="2147470022" r:id="rId21"/>
    <p:sldId id="2147470021" r:id="rId22"/>
    <p:sldId id="2147470020" r:id="rId23"/>
    <p:sldId id="2147470032" r:id="rId24"/>
    <p:sldId id="2147470039" r:id="rId25"/>
    <p:sldId id="2147470059" r:id="rId26"/>
    <p:sldId id="2147470040" r:id="rId27"/>
    <p:sldId id="2147470038" r:id="rId28"/>
    <p:sldId id="2147470062" r:id="rId29"/>
    <p:sldId id="2147470037" r:id="rId30"/>
    <p:sldId id="2147470036" r:id="rId31"/>
    <p:sldId id="2147470035" r:id="rId32"/>
    <p:sldId id="2147470034" r:id="rId33"/>
    <p:sldId id="2147470033" r:id="rId34"/>
    <p:sldId id="2147470041" r:id="rId35"/>
    <p:sldId id="2147470042" r:id="rId36"/>
    <p:sldId id="2147470050" r:id="rId37"/>
    <p:sldId id="2147470049" r:id="rId38"/>
    <p:sldId id="2147470048" r:id="rId39"/>
    <p:sldId id="2147470047" r:id="rId40"/>
    <p:sldId id="2147470046" r:id="rId41"/>
    <p:sldId id="2147470045" r:id="rId42"/>
    <p:sldId id="2147470044" r:id="rId43"/>
    <p:sldId id="2147470053" r:id="rId44"/>
    <p:sldId id="2147470052" r:id="rId45"/>
    <p:sldId id="2147470051" r:id="rId46"/>
    <p:sldId id="2147470043" r:id="rId47"/>
    <p:sldId id="2147470054" r:id="rId48"/>
    <p:sldId id="2147470055" r:id="rId49"/>
    <p:sldId id="2147470056" r:id="rId50"/>
    <p:sldId id="2147470057" r:id="rId51"/>
    <p:sldId id="2147470015"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0E419-0DBC-8046-C458-79888FF645A4}" name="Ferreira, Jessica L. (DPH)" initials="F(" userId="S::jessica.l.ferreira@mass.gov::4cf92fd0-2ab4-44ff-afdc-b5ececbbcbe1" providerId="AD"/>
  <p188:author id="{1E03692E-793D-547B-125D-4FE87A365BFF}" name="Eggleston, Jeff (DPH)" initials="EJ" userId="S::jeff.eggleston@mass.gov::62c23e13-c6ff-4bca-94a7-97e3cd5bddf9" providerId="AD"/>
  <p188:author id="{9654CD7E-9478-A50B-2476-34207DD53D39}" name="Eggleston, Jeff (DPH)" initials="" userId="S::Jeff.Eggleston@mass.gov::62c23e13-c6ff-4bca-94a7-97e3cd5bddf9" providerId="AD"/>
  <p188:author id="{44955FC0-9C5E-3401-B576-F431387EAF91}" name="Narain, Nalina (DPH)" initials="NN" userId="S::nalina.narain2@mass.gov::ef853374-35a0-4b01-987f-ba74f14eeb4a" providerId="AD"/>
  <p188:author id="{1C6B3BCD-B29D-8BE6-AB79-3AA353DC6C79}" name="Ferreira, Jessica L. (DPH)" initials="JF" userId="S::Jessica.L.Ferreira@mass.gov::4cf92fd0-2ab4-44ff-afdc-b5ececbbcb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E53"/>
    <a:srgbClr val="055994"/>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61B14-D413-4BFE-B084-CE4442AB7E32}" v="11" dt="2025-05-20T15:28:32.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48" autoAdjust="0"/>
  </p:normalViewPr>
  <p:slideViewPr>
    <p:cSldViewPr snapToGrid="0">
      <p:cViewPr varScale="1">
        <p:scale>
          <a:sx n="40" d="100"/>
          <a:sy n="40" d="100"/>
        </p:scale>
        <p:origin x="1660" y="32"/>
      </p:cViewPr>
      <p:guideLst>
        <p:guide orient="horz" pos="4104"/>
        <p:guide pos="7080"/>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ggleston, Jeff (DPH)" userId="62c23e13-c6ff-4bca-94a7-97e3cd5bddf9" providerId="ADAL" clId="{1133BCD7-D392-4AE4-A8E4-FA670D40EF3D}"/>
    <pc:docChg chg="undo custSel modSld">
      <pc:chgData name="Eggleston, Jeff (DPH)" userId="62c23e13-c6ff-4bca-94a7-97e3cd5bddf9" providerId="ADAL" clId="{1133BCD7-D392-4AE4-A8E4-FA670D40EF3D}" dt="2025-05-14T17:45:28.307" v="69" actId="2711"/>
      <pc:docMkLst>
        <pc:docMk/>
      </pc:docMkLst>
      <pc:sldChg chg="modSp mod">
        <pc:chgData name="Eggleston, Jeff (DPH)" userId="62c23e13-c6ff-4bca-94a7-97e3cd5bddf9" providerId="ADAL" clId="{1133BCD7-D392-4AE4-A8E4-FA670D40EF3D}" dt="2025-05-14T16:53:32.610" v="11" actId="20577"/>
        <pc:sldMkLst>
          <pc:docMk/>
          <pc:sldMk cId="2552531362" sldId="2147470002"/>
        </pc:sldMkLst>
        <pc:spChg chg="mod">
          <ac:chgData name="Eggleston, Jeff (DPH)" userId="62c23e13-c6ff-4bca-94a7-97e3cd5bddf9" providerId="ADAL" clId="{1133BCD7-D392-4AE4-A8E4-FA670D40EF3D}" dt="2025-05-14T16:53:32.610" v="11" actId="20577"/>
          <ac:spMkLst>
            <pc:docMk/>
            <pc:sldMk cId="2552531362" sldId="2147470002"/>
            <ac:spMk id="6" creationId="{47C6150D-AC60-4C53-BF42-5D0DCA499FFF}"/>
          </ac:spMkLst>
        </pc:spChg>
      </pc:sldChg>
      <pc:sldChg chg="modSp mod">
        <pc:chgData name="Eggleston, Jeff (DPH)" userId="62c23e13-c6ff-4bca-94a7-97e3cd5bddf9" providerId="ADAL" clId="{1133BCD7-D392-4AE4-A8E4-FA670D40EF3D}" dt="2025-05-14T17:14:39.283" v="43"/>
        <pc:sldMkLst>
          <pc:docMk/>
          <pc:sldMk cId="2505511425" sldId="2147470020"/>
        </pc:sldMkLst>
        <pc:spChg chg="mod">
          <ac:chgData name="Eggleston, Jeff (DPH)" userId="62c23e13-c6ff-4bca-94a7-97e3cd5bddf9" providerId="ADAL" clId="{1133BCD7-D392-4AE4-A8E4-FA670D40EF3D}" dt="2025-05-14T17:14:39.283" v="43"/>
          <ac:spMkLst>
            <pc:docMk/>
            <pc:sldMk cId="2505511425" sldId="2147470020"/>
            <ac:spMk id="3" creationId="{C7E3CE82-5643-894E-AFCC-B901EDF5FACF}"/>
          </ac:spMkLst>
        </pc:spChg>
      </pc:sldChg>
      <pc:sldChg chg="modSp mod">
        <pc:chgData name="Eggleston, Jeff (DPH)" userId="62c23e13-c6ff-4bca-94a7-97e3cd5bddf9" providerId="ADAL" clId="{1133BCD7-D392-4AE4-A8E4-FA670D40EF3D}" dt="2025-05-14T17:14:22.181" v="41" actId="113"/>
        <pc:sldMkLst>
          <pc:docMk/>
          <pc:sldMk cId="3729194072" sldId="2147470021"/>
        </pc:sldMkLst>
        <pc:spChg chg="mod">
          <ac:chgData name="Eggleston, Jeff (DPH)" userId="62c23e13-c6ff-4bca-94a7-97e3cd5bddf9" providerId="ADAL" clId="{1133BCD7-D392-4AE4-A8E4-FA670D40EF3D}" dt="2025-05-14T17:14:22.181" v="41" actId="113"/>
          <ac:spMkLst>
            <pc:docMk/>
            <pc:sldMk cId="3729194072" sldId="2147470021"/>
            <ac:spMk id="3" creationId="{C21B05A6-A5C6-EFC6-413B-EF5367D37D1C}"/>
          </ac:spMkLst>
        </pc:spChg>
      </pc:sldChg>
      <pc:sldChg chg="modSp mod">
        <pc:chgData name="Eggleston, Jeff (DPH)" userId="62c23e13-c6ff-4bca-94a7-97e3cd5bddf9" providerId="ADAL" clId="{1133BCD7-D392-4AE4-A8E4-FA670D40EF3D}" dt="2025-05-14T17:13:50.994" v="40" actId="207"/>
        <pc:sldMkLst>
          <pc:docMk/>
          <pc:sldMk cId="192257990" sldId="2147470022"/>
        </pc:sldMkLst>
        <pc:graphicFrameChg chg="mod modGraphic">
          <ac:chgData name="Eggleston, Jeff (DPH)" userId="62c23e13-c6ff-4bca-94a7-97e3cd5bddf9" providerId="ADAL" clId="{1133BCD7-D392-4AE4-A8E4-FA670D40EF3D}" dt="2025-05-14T17:13:50.994" v="40" actId="207"/>
          <ac:graphicFrameMkLst>
            <pc:docMk/>
            <pc:sldMk cId="192257990" sldId="2147470022"/>
            <ac:graphicFrameMk id="5" creationId="{0BD70C19-AEBC-D187-B8CE-83034693877F}"/>
          </ac:graphicFrameMkLst>
        </pc:graphicFrameChg>
      </pc:sldChg>
      <pc:sldChg chg="modSp">
        <pc:chgData name="Eggleston, Jeff (DPH)" userId="62c23e13-c6ff-4bca-94a7-97e3cd5bddf9" providerId="ADAL" clId="{1133BCD7-D392-4AE4-A8E4-FA670D40EF3D}" dt="2025-05-14T17:12:20.677" v="36"/>
        <pc:sldMkLst>
          <pc:docMk/>
          <pc:sldMk cId="2571778350" sldId="2147470023"/>
        </pc:sldMkLst>
        <pc:graphicFrameChg chg="mod">
          <ac:chgData name="Eggleston, Jeff (DPH)" userId="62c23e13-c6ff-4bca-94a7-97e3cd5bddf9" providerId="ADAL" clId="{1133BCD7-D392-4AE4-A8E4-FA670D40EF3D}" dt="2025-05-14T17:12:20.677" v="36"/>
          <ac:graphicFrameMkLst>
            <pc:docMk/>
            <pc:sldMk cId="2571778350" sldId="2147470023"/>
            <ac:graphicFrameMk id="6" creationId="{AFE0FA70-8500-7547-E36D-A0464E5D5236}"/>
          </ac:graphicFrameMkLst>
        </pc:graphicFrameChg>
      </pc:sldChg>
      <pc:sldChg chg="modSp">
        <pc:chgData name="Eggleston, Jeff (DPH)" userId="62c23e13-c6ff-4bca-94a7-97e3cd5bddf9" providerId="ADAL" clId="{1133BCD7-D392-4AE4-A8E4-FA670D40EF3D}" dt="2025-05-14T17:11:56.771" v="33" actId="113"/>
        <pc:sldMkLst>
          <pc:docMk/>
          <pc:sldMk cId="3302965947" sldId="2147470024"/>
        </pc:sldMkLst>
        <pc:graphicFrameChg chg="mod">
          <ac:chgData name="Eggleston, Jeff (DPH)" userId="62c23e13-c6ff-4bca-94a7-97e3cd5bddf9" providerId="ADAL" clId="{1133BCD7-D392-4AE4-A8E4-FA670D40EF3D}" dt="2025-05-14T17:11:56.771" v="33" actId="113"/>
          <ac:graphicFrameMkLst>
            <pc:docMk/>
            <pc:sldMk cId="3302965947" sldId="2147470024"/>
            <ac:graphicFrameMk id="6" creationId="{BC63B830-0628-38D3-6495-413795DB2D62}"/>
          </ac:graphicFrameMkLst>
        </pc:graphicFrameChg>
      </pc:sldChg>
      <pc:sldChg chg="modSp mod">
        <pc:chgData name="Eggleston, Jeff (DPH)" userId="62c23e13-c6ff-4bca-94a7-97e3cd5bddf9" providerId="ADAL" clId="{1133BCD7-D392-4AE4-A8E4-FA670D40EF3D}" dt="2025-05-14T17:18:34.061" v="55" actId="113"/>
        <pc:sldMkLst>
          <pc:docMk/>
          <pc:sldMk cId="845563098" sldId="2147470035"/>
        </pc:sldMkLst>
        <pc:spChg chg="mod">
          <ac:chgData name="Eggleston, Jeff (DPH)" userId="62c23e13-c6ff-4bca-94a7-97e3cd5bddf9" providerId="ADAL" clId="{1133BCD7-D392-4AE4-A8E4-FA670D40EF3D}" dt="2025-05-14T17:18:34.061" v="55" actId="113"/>
          <ac:spMkLst>
            <pc:docMk/>
            <pc:sldMk cId="845563098" sldId="2147470035"/>
            <ac:spMk id="3" creationId="{04C269C7-B8ED-C0FF-B88D-EFC5BFE10AC6}"/>
          </ac:spMkLst>
        </pc:spChg>
      </pc:sldChg>
      <pc:sldChg chg="modSp mod">
        <pc:chgData name="Eggleston, Jeff (DPH)" userId="62c23e13-c6ff-4bca-94a7-97e3cd5bddf9" providerId="ADAL" clId="{1133BCD7-D392-4AE4-A8E4-FA670D40EF3D}" dt="2025-05-14T17:18:27.845" v="51" actId="113"/>
        <pc:sldMkLst>
          <pc:docMk/>
          <pc:sldMk cId="829819945" sldId="2147470036"/>
        </pc:sldMkLst>
        <pc:spChg chg="mod">
          <ac:chgData name="Eggleston, Jeff (DPH)" userId="62c23e13-c6ff-4bca-94a7-97e3cd5bddf9" providerId="ADAL" clId="{1133BCD7-D392-4AE4-A8E4-FA670D40EF3D}" dt="2025-05-14T17:18:27.845" v="51" actId="113"/>
          <ac:spMkLst>
            <pc:docMk/>
            <pc:sldMk cId="829819945" sldId="2147470036"/>
            <ac:spMk id="3" creationId="{F923C67B-CA93-9316-1D0A-25CD97CAD198}"/>
          </ac:spMkLst>
        </pc:spChg>
      </pc:sldChg>
      <pc:sldChg chg="modSp mod">
        <pc:chgData name="Eggleston, Jeff (DPH)" userId="62c23e13-c6ff-4bca-94a7-97e3cd5bddf9" providerId="ADAL" clId="{1133BCD7-D392-4AE4-A8E4-FA670D40EF3D}" dt="2025-05-14T17:18:25.101" v="50" actId="113"/>
        <pc:sldMkLst>
          <pc:docMk/>
          <pc:sldMk cId="2174146180" sldId="2147470037"/>
        </pc:sldMkLst>
        <pc:spChg chg="mod">
          <ac:chgData name="Eggleston, Jeff (DPH)" userId="62c23e13-c6ff-4bca-94a7-97e3cd5bddf9" providerId="ADAL" clId="{1133BCD7-D392-4AE4-A8E4-FA670D40EF3D}" dt="2025-05-14T17:18:25.101" v="50" actId="113"/>
          <ac:spMkLst>
            <pc:docMk/>
            <pc:sldMk cId="2174146180" sldId="2147470037"/>
            <ac:spMk id="3" creationId="{9CC817DC-18CA-60B6-305A-34F99AD35535}"/>
          </ac:spMkLst>
        </pc:spChg>
      </pc:sldChg>
      <pc:sldChg chg="modSp mod">
        <pc:chgData name="Eggleston, Jeff (DPH)" userId="62c23e13-c6ff-4bca-94a7-97e3cd5bddf9" providerId="ADAL" clId="{1133BCD7-D392-4AE4-A8E4-FA670D40EF3D}" dt="2025-05-14T17:18:18.717" v="48" actId="113"/>
        <pc:sldMkLst>
          <pc:docMk/>
          <pc:sldMk cId="1436171291" sldId="2147470038"/>
        </pc:sldMkLst>
        <pc:spChg chg="mod">
          <ac:chgData name="Eggleston, Jeff (DPH)" userId="62c23e13-c6ff-4bca-94a7-97e3cd5bddf9" providerId="ADAL" clId="{1133BCD7-D392-4AE4-A8E4-FA670D40EF3D}" dt="2025-05-14T17:18:18.717" v="48" actId="113"/>
          <ac:spMkLst>
            <pc:docMk/>
            <pc:sldMk cId="1436171291" sldId="2147470038"/>
            <ac:spMk id="3" creationId="{ECA04ED0-D26F-581B-A0CF-0F22AFA1DBB8}"/>
          </ac:spMkLst>
        </pc:spChg>
      </pc:sldChg>
      <pc:sldChg chg="modSp mod">
        <pc:chgData name="Eggleston, Jeff (DPH)" userId="62c23e13-c6ff-4bca-94a7-97e3cd5bddf9" providerId="ADAL" clId="{1133BCD7-D392-4AE4-A8E4-FA670D40EF3D}" dt="2025-05-14T17:18:07.076" v="44" actId="113"/>
        <pc:sldMkLst>
          <pc:docMk/>
          <pc:sldMk cId="3494041327" sldId="2147470039"/>
        </pc:sldMkLst>
        <pc:spChg chg="mod">
          <ac:chgData name="Eggleston, Jeff (DPH)" userId="62c23e13-c6ff-4bca-94a7-97e3cd5bddf9" providerId="ADAL" clId="{1133BCD7-D392-4AE4-A8E4-FA670D40EF3D}" dt="2025-05-14T17:18:07.076" v="44" actId="113"/>
          <ac:spMkLst>
            <pc:docMk/>
            <pc:sldMk cId="3494041327" sldId="2147470039"/>
            <ac:spMk id="3" creationId="{690603F0-3EF4-D8D4-8D7B-8F9579BCB8D9}"/>
          </ac:spMkLst>
        </pc:spChg>
      </pc:sldChg>
      <pc:sldChg chg="modSp mod">
        <pc:chgData name="Eggleston, Jeff (DPH)" userId="62c23e13-c6ff-4bca-94a7-97e3cd5bddf9" providerId="ADAL" clId="{1133BCD7-D392-4AE4-A8E4-FA670D40EF3D}" dt="2025-05-14T17:18:15.133" v="47" actId="27636"/>
        <pc:sldMkLst>
          <pc:docMk/>
          <pc:sldMk cId="182014145" sldId="2147470040"/>
        </pc:sldMkLst>
        <pc:spChg chg="mod">
          <ac:chgData name="Eggleston, Jeff (DPH)" userId="62c23e13-c6ff-4bca-94a7-97e3cd5bddf9" providerId="ADAL" clId="{1133BCD7-D392-4AE4-A8E4-FA670D40EF3D}" dt="2025-05-14T17:18:15.133" v="47" actId="27636"/>
          <ac:spMkLst>
            <pc:docMk/>
            <pc:sldMk cId="182014145" sldId="2147470040"/>
            <ac:spMk id="3" creationId="{33551D94-00B7-2EB3-EAEB-BACE64696F19}"/>
          </ac:spMkLst>
        </pc:spChg>
      </pc:sldChg>
      <pc:sldChg chg="modSp mod">
        <pc:chgData name="Eggleston, Jeff (DPH)" userId="62c23e13-c6ff-4bca-94a7-97e3cd5bddf9" providerId="ADAL" clId="{1133BCD7-D392-4AE4-A8E4-FA670D40EF3D}" dt="2025-05-14T17:18:46.344" v="57" actId="27636"/>
        <pc:sldMkLst>
          <pc:docMk/>
          <pc:sldMk cId="118434476" sldId="2147470041"/>
        </pc:sldMkLst>
        <pc:spChg chg="mod">
          <ac:chgData name="Eggleston, Jeff (DPH)" userId="62c23e13-c6ff-4bca-94a7-97e3cd5bddf9" providerId="ADAL" clId="{1133BCD7-D392-4AE4-A8E4-FA670D40EF3D}" dt="2025-05-14T17:18:46.344" v="57" actId="27636"/>
          <ac:spMkLst>
            <pc:docMk/>
            <pc:sldMk cId="118434476" sldId="2147470041"/>
            <ac:spMk id="3" creationId="{7C72063F-75DD-E315-E787-D6A985722AAC}"/>
          </ac:spMkLst>
        </pc:spChg>
      </pc:sldChg>
      <pc:sldChg chg="modSp mod">
        <pc:chgData name="Eggleston, Jeff (DPH)" userId="62c23e13-c6ff-4bca-94a7-97e3cd5bddf9" providerId="ADAL" clId="{1133BCD7-D392-4AE4-A8E4-FA670D40EF3D}" dt="2025-05-14T17:19:36.664" v="64" actId="27636"/>
        <pc:sldMkLst>
          <pc:docMk/>
          <pc:sldMk cId="619471768" sldId="2147470043"/>
        </pc:sldMkLst>
        <pc:spChg chg="mod">
          <ac:chgData name="Eggleston, Jeff (DPH)" userId="62c23e13-c6ff-4bca-94a7-97e3cd5bddf9" providerId="ADAL" clId="{1133BCD7-D392-4AE4-A8E4-FA670D40EF3D}" dt="2025-05-14T17:19:36.664" v="64" actId="27636"/>
          <ac:spMkLst>
            <pc:docMk/>
            <pc:sldMk cId="619471768" sldId="2147470043"/>
            <ac:spMk id="3" creationId="{B46D3AEF-719B-5008-E809-CEAB0D092623}"/>
          </ac:spMkLst>
        </pc:spChg>
      </pc:sldChg>
      <pc:sldChg chg="modSp">
        <pc:chgData name="Eggleston, Jeff (DPH)" userId="62c23e13-c6ff-4bca-94a7-97e3cd5bddf9" providerId="ADAL" clId="{1133BCD7-D392-4AE4-A8E4-FA670D40EF3D}" dt="2025-05-14T17:19:20.359" v="62" actId="2711"/>
        <pc:sldMkLst>
          <pc:docMk/>
          <pc:sldMk cId="2776245454" sldId="2147470051"/>
        </pc:sldMkLst>
        <pc:graphicFrameChg chg="mod">
          <ac:chgData name="Eggleston, Jeff (DPH)" userId="62c23e13-c6ff-4bca-94a7-97e3cd5bddf9" providerId="ADAL" clId="{1133BCD7-D392-4AE4-A8E4-FA670D40EF3D}" dt="2025-05-14T17:19:20.359" v="62" actId="2711"/>
          <ac:graphicFrameMkLst>
            <pc:docMk/>
            <pc:sldMk cId="2776245454" sldId="2147470051"/>
            <ac:graphicFrameMk id="7" creationId="{74CAED32-CD3B-F868-A753-D26E8669A10B}"/>
          </ac:graphicFrameMkLst>
        </pc:graphicFrameChg>
      </pc:sldChg>
      <pc:sldChg chg="modSp mod">
        <pc:chgData name="Eggleston, Jeff (DPH)" userId="62c23e13-c6ff-4bca-94a7-97e3cd5bddf9" providerId="ADAL" clId="{1133BCD7-D392-4AE4-A8E4-FA670D40EF3D}" dt="2025-05-14T17:19:40.734" v="65" actId="113"/>
        <pc:sldMkLst>
          <pc:docMk/>
          <pc:sldMk cId="749675525" sldId="2147470054"/>
        </pc:sldMkLst>
        <pc:spChg chg="mod">
          <ac:chgData name="Eggleston, Jeff (DPH)" userId="62c23e13-c6ff-4bca-94a7-97e3cd5bddf9" providerId="ADAL" clId="{1133BCD7-D392-4AE4-A8E4-FA670D40EF3D}" dt="2025-05-14T17:19:40.734" v="65" actId="113"/>
          <ac:spMkLst>
            <pc:docMk/>
            <pc:sldMk cId="749675525" sldId="2147470054"/>
            <ac:spMk id="3" creationId="{3867DCE1-48E5-26F4-EA53-F1AA8ED1DA1C}"/>
          </ac:spMkLst>
        </pc:spChg>
      </pc:sldChg>
      <pc:sldChg chg="modSp mod">
        <pc:chgData name="Eggleston, Jeff (DPH)" userId="62c23e13-c6ff-4bca-94a7-97e3cd5bddf9" providerId="ADAL" clId="{1133BCD7-D392-4AE4-A8E4-FA670D40EF3D}" dt="2025-05-14T17:45:19.303" v="68" actId="948"/>
        <pc:sldMkLst>
          <pc:docMk/>
          <pc:sldMk cId="2083256412" sldId="2147470056"/>
        </pc:sldMkLst>
        <pc:spChg chg="mod">
          <ac:chgData name="Eggleston, Jeff (DPH)" userId="62c23e13-c6ff-4bca-94a7-97e3cd5bddf9" providerId="ADAL" clId="{1133BCD7-D392-4AE4-A8E4-FA670D40EF3D}" dt="2025-05-14T17:45:19.303" v="68" actId="948"/>
          <ac:spMkLst>
            <pc:docMk/>
            <pc:sldMk cId="2083256412" sldId="2147470056"/>
            <ac:spMk id="4" creationId="{100B209F-0F3D-8F13-EAEF-FDCA58091B00}"/>
          </ac:spMkLst>
        </pc:spChg>
      </pc:sldChg>
      <pc:sldChg chg="modSp mod">
        <pc:chgData name="Eggleston, Jeff (DPH)" userId="62c23e13-c6ff-4bca-94a7-97e3cd5bddf9" providerId="ADAL" clId="{1133BCD7-D392-4AE4-A8E4-FA670D40EF3D}" dt="2025-05-14T17:45:28.307" v="69" actId="2711"/>
        <pc:sldMkLst>
          <pc:docMk/>
          <pc:sldMk cId="1258172724" sldId="2147470057"/>
        </pc:sldMkLst>
        <pc:spChg chg="mod">
          <ac:chgData name="Eggleston, Jeff (DPH)" userId="62c23e13-c6ff-4bca-94a7-97e3cd5bddf9" providerId="ADAL" clId="{1133BCD7-D392-4AE4-A8E4-FA670D40EF3D}" dt="2025-05-14T17:45:28.307" v="69" actId="2711"/>
          <ac:spMkLst>
            <pc:docMk/>
            <pc:sldMk cId="1258172724" sldId="2147470057"/>
            <ac:spMk id="4" creationId="{FECE05D2-53ED-A941-5EB0-09B1A7FC6F12}"/>
          </ac:spMkLst>
        </pc:spChg>
      </pc:sldChg>
      <pc:sldChg chg="modSp mod">
        <pc:chgData name="Eggleston, Jeff (DPH)" userId="62c23e13-c6ff-4bca-94a7-97e3cd5bddf9" providerId="ADAL" clId="{1133BCD7-D392-4AE4-A8E4-FA670D40EF3D}" dt="2025-05-14T17:18:11.421" v="45" actId="113"/>
        <pc:sldMkLst>
          <pc:docMk/>
          <pc:sldMk cId="1992391116" sldId="2147470059"/>
        </pc:sldMkLst>
        <pc:spChg chg="mod">
          <ac:chgData name="Eggleston, Jeff (DPH)" userId="62c23e13-c6ff-4bca-94a7-97e3cd5bddf9" providerId="ADAL" clId="{1133BCD7-D392-4AE4-A8E4-FA670D40EF3D}" dt="2025-05-14T17:18:11.421" v="45" actId="113"/>
          <ac:spMkLst>
            <pc:docMk/>
            <pc:sldMk cId="1992391116" sldId="2147470059"/>
            <ac:spMk id="3" creationId="{9593B34C-0BCF-BFFC-B301-6F2F71D5D594}"/>
          </ac:spMkLst>
        </pc:spChg>
      </pc:sldChg>
      <pc:sldChg chg="modSp">
        <pc:chgData name="Eggleston, Jeff (DPH)" userId="62c23e13-c6ff-4bca-94a7-97e3cd5bddf9" providerId="ADAL" clId="{1133BCD7-D392-4AE4-A8E4-FA670D40EF3D}" dt="2025-05-14T17:08:25.839" v="27"/>
        <pc:sldMkLst>
          <pc:docMk/>
          <pc:sldMk cId="386410181" sldId="2147470060"/>
        </pc:sldMkLst>
        <pc:graphicFrameChg chg="mod">
          <ac:chgData name="Eggleston, Jeff (DPH)" userId="62c23e13-c6ff-4bca-94a7-97e3cd5bddf9" providerId="ADAL" clId="{1133BCD7-D392-4AE4-A8E4-FA670D40EF3D}" dt="2025-05-14T17:08:25.839" v="27"/>
          <ac:graphicFrameMkLst>
            <pc:docMk/>
            <pc:sldMk cId="386410181" sldId="2147470060"/>
            <ac:graphicFrameMk id="6" creationId="{1468946D-9951-0314-C477-171651A14F78}"/>
          </ac:graphicFrameMkLst>
        </pc:graphicFrameChg>
      </pc:sldChg>
      <pc:sldChg chg="modSp">
        <pc:chgData name="Eggleston, Jeff (DPH)" userId="62c23e13-c6ff-4bca-94a7-97e3cd5bddf9" providerId="ADAL" clId="{1133BCD7-D392-4AE4-A8E4-FA670D40EF3D}" dt="2025-05-14T17:09:00.955" v="28" actId="2711"/>
        <pc:sldMkLst>
          <pc:docMk/>
          <pc:sldMk cId="2733329803" sldId="2147470061"/>
        </pc:sldMkLst>
        <pc:graphicFrameChg chg="mod">
          <ac:chgData name="Eggleston, Jeff (DPH)" userId="62c23e13-c6ff-4bca-94a7-97e3cd5bddf9" providerId="ADAL" clId="{1133BCD7-D392-4AE4-A8E4-FA670D40EF3D}" dt="2025-05-14T17:09:00.955" v="28" actId="2711"/>
          <ac:graphicFrameMkLst>
            <pc:docMk/>
            <pc:sldMk cId="2733329803" sldId="2147470061"/>
            <ac:graphicFrameMk id="6" creationId="{8B48626F-B37C-4C33-54A6-8FB9FC2B9B91}"/>
          </ac:graphicFrameMkLst>
        </pc:graphicFrameChg>
      </pc:sldChg>
      <pc:sldChg chg="modSp mod">
        <pc:chgData name="Eggleston, Jeff (DPH)" userId="62c23e13-c6ff-4bca-94a7-97e3cd5bddf9" providerId="ADAL" clId="{1133BCD7-D392-4AE4-A8E4-FA670D40EF3D}" dt="2025-05-14T17:18:21.851" v="49" actId="113"/>
        <pc:sldMkLst>
          <pc:docMk/>
          <pc:sldMk cId="115289008" sldId="2147470062"/>
        </pc:sldMkLst>
        <pc:spChg chg="mod">
          <ac:chgData name="Eggleston, Jeff (DPH)" userId="62c23e13-c6ff-4bca-94a7-97e3cd5bddf9" providerId="ADAL" clId="{1133BCD7-D392-4AE4-A8E4-FA670D40EF3D}" dt="2025-05-14T17:18:21.851" v="49" actId="113"/>
          <ac:spMkLst>
            <pc:docMk/>
            <pc:sldMk cId="115289008" sldId="2147470062"/>
            <ac:spMk id="3" creationId="{40F20227-21A7-C0ED-3EFF-1D826943394D}"/>
          </ac:spMkLst>
        </pc:spChg>
      </pc:sldChg>
    </pc:docChg>
  </pc:docChgLst>
  <pc:docChgLst>
    <pc:chgData name="Ferreira, Jessica L. (DPH)" userId="4cf92fd0-2ab4-44ff-afdc-b5ececbbcbe1" providerId="ADAL" clId="{7F561B14-D413-4BFE-B084-CE4442AB7E32}"/>
    <pc:docChg chg="undo custSel modSld modNotesMaster modHandout">
      <pc:chgData name="Ferreira, Jessica L. (DPH)" userId="4cf92fd0-2ab4-44ff-afdc-b5ececbbcbe1" providerId="ADAL" clId="{7F561B14-D413-4BFE-B084-CE4442AB7E32}" dt="2025-05-21T14:05:12.236" v="4893" actId="20577"/>
      <pc:docMkLst>
        <pc:docMk/>
      </pc:docMkLst>
      <pc:sldChg chg="modSp mod">
        <pc:chgData name="Ferreira, Jessica L. (DPH)" userId="4cf92fd0-2ab4-44ff-afdc-b5ececbbcbe1" providerId="ADAL" clId="{7F561B14-D413-4BFE-B084-CE4442AB7E32}" dt="2025-05-21T14:05:12.236" v="4893" actId="20577"/>
        <pc:sldMkLst>
          <pc:docMk/>
          <pc:sldMk cId="2552531362" sldId="2147470002"/>
        </pc:sldMkLst>
        <pc:spChg chg="mod">
          <ac:chgData name="Ferreira, Jessica L. (DPH)" userId="4cf92fd0-2ab4-44ff-afdc-b5ececbbcbe1" providerId="ADAL" clId="{7F561B14-D413-4BFE-B084-CE4442AB7E32}" dt="2025-05-21T14:05:12.236" v="4893" actId="20577"/>
          <ac:spMkLst>
            <pc:docMk/>
            <pc:sldMk cId="2552531362" sldId="2147470002"/>
            <ac:spMk id="7" creationId="{A9AD708C-07C5-4CCE-B44A-7D309F3B522C}"/>
          </ac:spMkLst>
        </pc:spChg>
      </pc:sldChg>
      <pc:sldChg chg="modNotesTx">
        <pc:chgData name="Ferreira, Jessica L. (DPH)" userId="4cf92fd0-2ab4-44ff-afdc-b5ececbbcbe1" providerId="ADAL" clId="{7F561B14-D413-4BFE-B084-CE4442AB7E32}" dt="2025-05-20T14:06:22.587" v="79" actId="20577"/>
        <pc:sldMkLst>
          <pc:docMk/>
          <pc:sldMk cId="3760593411" sldId="2147470016"/>
        </pc:sldMkLst>
      </pc:sldChg>
      <pc:sldChg chg="modSp mod modNotesTx">
        <pc:chgData name="Ferreira, Jessica L. (DPH)" userId="4cf92fd0-2ab4-44ff-afdc-b5ececbbcbe1" providerId="ADAL" clId="{7F561B14-D413-4BFE-B084-CE4442AB7E32}" dt="2025-05-20T14:11:00.647" v="910" actId="33524"/>
        <pc:sldMkLst>
          <pc:docMk/>
          <pc:sldMk cId="2085168008" sldId="2147470017"/>
        </pc:sldMkLst>
        <pc:picChg chg="mod">
          <ac:chgData name="Ferreira, Jessica L. (DPH)" userId="4cf92fd0-2ab4-44ff-afdc-b5ececbbcbe1" providerId="ADAL" clId="{7F561B14-D413-4BFE-B084-CE4442AB7E32}" dt="2025-05-20T14:07:04.943" v="154" actId="1076"/>
          <ac:picMkLst>
            <pc:docMk/>
            <pc:sldMk cId="2085168008" sldId="2147470017"/>
            <ac:picMk id="5" creationId="{2D5AF845-2FFB-F231-448C-66B33267ED30}"/>
          </ac:picMkLst>
        </pc:picChg>
      </pc:sldChg>
      <pc:sldChg chg="modNotesTx">
        <pc:chgData name="Ferreira, Jessica L. (DPH)" userId="4cf92fd0-2ab4-44ff-afdc-b5ececbbcbe1" providerId="ADAL" clId="{7F561B14-D413-4BFE-B084-CE4442AB7E32}" dt="2025-05-20T14:11:22.297" v="932" actId="20577"/>
        <pc:sldMkLst>
          <pc:docMk/>
          <pc:sldMk cId="104526999" sldId="2147470019"/>
        </pc:sldMkLst>
      </pc:sldChg>
      <pc:sldChg chg="modNotesTx">
        <pc:chgData name="Ferreira, Jessica L. (DPH)" userId="4cf92fd0-2ab4-44ff-afdc-b5ececbbcbe1" providerId="ADAL" clId="{7F561B14-D413-4BFE-B084-CE4442AB7E32}" dt="2025-05-20T14:35:19.834" v="2074" actId="12"/>
        <pc:sldMkLst>
          <pc:docMk/>
          <pc:sldMk cId="2505511425" sldId="2147470020"/>
        </pc:sldMkLst>
      </pc:sldChg>
      <pc:sldChg chg="modNotesTx">
        <pc:chgData name="Ferreira, Jessica L. (DPH)" userId="4cf92fd0-2ab4-44ff-afdc-b5ececbbcbe1" providerId="ADAL" clId="{7F561B14-D413-4BFE-B084-CE4442AB7E32}" dt="2025-05-20T14:34:43.885" v="2066" actId="12"/>
        <pc:sldMkLst>
          <pc:docMk/>
          <pc:sldMk cId="3729194072" sldId="2147470021"/>
        </pc:sldMkLst>
      </pc:sldChg>
      <pc:sldChg chg="modNotesTx">
        <pc:chgData name="Ferreira, Jessica L. (DPH)" userId="4cf92fd0-2ab4-44ff-afdc-b5ececbbcbe1" providerId="ADAL" clId="{7F561B14-D413-4BFE-B084-CE4442AB7E32}" dt="2025-05-20T14:34:05.940" v="2057" actId="12"/>
        <pc:sldMkLst>
          <pc:docMk/>
          <pc:sldMk cId="2571778350" sldId="2147470023"/>
        </pc:sldMkLst>
      </pc:sldChg>
      <pc:sldChg chg="modNotesTx">
        <pc:chgData name="Ferreira, Jessica L. (DPH)" userId="4cf92fd0-2ab4-44ff-afdc-b5ececbbcbe1" providerId="ADAL" clId="{7F561B14-D413-4BFE-B084-CE4442AB7E32}" dt="2025-05-20T14:29:46.779" v="2038" actId="403"/>
        <pc:sldMkLst>
          <pc:docMk/>
          <pc:sldMk cId="3302965947" sldId="2147470024"/>
        </pc:sldMkLst>
      </pc:sldChg>
      <pc:sldChg chg="modNotesTx">
        <pc:chgData name="Ferreira, Jessica L. (DPH)" userId="4cf92fd0-2ab4-44ff-afdc-b5ececbbcbe1" providerId="ADAL" clId="{7F561B14-D413-4BFE-B084-CE4442AB7E32}" dt="2025-05-21T13:41:38.713" v="4885" actId="20577"/>
        <pc:sldMkLst>
          <pc:docMk/>
          <pc:sldMk cId="415108251" sldId="2147470025"/>
        </pc:sldMkLst>
      </pc:sldChg>
      <pc:sldChg chg="modNotesTx">
        <pc:chgData name="Ferreira, Jessica L. (DPH)" userId="4cf92fd0-2ab4-44ff-afdc-b5ececbbcbe1" providerId="ADAL" clId="{7F561B14-D413-4BFE-B084-CE4442AB7E32}" dt="2025-05-20T14:29:16.489" v="1958" actId="20577"/>
        <pc:sldMkLst>
          <pc:docMk/>
          <pc:sldMk cId="2765486306" sldId="2147470026"/>
        </pc:sldMkLst>
      </pc:sldChg>
      <pc:sldChg chg="modNotesTx">
        <pc:chgData name="Ferreira, Jessica L. (DPH)" userId="4cf92fd0-2ab4-44ff-afdc-b5ececbbcbe1" providerId="ADAL" clId="{7F561B14-D413-4BFE-B084-CE4442AB7E32}" dt="2025-05-20T14:22:32.603" v="1472" actId="313"/>
        <pc:sldMkLst>
          <pc:docMk/>
          <pc:sldMk cId="1264631636" sldId="2147470027"/>
        </pc:sldMkLst>
      </pc:sldChg>
      <pc:sldChg chg="modNotesTx">
        <pc:chgData name="Ferreira, Jessica L. (DPH)" userId="4cf92fd0-2ab4-44ff-afdc-b5ececbbcbe1" providerId="ADAL" clId="{7F561B14-D413-4BFE-B084-CE4442AB7E32}" dt="2025-05-20T14:17:50.903" v="1290" actId="20577"/>
        <pc:sldMkLst>
          <pc:docMk/>
          <pc:sldMk cId="4286881312" sldId="2147470028"/>
        </pc:sldMkLst>
      </pc:sldChg>
      <pc:sldChg chg="modNotesTx">
        <pc:chgData name="Ferreira, Jessica L. (DPH)" userId="4cf92fd0-2ab4-44ff-afdc-b5ececbbcbe1" providerId="ADAL" clId="{7F561B14-D413-4BFE-B084-CE4442AB7E32}" dt="2025-05-20T14:17:26.292" v="1284" actId="20577"/>
        <pc:sldMkLst>
          <pc:docMk/>
          <pc:sldMk cId="685690355" sldId="2147470029"/>
        </pc:sldMkLst>
      </pc:sldChg>
      <pc:sldChg chg="modNotesTx">
        <pc:chgData name="Ferreira, Jessica L. (DPH)" userId="4cf92fd0-2ab4-44ff-afdc-b5ececbbcbe1" providerId="ADAL" clId="{7F561B14-D413-4BFE-B084-CE4442AB7E32}" dt="2025-05-20T14:15:09.400" v="1116" actId="20577"/>
        <pc:sldMkLst>
          <pc:docMk/>
          <pc:sldMk cId="3687556197" sldId="2147470030"/>
        </pc:sldMkLst>
      </pc:sldChg>
      <pc:sldChg chg="modNotesTx">
        <pc:chgData name="Ferreira, Jessica L. (DPH)" userId="4cf92fd0-2ab4-44ff-afdc-b5ececbbcbe1" providerId="ADAL" clId="{7F561B14-D413-4BFE-B084-CE4442AB7E32}" dt="2025-05-20T14:13:28.140" v="1026" actId="20577"/>
        <pc:sldMkLst>
          <pc:docMk/>
          <pc:sldMk cId="4035573341" sldId="2147470031"/>
        </pc:sldMkLst>
      </pc:sldChg>
      <pc:sldChg chg="modNotesTx">
        <pc:chgData name="Ferreira, Jessica L. (DPH)" userId="4cf92fd0-2ab4-44ff-afdc-b5ececbbcbe1" providerId="ADAL" clId="{7F561B14-D413-4BFE-B084-CE4442AB7E32}" dt="2025-05-20T14:45:33.785" v="2356" actId="20577"/>
        <pc:sldMkLst>
          <pc:docMk/>
          <pc:sldMk cId="1942644927" sldId="2147470033"/>
        </pc:sldMkLst>
      </pc:sldChg>
      <pc:sldChg chg="modNotesTx">
        <pc:chgData name="Ferreira, Jessica L. (DPH)" userId="4cf92fd0-2ab4-44ff-afdc-b5ececbbcbe1" providerId="ADAL" clId="{7F561B14-D413-4BFE-B084-CE4442AB7E32}" dt="2025-05-20T14:40:08.241" v="2307" actId="20577"/>
        <pc:sldMkLst>
          <pc:docMk/>
          <pc:sldMk cId="4076949762" sldId="2147470034"/>
        </pc:sldMkLst>
      </pc:sldChg>
      <pc:sldChg chg="modNotesTx">
        <pc:chgData name="Ferreira, Jessica L. (DPH)" userId="4cf92fd0-2ab4-44ff-afdc-b5ececbbcbe1" providerId="ADAL" clId="{7F561B14-D413-4BFE-B084-CE4442AB7E32}" dt="2025-05-20T14:38:30.997" v="2197" actId="255"/>
        <pc:sldMkLst>
          <pc:docMk/>
          <pc:sldMk cId="845563098" sldId="2147470035"/>
        </pc:sldMkLst>
      </pc:sldChg>
      <pc:sldChg chg="modNotesTx">
        <pc:chgData name="Ferreira, Jessica L. (DPH)" userId="4cf92fd0-2ab4-44ff-afdc-b5ececbbcbe1" providerId="ADAL" clId="{7F561B14-D413-4BFE-B084-CE4442AB7E32}" dt="2025-05-20T14:38:24.090" v="2196" actId="255"/>
        <pc:sldMkLst>
          <pc:docMk/>
          <pc:sldMk cId="829819945" sldId="2147470036"/>
        </pc:sldMkLst>
      </pc:sldChg>
      <pc:sldChg chg="modNotesTx">
        <pc:chgData name="Ferreira, Jessica L. (DPH)" userId="4cf92fd0-2ab4-44ff-afdc-b5ececbbcbe1" providerId="ADAL" clId="{7F561B14-D413-4BFE-B084-CE4442AB7E32}" dt="2025-05-20T14:37:56.836" v="2195" actId="255"/>
        <pc:sldMkLst>
          <pc:docMk/>
          <pc:sldMk cId="2174146180" sldId="2147470037"/>
        </pc:sldMkLst>
      </pc:sldChg>
      <pc:sldChg chg="modNotesTx">
        <pc:chgData name="Ferreira, Jessica L. (DPH)" userId="4cf92fd0-2ab4-44ff-afdc-b5ececbbcbe1" providerId="ADAL" clId="{7F561B14-D413-4BFE-B084-CE4442AB7E32}" dt="2025-05-20T14:37:13.183" v="2140" actId="255"/>
        <pc:sldMkLst>
          <pc:docMk/>
          <pc:sldMk cId="182014145" sldId="2147470040"/>
        </pc:sldMkLst>
      </pc:sldChg>
      <pc:sldChg chg="modNotesTx">
        <pc:chgData name="Ferreira, Jessica L. (DPH)" userId="4cf92fd0-2ab4-44ff-afdc-b5ececbbcbe1" providerId="ADAL" clId="{7F561B14-D413-4BFE-B084-CE4442AB7E32}" dt="2025-05-20T14:46:22.248" v="2360" actId="20577"/>
        <pc:sldMkLst>
          <pc:docMk/>
          <pc:sldMk cId="4225440141" sldId="2147470042"/>
        </pc:sldMkLst>
      </pc:sldChg>
      <pc:sldChg chg="modNotesTx">
        <pc:chgData name="Ferreira, Jessica L. (DPH)" userId="4cf92fd0-2ab4-44ff-afdc-b5ececbbcbe1" providerId="ADAL" clId="{7F561B14-D413-4BFE-B084-CE4442AB7E32}" dt="2025-05-20T15:28:07.824" v="4056" actId="20577"/>
        <pc:sldMkLst>
          <pc:docMk/>
          <pc:sldMk cId="637032428" sldId="2147470044"/>
        </pc:sldMkLst>
      </pc:sldChg>
      <pc:sldChg chg="modNotesTx">
        <pc:chgData name="Ferreira, Jessica L. (DPH)" userId="4cf92fd0-2ab4-44ff-afdc-b5ececbbcbe1" providerId="ADAL" clId="{7F561B14-D413-4BFE-B084-CE4442AB7E32}" dt="2025-05-20T15:29:51.283" v="4165" actId="20577"/>
        <pc:sldMkLst>
          <pc:docMk/>
          <pc:sldMk cId="1906009352" sldId="2147470045"/>
        </pc:sldMkLst>
      </pc:sldChg>
      <pc:sldChg chg="modNotesTx">
        <pc:chgData name="Ferreira, Jessica L. (DPH)" userId="4cf92fd0-2ab4-44ff-afdc-b5ececbbcbe1" providerId="ADAL" clId="{7F561B14-D413-4BFE-B084-CE4442AB7E32}" dt="2025-05-20T14:57:17.117" v="3935" actId="20577"/>
        <pc:sldMkLst>
          <pc:docMk/>
          <pc:sldMk cId="4105370208" sldId="2147470046"/>
        </pc:sldMkLst>
      </pc:sldChg>
      <pc:sldChg chg="modNotesTx">
        <pc:chgData name="Ferreira, Jessica L. (DPH)" userId="4cf92fd0-2ab4-44ff-afdc-b5ececbbcbe1" providerId="ADAL" clId="{7F561B14-D413-4BFE-B084-CE4442AB7E32}" dt="2025-05-20T14:57:10.920" v="3928" actId="255"/>
        <pc:sldMkLst>
          <pc:docMk/>
          <pc:sldMk cId="2902224171" sldId="2147470047"/>
        </pc:sldMkLst>
      </pc:sldChg>
      <pc:sldChg chg="modNotesTx">
        <pc:chgData name="Ferreira, Jessica L. (DPH)" userId="4cf92fd0-2ab4-44ff-afdc-b5ececbbcbe1" providerId="ADAL" clId="{7F561B14-D413-4BFE-B084-CE4442AB7E32}" dt="2025-05-20T14:54:46.962" v="3593" actId="20577"/>
        <pc:sldMkLst>
          <pc:docMk/>
          <pc:sldMk cId="1497668433" sldId="2147470048"/>
        </pc:sldMkLst>
      </pc:sldChg>
      <pc:sldChg chg="modNotesTx">
        <pc:chgData name="Ferreira, Jessica L. (DPH)" userId="4cf92fd0-2ab4-44ff-afdc-b5ececbbcbe1" providerId="ADAL" clId="{7F561B14-D413-4BFE-B084-CE4442AB7E32}" dt="2025-05-20T14:57:02.007" v="3927" actId="255"/>
        <pc:sldMkLst>
          <pc:docMk/>
          <pc:sldMk cId="1105991272" sldId="2147470049"/>
        </pc:sldMkLst>
      </pc:sldChg>
      <pc:sldChg chg="modNotesTx">
        <pc:chgData name="Ferreira, Jessica L. (DPH)" userId="4cf92fd0-2ab4-44ff-afdc-b5ececbbcbe1" providerId="ADAL" clId="{7F561B14-D413-4BFE-B084-CE4442AB7E32}" dt="2025-05-20T14:49:27.797" v="2802" actId="20577"/>
        <pc:sldMkLst>
          <pc:docMk/>
          <pc:sldMk cId="3052794754" sldId="2147470050"/>
        </pc:sldMkLst>
      </pc:sldChg>
      <pc:sldChg chg="modNotesTx">
        <pc:chgData name="Ferreira, Jessica L. (DPH)" userId="4cf92fd0-2ab4-44ff-afdc-b5ececbbcbe1" providerId="ADAL" clId="{7F561B14-D413-4BFE-B084-CE4442AB7E32}" dt="2025-05-20T15:35:15.769" v="4639" actId="20577"/>
        <pc:sldMkLst>
          <pc:docMk/>
          <pc:sldMk cId="2776245454" sldId="2147470051"/>
        </pc:sldMkLst>
      </pc:sldChg>
      <pc:sldChg chg="modNotesTx">
        <pc:chgData name="Ferreira, Jessica L. (DPH)" userId="4cf92fd0-2ab4-44ff-afdc-b5ececbbcbe1" providerId="ADAL" clId="{7F561B14-D413-4BFE-B084-CE4442AB7E32}" dt="2025-05-20T15:31:21.770" v="4254" actId="20577"/>
        <pc:sldMkLst>
          <pc:docMk/>
          <pc:sldMk cId="1588977784" sldId="2147470052"/>
        </pc:sldMkLst>
      </pc:sldChg>
      <pc:sldChg chg="modNotesTx">
        <pc:chgData name="Ferreira, Jessica L. (DPH)" userId="4cf92fd0-2ab4-44ff-afdc-b5ececbbcbe1" providerId="ADAL" clId="{7F561B14-D413-4BFE-B084-CE4442AB7E32}" dt="2025-05-20T15:30:28.469" v="4208" actId="255"/>
        <pc:sldMkLst>
          <pc:docMk/>
          <pc:sldMk cId="2234038612" sldId="2147470053"/>
        </pc:sldMkLst>
      </pc:sldChg>
      <pc:sldChg chg="modNotesTx">
        <pc:chgData name="Ferreira, Jessica L. (DPH)" userId="4cf92fd0-2ab4-44ff-afdc-b5ececbbcbe1" providerId="ADAL" clId="{7F561B14-D413-4BFE-B084-CE4442AB7E32}" dt="2025-05-20T15:36:34.909" v="4845" actId="20577"/>
        <pc:sldMkLst>
          <pc:docMk/>
          <pc:sldMk cId="1351693529" sldId="2147470055"/>
        </pc:sldMkLst>
      </pc:sldChg>
      <pc:sldChg chg="modSp mod">
        <pc:chgData name="Ferreira, Jessica L. (DPH)" userId="4cf92fd0-2ab4-44ff-afdc-b5ececbbcbe1" providerId="ADAL" clId="{7F561B14-D413-4BFE-B084-CE4442AB7E32}" dt="2025-05-21T12:03:25.490" v="4884" actId="27636"/>
        <pc:sldMkLst>
          <pc:docMk/>
          <pc:sldMk cId="2083256412" sldId="2147470056"/>
        </pc:sldMkLst>
        <pc:spChg chg="mod">
          <ac:chgData name="Ferreira, Jessica L. (DPH)" userId="4cf92fd0-2ab4-44ff-afdc-b5ececbbcbe1" providerId="ADAL" clId="{7F561B14-D413-4BFE-B084-CE4442AB7E32}" dt="2025-05-21T12:03:25.490" v="4884" actId="27636"/>
          <ac:spMkLst>
            <pc:docMk/>
            <pc:sldMk cId="2083256412" sldId="2147470056"/>
            <ac:spMk id="4" creationId="{100B209F-0F3D-8F13-EAEF-FDCA58091B00}"/>
          </ac:spMkLst>
        </pc:spChg>
      </pc:sldChg>
      <pc:sldChg chg="modNotesTx">
        <pc:chgData name="Ferreira, Jessica L. (DPH)" userId="4cf92fd0-2ab4-44ff-afdc-b5ececbbcbe1" providerId="ADAL" clId="{7F561B14-D413-4BFE-B084-CE4442AB7E32}" dt="2025-05-20T14:36:41.945" v="2139" actId="20577"/>
        <pc:sldMkLst>
          <pc:docMk/>
          <pc:sldMk cId="1992391116" sldId="2147470059"/>
        </pc:sldMkLst>
      </pc:sldChg>
      <pc:sldChg chg="modNotesTx">
        <pc:chgData name="Ferreira, Jessica L. (DPH)" userId="4cf92fd0-2ab4-44ff-afdc-b5ececbbcbe1" providerId="ADAL" clId="{7F561B14-D413-4BFE-B084-CE4442AB7E32}" dt="2025-05-20T14:23:13.512" v="1547" actId="255"/>
        <pc:sldMkLst>
          <pc:docMk/>
          <pc:sldMk cId="386410181" sldId="2147470060"/>
        </pc:sldMkLst>
      </pc:sldChg>
      <pc:sldChg chg="modNotesTx">
        <pc:chgData name="Ferreira, Jessica L. (DPH)" userId="4cf92fd0-2ab4-44ff-afdc-b5ececbbcbe1" providerId="ADAL" clId="{7F561B14-D413-4BFE-B084-CE4442AB7E32}" dt="2025-05-20T14:27:53.567" v="1820" actId="20577"/>
        <pc:sldMkLst>
          <pc:docMk/>
          <pc:sldMk cId="2733329803" sldId="2147470061"/>
        </pc:sldMkLst>
      </pc:sldChg>
    </pc:docChg>
  </pc:docChgLst>
</pc:chgInfo>
</file>

<file path=ppt/comments/modernComment_7FFFCAC8_C4DF42BB.xml><?xml version="1.0" encoding="utf-8"?>
<p188:cmLst xmlns:a="http://schemas.openxmlformats.org/drawingml/2006/main" xmlns:r="http://schemas.openxmlformats.org/officeDocument/2006/relationships" xmlns:p188="http://schemas.microsoft.com/office/powerpoint/2018/8/main">
  <p188:cm id="{30CC1271-EBFF-49D7-9AF3-A50FFC2A5100}" authorId="{44955FC0-9C5E-3401-B576-F431387EAF91}" status="resolved" created="2025-05-07T18:03:54.662" complete="100000">
    <ac:txMkLst xmlns:ac="http://schemas.microsoft.com/office/drawing/2013/main/command">
      <pc:docMk xmlns:pc="http://schemas.microsoft.com/office/powerpoint/2013/main/command"/>
      <pc:sldMk xmlns:pc="http://schemas.microsoft.com/office/powerpoint/2013/main/command" cId="3302965947" sldId="2147470024"/>
      <ac:spMk id="3" creationId="{B1EA16F6-93FC-4048-B3F9-035D8CA83D4D}"/>
      <ac:txMk cp="421">
        <ac:context len="502" hash="578009436"/>
      </ac:txMk>
    </ac:txMkLst>
    <p188:replyLst>
      <p188:reply id="{B2D68B7E-7B83-4EB9-9023-D3A0257CE689}" authorId="{1E03692E-793D-547B-125D-4FE87A365BFF}" created="2025-05-07T18:42:20.046">
        <p188:txBody>
          <a:bodyPr/>
          <a:lstStyle/>
          <a:p>
            <a:r>
              <a:rPr lang="en-US"/>
              <a:t>[@Ferreira, Jessica L. (DPH)] [@Carleo, Mark L (DPH)] Any thought son further clarifying this item? I am assuming a statistically significant dish is something that is more likely to be involved in an outbreak but do you have other terms we can use here? Thanks. </a:t>
            </a:r>
          </a:p>
        </p188:txBody>
      </p188:reply>
      <p188:reply id="{93D9C4A8-1CFE-455C-A886-B13038B0484D}" authorId="{44955FC0-9C5E-3401-B576-F431387EAF91}" created="2025-05-12T17:28:15.010">
        <p188:txBody>
          <a:bodyPr/>
          <a:lstStyle/>
          <a:p>
            <a:r>
              <a:rPr lang="en-US"/>
              <a:t>This looks good and answers my question</a:t>
            </a:r>
          </a:p>
        </p188:txBody>
        <p188:extLst>
          <p:ext xmlns:p="http://schemas.openxmlformats.org/presentationml/2006/main" uri="{57CB4572-C831-44C2-8A1C-0ADB6CCDFE69}">
            <p223:reactions xmlns:p223="http://schemas.microsoft.com/office/powerpoint/2022/03/main">
              <p223:rxn type="👍">
                <p223:instance time="2025-05-13T12:49:47.690" authorId="{1E03692E-793D-547B-125D-4FE87A365BFF}"/>
              </p223:rxn>
            </p223:reactions>
          </p:ext>
        </p188:extLst>
      </p188:reply>
    </p188:replyLst>
    <p188:txBody>
      <a:bodyPr/>
      <a:lstStyle/>
      <a:p>
        <a:r>
          <a:rPr lang="en-US"/>
          <a:t>statistically significant dish? I am sorry that does not make sense to me. This needs to be fixed to make sense</a:t>
        </a:r>
      </a:p>
    </p188:txBody>
  </p188:cm>
</p188:cmLst>
</file>

<file path=ppt/comments/modernComment_7FFFCAC9_18BE0C9B.xml><?xml version="1.0" encoding="utf-8"?>
<p188:cmLst xmlns:a="http://schemas.openxmlformats.org/drawingml/2006/main" xmlns:r="http://schemas.openxmlformats.org/officeDocument/2006/relationships" xmlns:p188="http://schemas.microsoft.com/office/powerpoint/2018/8/main">
  <p188:cm id="{168A756A-1EB4-4239-A230-DFAA79E9A0E3}" authorId="{44955FC0-9C5E-3401-B576-F431387EAF91}" status="resolved" created="2025-05-07T18:07:40.708" complete="100000">
    <ac:deMkLst xmlns:ac="http://schemas.microsoft.com/office/drawing/2013/main/command">
      <pc:docMk xmlns:pc="http://schemas.microsoft.com/office/powerpoint/2013/main/command"/>
      <pc:sldMk xmlns:pc="http://schemas.microsoft.com/office/powerpoint/2013/main/command" cId="415108251" sldId="2147470025"/>
      <ac:spMk id="2" creationId="{5E51CC3B-62B4-5F82-9798-EBB42A9BBD9E}"/>
    </ac:deMkLst>
    <p188:replyLst>
      <p188:reply id="{E5DC918A-5070-4FD5-872A-262E2E3C1E42}" authorId="{1E03692E-793D-547B-125D-4FE87A365BFF}" created="2025-05-07T18:31:33.751">
        <p188:txBody>
          <a:bodyPr/>
          <a:lstStyle/>
          <a:p>
            <a:r>
              <a:rPr lang="en-US"/>
              <a:t>Fixed</a:t>
            </a:r>
          </a:p>
        </p188:txBody>
      </p188:reply>
    </p188:replyLst>
    <p188:txBody>
      <a:bodyPr/>
      <a:lstStyle/>
      <a:p>
        <a:r>
          <a:rPr lang="en-US"/>
          <a:t>This one still has Food Protection Program in the picture</a:t>
        </a:r>
      </a:p>
    </p188:txBody>
  </p188:cm>
</p188:cmLst>
</file>

<file path=ppt/comments/modernComment_7FFFCACB_4B60BF54.xml><?xml version="1.0" encoding="utf-8"?>
<p188:cmLst xmlns:a="http://schemas.openxmlformats.org/drawingml/2006/main" xmlns:r="http://schemas.openxmlformats.org/officeDocument/2006/relationships" xmlns:p188="http://schemas.microsoft.com/office/powerpoint/2018/8/main">
  <p188:cm id="{5BD895BE-5C37-44A0-8766-3A05E9C082C4}" authorId="{44955FC0-9C5E-3401-B576-F431387EAF91}" status="resolved" created="2025-05-07T18:00:58.913" complete="100000">
    <ac:txMkLst xmlns:ac="http://schemas.microsoft.com/office/drawing/2013/main/command">
      <pc:docMk xmlns:pc="http://schemas.microsoft.com/office/powerpoint/2013/main/command"/>
      <pc:sldMk xmlns:pc="http://schemas.microsoft.com/office/powerpoint/2013/main/command" cId="1264631636" sldId="2147470027"/>
      <ac:spMk id="3" creationId="{0540982E-F13B-B10E-AA58-F1DBE4791038}"/>
      <ac:txMk cp="189" len="9">
        <ac:context len="414" hash="3507250502"/>
      </ac:txMk>
    </ac:txMkLst>
    <p188:pos x="1634434" y="2551043"/>
    <p188:replyLst>
      <p188:reply id="{ED2CBCF9-F8F4-4EAC-8886-A7BCA1DC22AE}" authorId="{1E03692E-793D-547B-125D-4FE87A365BFF}" created="2025-05-07T18:44:19.014">
        <p188:txBody>
          <a:bodyPr/>
          <a:lstStyle/>
          <a:p>
            <a:r>
              <a:rPr lang="en-US"/>
              <a:t>[@Ferreira, Jessica L. (DPH)] [@Carleo, Mark L (DPH)] Can you take a crack at editing this and then we'll convert this page into bullets? </a:t>
            </a:r>
          </a:p>
        </p188:txBody>
      </p188:reply>
      <p188:reply id="{6123F28D-6F77-4B9A-B974-A2E47066F087}" authorId="{1C6B3BCD-B29D-8BE6-AB79-3AA353DC6C79}" created="2025-05-12T16:14:54.877">
        <p188:txBody>
          <a:bodyPr/>
          <a:lstStyle/>
          <a:p>
            <a:r>
              <a:rPr lang="en-US"/>
              <a:t>Changed</a:t>
            </a:r>
          </a:p>
        </p188:txBody>
      </p188:reply>
    </p188:replyLst>
    <p188:txBody>
      <a:bodyPr/>
      <a:lstStyle/>
      <a:p>
        <a:r>
          <a:rPr lang="en-US"/>
          <a:t>between whom? couldnt this be just rewritten as "meet with staff from (not clear to me) to determine need for env investigation" the next bullet should be ' :plan and conduct env investigation and, include X and XX (from the facility?) </a:t>
        </a:r>
      </a:p>
    </p188:txBody>
  </p188:cm>
  <p188:cm id="{9644CD29-3424-44B0-994C-625A133A9CFF}" authorId="{44955FC0-9C5E-3401-B576-F431387EAF91}" created="2025-05-07T18:02:08.959">
    <ac:txMkLst xmlns:ac="http://schemas.microsoft.com/office/drawing/2013/main/command">
      <pc:docMk xmlns:pc="http://schemas.microsoft.com/office/powerpoint/2013/main/command"/>
      <pc:sldMk xmlns:pc="http://schemas.microsoft.com/office/powerpoint/2013/main/command" cId="1264631636" sldId="2147470027"/>
      <ac:spMk id="3" creationId="{0540982E-F13B-B10E-AA58-F1DBE4791038}"/>
      <ac:txMk cp="413">
        <ac:context len="414" hash="3507250502"/>
      </ac:txMk>
    </ac:txMkLst>
    <p188:pos x="5013739" y="4483652"/>
    <p188:replyLst>
      <p188:reply id="{91F78934-B8AF-48F3-8E6F-A44465260B58}" authorId="{1E03692E-793D-547B-125D-4FE87A365BFF}" created="2025-05-07T18:38:43.203">
        <p188:txBody>
          <a:bodyPr/>
          <a:lstStyle/>
          <a:p>
            <a:r>
              <a:rPr lang="en-US"/>
              <a:t>[@Carleo, Mark L (DPH)] [@Ferreira, Jessica L. (DPH)] can you provide any clarity on this item? I am going to be converting this to bullets shortly. </a:t>
            </a:r>
          </a:p>
        </p188:txBody>
      </p188:reply>
      <p188:reply id="{19028994-144E-4332-A17E-2C09E2ACB79F}" authorId="{1C6B3BCD-B29D-8BE6-AB79-3AA353DC6C79}" created="2025-05-12T17:07:15.128">
        <p188:txBody>
          <a:bodyPr/>
          <a:lstStyle/>
          <a:p>
            <a:r>
              <a:rPr lang="en-US"/>
              <a:t>[@Eggleston, Jeff (DPH)] It is my understanding that it is the Epi’s who recommend if an environmental investigation should take place. The discussion happens in WIGFIC. </a:t>
            </a:r>
          </a:p>
        </p188:txBody>
      </p188:reply>
      <p188:reply id="{3A2C7AFD-5D51-4E0C-BE00-0FA4A76B54EA}" authorId="{44955FC0-9C5E-3401-B576-F431387EAF91}" created="2025-05-12T17:29:56.213">
        <p188:txBody>
          <a:bodyPr/>
          <a:lstStyle/>
          <a:p>
            <a:r>
              <a:rPr lang="en-US"/>
              <a:t>LBOH should participate or they should conduct the env investigation? Can we say that DPH can provide tech assistance to LBOH in their conduct of the env investigation? </a:t>
            </a:r>
          </a:p>
        </p188:txBody>
      </p188:reply>
      <p188:reply id="{E4D592D6-7A97-460B-B8D5-46ADF9EE478E}" authorId="{1E03692E-793D-547B-125D-4FE87A365BFF}" created="2025-05-13T12:53:34.313">
        <p188:txBody>
          <a:bodyPr/>
          <a:lstStyle/>
          <a:p>
            <a:r>
              <a:rPr lang="en-US"/>
              <a:t>[@Narain, Nalina (DPH)] [@Ferreira, Jessica L. (DPH)]  [@Carleo, Mark L (DPH)]  [@Moore, Michael (DPH)] It appears this is the last item we have to address in the presentation before sending it off to communications. Jess and Mike, do you have anything on this to respond to Nalina's question? Once we're done with this piece we'll get this forwarded to communications. </a:t>
            </a:r>
          </a:p>
        </p188:txBody>
        <p188:extLst>
          <p:ext xmlns:p="http://schemas.openxmlformats.org/presentationml/2006/main" uri="{57CB4572-C831-44C2-8A1C-0ADB6CCDFE69}">
            <p223:reactions xmlns:p223="http://schemas.microsoft.com/office/powerpoint/2022/03/main">
              <p223:rxn type="👍">
                <p223:instance time="2025-05-13T13:52:32.744" authorId="{E4A0E419-0DBC-8046-C458-79888FF645A4}"/>
              </p223:rxn>
            </p223:reactions>
          </p:ext>
        </p188:extLst>
      </p188:reply>
      <p188:reply id="{A26D2018-4CFC-46D4-9612-A280868F5A85}" authorId="{E4A0E419-0DBC-8046-C458-79888FF645A4}" created="2025-05-13T13:52:37.713">
        <p188:txBody>
          <a:bodyPr/>
          <a:lstStyle/>
          <a:p>
            <a:r>
              <a:rPr lang="en-US"/>
              <a:t>yes.</a:t>
            </a:r>
          </a:p>
        </p188:txBody>
      </p188:reply>
    </p188:replyLst>
    <p188:txBody>
      <a:bodyPr/>
      <a:lstStyle/>
      <a:p>
        <a:r>
          <a:rPr lang="en-US"/>
          <a:t>So an env investigation is conducted only if there are multiple possible sources of infection? or, is this something determined for every FBI outbreak?</a:t>
        </a:r>
      </a:p>
    </p188:txBody>
  </p188:cm>
  <p188:cm id="{CE7C9662-EC8D-44B7-8F9C-23F9D91A84B9}" authorId="{44955FC0-9C5E-3401-B576-F431387EAF91}" status="resolved" created="2025-05-07T20:57:41.180" startDate="2025-05-12T17:08:10.238" dueDate="2025-05-12T17:08:10.238" assignedTo="{9654CD7E-9478-A50B-2476-34207DD53D39}" complete="100000" title="@Eggleston, Jeff (DPH) Did you need me to create two slides? Not sure which slide is hidden.">
    <ac:deMkLst xmlns:ac="http://schemas.microsoft.com/office/drawing/2013/main/command">
      <pc:docMk xmlns:pc="http://schemas.microsoft.com/office/powerpoint/2013/main/command"/>
      <pc:sldMk xmlns:pc="http://schemas.microsoft.com/office/powerpoint/2013/main/command" cId="1264631636" sldId="2147470027"/>
      <ac:spMk id="3" creationId="{0540982E-F13B-B10E-AA58-F1DBE4791038}"/>
    </ac:deMkLst>
    <p188:replyLst>
      <p188:reply id="{3A26BA6B-4EE3-405B-9BCD-67C15875184B}" authorId="{1E03692E-793D-547B-125D-4FE87A365BFF}" created="2025-05-09T16:50:20.624">
        <p188:txBody>
          <a:bodyPr/>
          <a:lstStyle/>
          <a:p>
            <a:r>
              <a:rPr lang="en-US"/>
              <a:t>This slide has been hidden to keep the feedback contained as we address the feedback by creating two new slides. </a:t>
            </a:r>
          </a:p>
        </p188:txBody>
      </p188:reply>
      <p188:reply id="{FB2207BD-3E24-4D73-B64B-2B43066AEBDF}" authorId="{1C6B3BCD-B29D-8BE6-AB79-3AA353DC6C79}" created="2025-05-12T17:08:10.238">
        <p188:txBody>
          <a:bodyPr/>
          <a:lstStyle/>
          <a:p>
            <a:r>
              <a:rPr lang="en-US"/>
              <a:t>[@Eggleston, Jeff (DPH)] Did you need me to create two slides? Not sure which slide is hidden.</a:t>
            </a:r>
          </a:p>
        </p188:txBody>
      </p188:reply>
      <p188:reply id="{86EFCA96-EDC6-4842-8691-DB83AC07A268}" authorId="{1E03692E-793D-547B-125D-4FE87A365BFF}" created="2025-05-12T17:27:03.847">
        <p188:txBody>
          <a:bodyPr/>
          <a:lstStyle/>
          <a:p>
            <a:r>
              <a:rPr lang="en-US"/>
              <a:t>[@Ferreira, Jessica L. (DPH)] The two slides that followed this were new slides. That's why I hid this slide (#11). When the feedback is finished I would say we would delete this slide. </a:t>
            </a:r>
          </a:p>
        </p188:txBody>
      </p188:reply>
      <p188:reply id="{734093CB-B426-4064-89EA-3107833D50CA}" authorId="{1E03692E-793D-547B-125D-4FE87A365BFF}" created="2025-05-13T12:48:39.113">
        <p188:txBody>
          <a:bodyPr/>
          <a:lstStyle/>
          <a:p>
            <a:r>
              <a:rPr lang="en-US"/>
              <a:t>I unhid the slide as the content in several of the slides has changed and this appears relevant for the new layout. </a:t>
            </a:r>
          </a:p>
        </p188:txBody>
      </p188:reply>
    </p188:replyLst>
    <p188:txBody>
      <a:bodyPr/>
      <a:lstStyle/>
      <a:p>
        <a:r>
          <a:rPr lang="en-US"/>
          <a:t>This slide should be split into two. After discussing with Mike, I think we should specify that the first para is focused on doing a initial review with a check list when a FBI is reported.
The second para is about determining a more detailed investigation - followup based on what you find the first time. Who decides whether an env investigation is needed? And, then separate that from who conducts the environmental investigation (we provide training to LBOH to do these, and provide tech assistance - what is needed, what supplies etc. to do this)</a:t>
        </a:r>
      </a:p>
    </p188:txBody>
    <p188:extLst>
      <p:ext xmlns:p="http://schemas.openxmlformats.org/presentationml/2006/main" uri="{5BB2D875-25FF-4072-B9AC-8F64D62656EB}">
        <p228:taskDetails xmlns:p228="http://schemas.microsoft.com/office/powerpoint/2022/08/main">
          <p228:history>
            <p228:event time="2025-05-12T17:08:10.240" id="{4ED2FE90-734B-40F4-92A3-B927FD490555}">
              <p228:atrbtn authorId="{1C6B3BCD-B29D-8BE6-AB79-3AA353DC6C79}"/>
              <p228:anchr>
                <p228:comment id="{FB2207BD-3E24-4D73-B64B-2B43066AEBDF}"/>
              </p228:anchr>
              <p228:add/>
            </p228:event>
            <p228:event time="2025-05-12T17:08:10.240" id="{51C4A404-9B9A-4C6D-806E-183F520436F8}">
              <p228:atrbtn authorId="{1C6B3BCD-B29D-8BE6-AB79-3AA353DC6C79}"/>
              <p228:anchr>
                <p228:comment id="{FB2207BD-3E24-4D73-B64B-2B43066AEBDF}"/>
              </p228:anchr>
              <p228:asgn authorId="{9654CD7E-9478-A50B-2476-34207DD53D39}"/>
            </p228:event>
            <p228:event time="2025-05-12T17:08:10.240" id="{57138C26-9AB3-4BD0-AF42-3AB07C2D7862}">
              <p228:atrbtn authorId="{1C6B3BCD-B29D-8BE6-AB79-3AA353DC6C79}"/>
              <p228:anchr>
                <p228:comment id="{FB2207BD-3E24-4D73-B64B-2B43066AEBDF}"/>
              </p228:anchr>
              <p228:date stDt="2025-05-12T17:08:10.238" endDt="2025-05-12T17:08:10.238"/>
            </p228:event>
            <p228:event time="2025-05-12T17:08:10.240" id="{E700D717-A9E7-4C8C-B56B-B8DD7E8F5DFB}">
              <p228:atrbtn authorId="{1C6B3BCD-B29D-8BE6-AB79-3AA353DC6C79}"/>
              <p228:anchr>
                <p228:comment id="{FB2207BD-3E24-4D73-B64B-2B43066AEBDF}"/>
              </p228:anchr>
              <p228:title val="@Eggleston, Jeff (DPH) Did you need me to create two slides? Not sure which slide is hidden."/>
            </p228:event>
          </p228:history>
        </p228:taskDetails>
      </p:ext>
    </p188:extLst>
  </p188:cm>
</p188:cmLst>
</file>

<file path=ppt/comments/modernComment_7FFFCACC_FF849E20.xml><?xml version="1.0" encoding="utf-8"?>
<p188:cmLst xmlns:a="http://schemas.openxmlformats.org/drawingml/2006/main" xmlns:r="http://schemas.openxmlformats.org/officeDocument/2006/relationships" xmlns:p188="http://schemas.microsoft.com/office/powerpoint/2018/8/main">
  <p188:cm id="{3597E6C1-12E4-4ACB-9AB8-D7115884C6BA}" authorId="{44955FC0-9C5E-3401-B576-F431387EAF91}" status="resolved" created="2025-05-07T17:56:15.633" complete="100000">
    <ac:deMkLst xmlns:ac="http://schemas.microsoft.com/office/drawing/2013/main/command">
      <pc:docMk xmlns:pc="http://schemas.microsoft.com/office/powerpoint/2013/main/command"/>
      <pc:sldMk xmlns:pc="http://schemas.microsoft.com/office/powerpoint/2013/main/command" cId="4286881312" sldId="2147470028"/>
      <ac:spMk id="3" creationId="{617F0550-D120-7CA2-E50C-2B6B81379065}"/>
    </ac:deMkLst>
    <p188:replyLst>
      <p188:reply id="{46AA4ED9-CE30-4C1D-BF47-F21442112845}" authorId="{1E03692E-793D-547B-125D-4FE87A365BFF}" created="2025-05-07T18:44:47.389">
        <p188:txBody>
          <a:bodyPr/>
          <a:lstStyle/>
          <a:p>
            <a:r>
              <a:rPr lang="en-US"/>
              <a:t>Converted into bullets. </a:t>
            </a:r>
          </a:p>
        </p188:txBody>
      </p188:reply>
    </p188:replyLst>
    <p188:txBody>
      <a:bodyPr/>
      <a:lstStyle/>
      <a:p>
        <a:r>
          <a:rPr lang="en-US"/>
          <a:t>see above slide comments</a:t>
        </a:r>
      </a:p>
    </p188:txBody>
  </p188:cm>
</p188:cmLst>
</file>

<file path=ppt/comments/modernComment_7FFFCAD3_326644DA.xml><?xml version="1.0" encoding="utf-8"?>
<p188:cmLst xmlns:a="http://schemas.openxmlformats.org/drawingml/2006/main" xmlns:r="http://schemas.openxmlformats.org/officeDocument/2006/relationships" xmlns:p188="http://schemas.microsoft.com/office/powerpoint/2018/8/main">
  <p188:cm id="{D513F434-C5EE-4C50-B38B-50A444B484B6}" authorId="{44955FC0-9C5E-3401-B576-F431387EAF91}" status="resolved" created="2025-05-07T19:18:08.121" complete="100000">
    <ac:deMkLst xmlns:ac="http://schemas.microsoft.com/office/drawing/2013/main/command">
      <pc:docMk xmlns:pc="http://schemas.microsoft.com/office/powerpoint/2013/main/command"/>
      <pc:sldMk xmlns:pc="http://schemas.microsoft.com/office/powerpoint/2013/main/command" cId="845563098" sldId="2147470035"/>
      <ac:spMk id="2" creationId="{9C4207C8-CBFD-5E79-4335-6BFE72D06F98}"/>
    </ac:deMkLst>
    <p188:txBody>
      <a:bodyPr/>
      <a:lstStyle/>
      <a:p>
        <a:r>
          <a:rPr lang="en-US"/>
          <a:t>This is also text heavy</a:t>
        </a:r>
      </a:p>
    </p188:txBody>
  </p188:cm>
</p188:cmLst>
</file>

<file path=ppt/comments/modernComment_7FFFCAD4_31760C29.xml><?xml version="1.0" encoding="utf-8"?>
<p188:cmLst xmlns:a="http://schemas.openxmlformats.org/drawingml/2006/main" xmlns:r="http://schemas.openxmlformats.org/officeDocument/2006/relationships" xmlns:p188="http://schemas.microsoft.com/office/powerpoint/2018/8/main">
  <p188:cm id="{E77749E5-C948-4549-AB06-9FB3C0576AFD}" authorId="{44955FC0-9C5E-3401-B576-F431387EAF91}" status="resolved" created="2025-05-07T19:17:44.714" complete="100000">
    <ac:deMkLst xmlns:ac="http://schemas.microsoft.com/office/drawing/2013/main/command">
      <pc:docMk xmlns:pc="http://schemas.microsoft.com/office/powerpoint/2013/main/command"/>
      <pc:sldMk xmlns:pc="http://schemas.microsoft.com/office/powerpoint/2013/main/command" cId="829819945" sldId="2147470036"/>
      <ac:spMk id="2" creationId="{C2506F73-D7D7-B415-E9A4-0DD5437D4790}"/>
    </ac:deMkLst>
    <p188:replyLst>
      <p188:reply id="{31A4368D-07BE-4796-A0B7-733CD728993B}" authorId="{1E03692E-793D-547B-125D-4FE87A365BFF}" created="2025-05-09T16:56:32.826">
        <p188:txBody>
          <a:bodyPr/>
          <a:lstStyle/>
          <a:p>
            <a:r>
              <a:rPr lang="en-US"/>
              <a:t>This was converted to bullets. </a:t>
            </a:r>
          </a:p>
        </p188:txBody>
      </p188:reply>
    </p188:replyLst>
    <p188:txBody>
      <a:bodyPr/>
      <a:lstStyle/>
      <a:p>
        <a:r>
          <a:rPr lang="en-US"/>
          <a:t>Very text heavy as well</a:t>
        </a:r>
      </a:p>
    </p188:txBody>
  </p188:cm>
</p188:cmLst>
</file>

<file path=ppt/comments/modernComment_7FFFCAD6_559A3C1B.xml><?xml version="1.0" encoding="utf-8"?>
<p188:cmLst xmlns:a="http://schemas.openxmlformats.org/drawingml/2006/main" xmlns:r="http://schemas.openxmlformats.org/officeDocument/2006/relationships" xmlns:p188="http://schemas.microsoft.com/office/powerpoint/2018/8/main">
  <p188:cm id="{DC6BD62F-3CCA-425D-A153-86B1529BE12D}" authorId="{44955FC0-9C5E-3401-B576-F431387EAF91}" status="resolved" created="2025-05-07T19:17:03.401" complete="100000">
    <ac:deMkLst xmlns:ac="http://schemas.microsoft.com/office/drawing/2013/main/command">
      <pc:docMk xmlns:pc="http://schemas.microsoft.com/office/powerpoint/2013/main/command"/>
      <pc:sldMk xmlns:pc="http://schemas.microsoft.com/office/powerpoint/2013/main/command" cId="1436171291" sldId="2147470038"/>
      <ac:spMk id="2" creationId="{A1EE94BC-01A8-A6BA-7795-B4B431D868DF}"/>
    </ac:deMkLst>
    <p188:replyLst>
      <p188:reply id="{487E70DF-3E99-4684-B13C-AA05B7641C42}" authorId="{1E03692E-793D-547B-125D-4FE87A365BFF}" created="2025-05-09T16:50:29.639">
        <p188:txBody>
          <a:bodyPr/>
          <a:lstStyle/>
          <a:p>
            <a:r>
              <a:rPr lang="en-US"/>
              <a:t>We have split this into two slides. </a:t>
            </a:r>
          </a:p>
        </p188:txBody>
      </p188:reply>
    </p188:replyLst>
    <p188:txBody>
      <a:bodyPr/>
      <a:lstStyle/>
      <a:p>
        <a:r>
          <a:rPr lang="en-US"/>
          <a:t>Font here is too small too. Should this be two slides?</a:t>
        </a:r>
      </a:p>
    </p188:txBody>
  </p188:cm>
</p188:cmLst>
</file>

<file path=ppt/comments/modernComment_7FFFCAD7_D042D6EF.xml><?xml version="1.0" encoding="utf-8"?>
<p188:cmLst xmlns:a="http://schemas.openxmlformats.org/drawingml/2006/main" xmlns:r="http://schemas.openxmlformats.org/officeDocument/2006/relationships" xmlns:p188="http://schemas.microsoft.com/office/powerpoint/2018/8/main">
  <p188:cm id="{F9652C69-D38C-4E5C-9518-F9B91C499FCB}" authorId="{44955FC0-9C5E-3401-B576-F431387EAF91}" status="resolved" created="2025-05-07T18:04:41.818" complete="100000">
    <ac:deMkLst xmlns:ac="http://schemas.microsoft.com/office/drawing/2013/main/command">
      <pc:docMk xmlns:pc="http://schemas.microsoft.com/office/powerpoint/2013/main/command"/>
      <pc:sldMk xmlns:pc="http://schemas.microsoft.com/office/powerpoint/2013/main/command" cId="3494041327" sldId="2147470039"/>
      <ac:spMk id="3" creationId="{690603F0-3EF4-D8D4-8D7B-8F9579BCB8D9}"/>
    </ac:deMkLst>
    <p188:replyLst>
      <p188:reply id="{A099AEED-434D-4716-B245-85FD47EEF9CE}" authorId="{1E03692E-793D-547B-125D-4FE87A365BFF}" created="2025-05-07T18:10:32.973">
        <p188:txBody>
          <a:bodyPr/>
          <a:lstStyle/>
          <a:p>
            <a:r>
              <a:rPr lang="en-US"/>
              <a:t>We can split it into two slides, perhaps. Or move some of the text into the notes section. </a:t>
            </a:r>
          </a:p>
        </p188:txBody>
      </p188:reply>
      <p188:reply id="{5C89691D-D02D-439E-87F7-B8C477CA34F7}" authorId="{1E03692E-793D-547B-125D-4FE87A365BFF}" created="2025-05-07T18:50:12.951">
        <p188:txBody>
          <a:bodyPr/>
          <a:lstStyle/>
          <a:p>
            <a:r>
              <a:rPr lang="en-US"/>
              <a:t>I split it into two slides as there was a lot of info in the notes. </a:t>
            </a:r>
          </a:p>
        </p188:txBody>
      </p188:reply>
    </p188:replyLst>
    <p188:txBody>
      <a:bodyPr/>
      <a:lstStyle/>
      <a:p>
        <a:r>
          <a:rPr lang="en-US"/>
          <a:t>Isnt this font really too small? </a:t>
        </a:r>
      </a:p>
    </p188:txBody>
  </p188:cm>
</p188:cmLst>
</file>

<file path=ppt/comments/modernComment_7FFFCAEA_1A9565B7.xml><?xml version="1.0" encoding="utf-8"?>
<p188:cmLst xmlns:a="http://schemas.openxmlformats.org/drawingml/2006/main" xmlns:r="http://schemas.openxmlformats.org/officeDocument/2006/relationships" xmlns:p188="http://schemas.microsoft.com/office/powerpoint/2018/8/main">
  <p188:cm id="{03D42FEB-4250-4EAB-917A-9F1BEEF7F7DE}" authorId="{44955FC0-9C5E-3401-B576-F431387EAF91}" status="resolved" created="2025-05-07T18:09:33.879" complete="100000">
    <ac:deMkLst xmlns:ac="http://schemas.microsoft.com/office/drawing/2013/main/command">
      <pc:docMk xmlns:pc="http://schemas.microsoft.com/office/powerpoint/2013/main/command"/>
      <pc:sldMk xmlns:pc="http://schemas.microsoft.com/office/powerpoint/2013/main/command" cId="445998519" sldId="2147470058"/>
      <ac:spMk id="2" creationId="{C0AEED5A-7B4F-0321-C6C8-96D9DD2A1854}"/>
    </ac:deMkLst>
    <p188:txBody>
      <a:bodyPr/>
      <a:lstStyle/>
      <a:p>
        <a:r>
          <a:rPr lang="en-US"/>
          <a:t>[@Eggleston, Jeff (DPH)]  I looked at all the slides. At this point there are too many with too much text to make changes so I think we need to just make the edits to things that make no sense and leave as is. Since this is due asap, right? We can meet another time with Mike and go over how I would like this structured next time. Thanks, Nalina</a:t>
        </a:r>
      </a:p>
    </p188:txBody>
  </p188:cm>
</p188:cmLst>
</file>

<file path=ppt/diagrams/_rels/data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F9178-B225-431C-9F47-F63CB19E771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A6EF8B2-9C39-40E9-B873-8DE24CC944F8}">
      <dgm:prSet custT="1"/>
      <dgm:spPr/>
      <dgm:t>
        <a:bodyPr/>
        <a:lstStyle/>
        <a:p>
          <a:r>
            <a:rPr lang="en-US" sz="2000" b="1" u="sng" dirty="0">
              <a:latin typeface="Arial"/>
              <a:cs typeface="Arial"/>
            </a:rPr>
            <a:t>Presenter</a:t>
          </a:r>
          <a:r>
            <a:rPr lang="en-US" sz="2000" b="1" u="none" dirty="0">
              <a:latin typeface="Arial"/>
              <a:cs typeface="Arial"/>
            </a:rPr>
            <a:t>: </a:t>
          </a:r>
          <a:r>
            <a:rPr lang="en-US" sz="2000" dirty="0">
              <a:latin typeface="Arial"/>
              <a:cs typeface="Arial"/>
            </a:rPr>
            <a:t>Jessica L. Ferreira, CP-FS</a:t>
          </a:r>
        </a:p>
        <a:p>
          <a:r>
            <a:rPr lang="en-US" sz="2000" i="1" dirty="0">
              <a:latin typeface="Arial"/>
              <a:cs typeface="Arial"/>
            </a:rPr>
            <a:t>Bureau of Climate and Environmental Health, DPH, Division of Food Protection</a:t>
          </a:r>
        </a:p>
      </dgm:t>
    </dgm:pt>
    <dgm:pt modelId="{4862CD17-7F20-40B2-B40A-DE78132E78D8}" type="parTrans" cxnId="{621B5E7F-0DEB-4DB5-94F6-1799155D9AF0}">
      <dgm:prSet/>
      <dgm:spPr/>
      <dgm:t>
        <a:bodyPr/>
        <a:lstStyle/>
        <a:p>
          <a:endParaRPr lang="en-US"/>
        </a:p>
      </dgm:t>
    </dgm:pt>
    <dgm:pt modelId="{E639083E-5983-46C8-A311-C13A0DEF97D5}" type="sibTrans" cxnId="{621B5E7F-0DEB-4DB5-94F6-1799155D9AF0}">
      <dgm:prSet/>
      <dgm:spPr/>
      <dgm:t>
        <a:bodyPr/>
        <a:lstStyle/>
        <a:p>
          <a:endParaRPr lang="en-US"/>
        </a:p>
      </dgm:t>
    </dgm:pt>
    <dgm:pt modelId="{BDA0385B-1BBF-4FE5-B227-0D32FFB6C586}">
      <dgm:prSet custT="1"/>
      <dgm:spPr/>
      <dgm:t>
        <a:bodyPr/>
        <a:lstStyle/>
        <a:p>
          <a:r>
            <a:rPr lang="en-US" sz="2000" dirty="0">
              <a:latin typeface="Arial"/>
              <a:cs typeface="Arial"/>
            </a:rPr>
            <a:t>Foodborne illness poses a significant threat to public health because it can cause severe illness, long-term health effects, and even death, especially among vulnerable populations. Effective investigations are essential for identifying the source of contamination, preventing further illness, and protecting the public through improved food safety practices.</a:t>
          </a:r>
        </a:p>
      </dgm:t>
    </dgm:pt>
    <dgm:pt modelId="{D2B37396-126C-4062-8C4A-AB42BDB8D162}" type="parTrans" cxnId="{599D051D-29AA-4BE8-A7EE-1FE214EBE072}">
      <dgm:prSet/>
      <dgm:spPr/>
      <dgm:t>
        <a:bodyPr/>
        <a:lstStyle/>
        <a:p>
          <a:endParaRPr lang="en-US"/>
        </a:p>
      </dgm:t>
    </dgm:pt>
    <dgm:pt modelId="{89C84F1B-5B12-48C2-A3D7-67B85AC4B339}" type="sibTrans" cxnId="{599D051D-29AA-4BE8-A7EE-1FE214EBE072}">
      <dgm:prSet/>
      <dgm:spPr/>
      <dgm:t>
        <a:bodyPr/>
        <a:lstStyle/>
        <a:p>
          <a:endParaRPr lang="en-US"/>
        </a:p>
      </dgm:t>
    </dgm:pt>
    <dgm:pt modelId="{F803E3BC-1DA9-451F-81E6-7FDA4333FECB}">
      <dgm:prSet custT="1"/>
      <dgm:spPr/>
      <dgm:t>
        <a:bodyPr/>
        <a:lstStyle/>
        <a:p>
          <a:r>
            <a:rPr lang="en-US" sz="2000" dirty="0">
              <a:latin typeface="Arial"/>
              <a:cs typeface="Arial"/>
            </a:rPr>
            <a:t>This presentation provides training on conducting foodborne illness investigations and completing the Foodborne Illness Worksheet and HACCP Risk Assessment Form, with a focus on understanding the process and avoiding common mistakes. </a:t>
          </a:r>
        </a:p>
      </dgm:t>
    </dgm:pt>
    <dgm:pt modelId="{658419BA-7B53-4799-A27A-4A95E88D0001}" type="parTrans" cxnId="{534CFC8A-D31C-40EB-8001-87934A48CA0E}">
      <dgm:prSet/>
      <dgm:spPr/>
      <dgm:t>
        <a:bodyPr/>
        <a:lstStyle/>
        <a:p>
          <a:endParaRPr lang="en-US"/>
        </a:p>
      </dgm:t>
    </dgm:pt>
    <dgm:pt modelId="{960A06BE-C6D9-4BB9-877F-5D53ED3D8EA6}" type="sibTrans" cxnId="{534CFC8A-D31C-40EB-8001-87934A48CA0E}">
      <dgm:prSet/>
      <dgm:spPr/>
      <dgm:t>
        <a:bodyPr/>
        <a:lstStyle/>
        <a:p>
          <a:endParaRPr lang="en-US"/>
        </a:p>
      </dgm:t>
    </dgm:pt>
    <dgm:pt modelId="{8A7B0B48-6B8A-46CB-AE35-4367B85F6AC7}" type="pres">
      <dgm:prSet presAssocID="{AC0F9178-B225-431C-9F47-F63CB19E7716}" presName="linear" presStyleCnt="0">
        <dgm:presLayoutVars>
          <dgm:animLvl val="lvl"/>
          <dgm:resizeHandles val="exact"/>
        </dgm:presLayoutVars>
      </dgm:prSet>
      <dgm:spPr/>
    </dgm:pt>
    <dgm:pt modelId="{D3DD81AA-CA80-4192-A0A3-D37D1CF4C03A}" type="pres">
      <dgm:prSet presAssocID="{2A6EF8B2-9C39-40E9-B873-8DE24CC944F8}" presName="parentText" presStyleLbl="node1" presStyleIdx="0" presStyleCnt="3" custScaleY="130872">
        <dgm:presLayoutVars>
          <dgm:chMax val="0"/>
          <dgm:bulletEnabled val="1"/>
        </dgm:presLayoutVars>
      </dgm:prSet>
      <dgm:spPr/>
    </dgm:pt>
    <dgm:pt modelId="{B53FFCEE-FC6B-4DF1-97F6-5D19B45A175D}" type="pres">
      <dgm:prSet presAssocID="{E639083E-5983-46C8-A311-C13A0DEF97D5}" presName="spacer" presStyleCnt="0"/>
      <dgm:spPr/>
    </dgm:pt>
    <dgm:pt modelId="{F1AB8C0B-107D-4621-ADB4-725DC313DCE3}" type="pres">
      <dgm:prSet presAssocID="{BDA0385B-1BBF-4FE5-B227-0D32FFB6C586}" presName="parentText" presStyleLbl="node1" presStyleIdx="1" presStyleCnt="3" custScaleY="129359">
        <dgm:presLayoutVars>
          <dgm:chMax val="0"/>
          <dgm:bulletEnabled val="1"/>
        </dgm:presLayoutVars>
      </dgm:prSet>
      <dgm:spPr/>
    </dgm:pt>
    <dgm:pt modelId="{C5973C41-0B8A-467C-991A-B3CA2581FE90}" type="pres">
      <dgm:prSet presAssocID="{89C84F1B-5B12-48C2-A3D7-67B85AC4B339}" presName="spacer" presStyleCnt="0"/>
      <dgm:spPr/>
    </dgm:pt>
    <dgm:pt modelId="{47AD58E8-6587-4E50-92DA-3EE94B46956B}" type="pres">
      <dgm:prSet presAssocID="{F803E3BC-1DA9-451F-81E6-7FDA4333FECB}" presName="parentText" presStyleLbl="node1" presStyleIdx="2" presStyleCnt="3">
        <dgm:presLayoutVars>
          <dgm:chMax val="0"/>
          <dgm:bulletEnabled val="1"/>
        </dgm:presLayoutVars>
      </dgm:prSet>
      <dgm:spPr/>
    </dgm:pt>
  </dgm:ptLst>
  <dgm:cxnLst>
    <dgm:cxn modelId="{3F24B50A-6367-4643-A8A1-09021A45D177}" type="presOf" srcId="{AC0F9178-B225-431C-9F47-F63CB19E7716}" destId="{8A7B0B48-6B8A-46CB-AE35-4367B85F6AC7}" srcOrd="0" destOrd="0" presId="urn:microsoft.com/office/officeart/2005/8/layout/vList2"/>
    <dgm:cxn modelId="{599D051D-29AA-4BE8-A7EE-1FE214EBE072}" srcId="{AC0F9178-B225-431C-9F47-F63CB19E7716}" destId="{BDA0385B-1BBF-4FE5-B227-0D32FFB6C586}" srcOrd="1" destOrd="0" parTransId="{D2B37396-126C-4062-8C4A-AB42BDB8D162}" sibTransId="{89C84F1B-5B12-48C2-A3D7-67B85AC4B339}"/>
    <dgm:cxn modelId="{A6A2832A-2835-498C-8F4B-721BB12D362E}" type="presOf" srcId="{2A6EF8B2-9C39-40E9-B873-8DE24CC944F8}" destId="{D3DD81AA-CA80-4192-A0A3-D37D1CF4C03A}" srcOrd="0" destOrd="0" presId="urn:microsoft.com/office/officeart/2005/8/layout/vList2"/>
    <dgm:cxn modelId="{621B5E7F-0DEB-4DB5-94F6-1799155D9AF0}" srcId="{AC0F9178-B225-431C-9F47-F63CB19E7716}" destId="{2A6EF8B2-9C39-40E9-B873-8DE24CC944F8}" srcOrd="0" destOrd="0" parTransId="{4862CD17-7F20-40B2-B40A-DE78132E78D8}" sibTransId="{E639083E-5983-46C8-A311-C13A0DEF97D5}"/>
    <dgm:cxn modelId="{30FAD57F-C09E-4E33-9095-E7DAFE1EA7B7}" type="presOf" srcId="{BDA0385B-1BBF-4FE5-B227-0D32FFB6C586}" destId="{F1AB8C0B-107D-4621-ADB4-725DC313DCE3}" srcOrd="0" destOrd="0" presId="urn:microsoft.com/office/officeart/2005/8/layout/vList2"/>
    <dgm:cxn modelId="{534CFC8A-D31C-40EB-8001-87934A48CA0E}" srcId="{AC0F9178-B225-431C-9F47-F63CB19E7716}" destId="{F803E3BC-1DA9-451F-81E6-7FDA4333FECB}" srcOrd="2" destOrd="0" parTransId="{658419BA-7B53-4799-A27A-4A95E88D0001}" sibTransId="{960A06BE-C6D9-4BB9-877F-5D53ED3D8EA6}"/>
    <dgm:cxn modelId="{3F91D5C7-CC36-4C2C-914E-917048281E77}" type="presOf" srcId="{F803E3BC-1DA9-451F-81E6-7FDA4333FECB}" destId="{47AD58E8-6587-4E50-92DA-3EE94B46956B}" srcOrd="0" destOrd="0" presId="urn:microsoft.com/office/officeart/2005/8/layout/vList2"/>
    <dgm:cxn modelId="{46A64C41-D0A2-44A5-9B41-7C62B0DF2C3D}" type="presParOf" srcId="{8A7B0B48-6B8A-46CB-AE35-4367B85F6AC7}" destId="{D3DD81AA-CA80-4192-A0A3-D37D1CF4C03A}" srcOrd="0" destOrd="0" presId="urn:microsoft.com/office/officeart/2005/8/layout/vList2"/>
    <dgm:cxn modelId="{99E66F23-8E14-4355-9A05-925DE57C1C06}" type="presParOf" srcId="{8A7B0B48-6B8A-46CB-AE35-4367B85F6AC7}" destId="{B53FFCEE-FC6B-4DF1-97F6-5D19B45A175D}" srcOrd="1" destOrd="0" presId="urn:microsoft.com/office/officeart/2005/8/layout/vList2"/>
    <dgm:cxn modelId="{8819F1B8-72A0-4B6F-9A6C-25AABA3A8E19}" type="presParOf" srcId="{8A7B0B48-6B8A-46CB-AE35-4367B85F6AC7}" destId="{F1AB8C0B-107D-4621-ADB4-725DC313DCE3}" srcOrd="2" destOrd="0" presId="urn:microsoft.com/office/officeart/2005/8/layout/vList2"/>
    <dgm:cxn modelId="{B938110F-FC01-4950-9EC8-52D59B2F79D3}" type="presParOf" srcId="{8A7B0B48-6B8A-46CB-AE35-4367B85F6AC7}" destId="{C5973C41-0B8A-467C-991A-B3CA2581FE90}" srcOrd="3" destOrd="0" presId="urn:microsoft.com/office/officeart/2005/8/layout/vList2"/>
    <dgm:cxn modelId="{92D62269-E0F7-4742-AC82-ECCFC9B07BE0}" type="presParOf" srcId="{8A7B0B48-6B8A-46CB-AE35-4367B85F6AC7}" destId="{47AD58E8-6587-4E50-92DA-3EE94B4695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681C75-6787-4816-B6E7-DA6D53DBF57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1AB9914-AFF5-4148-B074-F627B5BD7FD4}">
      <dgm:prSet custT="1"/>
      <dgm:spPr/>
      <dgm:t>
        <a:bodyPr/>
        <a:lstStyle/>
        <a:p>
          <a:r>
            <a:rPr lang="en-US" sz="3600" b="1" i="0" u="sng" baseline="0" dirty="0">
              <a:latin typeface="Arial"/>
              <a:cs typeface="Arial"/>
            </a:rPr>
            <a:t>Collecting Information</a:t>
          </a:r>
          <a:r>
            <a:rPr lang="en-US" sz="3600" b="1" u="sng" dirty="0">
              <a:latin typeface="Arial"/>
              <a:cs typeface="Arial"/>
            </a:rPr>
            <a:t>:</a:t>
          </a:r>
          <a:r>
            <a:rPr lang="en-US" sz="3600" b="1" i="0" baseline="0" dirty="0">
              <a:latin typeface="Arial"/>
              <a:cs typeface="Arial"/>
            </a:rPr>
            <a:t> </a:t>
          </a:r>
          <a:endParaRPr lang="en-US" sz="3600" dirty="0">
            <a:latin typeface="Arial"/>
            <a:cs typeface="Arial"/>
          </a:endParaRPr>
        </a:p>
      </dgm:t>
    </dgm:pt>
    <dgm:pt modelId="{640B946E-CFFF-4DAF-AECC-FD0D1ECF9324}" type="parTrans" cxnId="{0912F025-E92A-4B93-BD4C-30DBC8885900}">
      <dgm:prSet/>
      <dgm:spPr/>
      <dgm:t>
        <a:bodyPr/>
        <a:lstStyle/>
        <a:p>
          <a:endParaRPr lang="en-US"/>
        </a:p>
      </dgm:t>
    </dgm:pt>
    <dgm:pt modelId="{D9AF900E-68E7-4FCE-A7A2-0469F21EFAEA}" type="sibTrans" cxnId="{0912F025-E92A-4B93-BD4C-30DBC8885900}">
      <dgm:prSet/>
      <dgm:spPr/>
      <dgm:t>
        <a:bodyPr/>
        <a:lstStyle/>
        <a:p>
          <a:endParaRPr lang="en-US"/>
        </a:p>
      </dgm:t>
    </dgm:pt>
    <dgm:pt modelId="{A276EBAD-344A-497B-900C-AF09AFEF3B49}">
      <dgm:prSet custT="1"/>
      <dgm:spPr/>
      <dgm:t>
        <a:bodyPr/>
        <a:lstStyle/>
        <a:p>
          <a:r>
            <a:rPr lang="en-US" sz="3200" dirty="0">
              <a:latin typeface="Arial"/>
              <a:cs typeface="Arial"/>
            </a:rPr>
            <a:t>Collect as much information as possible.</a:t>
          </a:r>
        </a:p>
      </dgm:t>
    </dgm:pt>
    <dgm:pt modelId="{E1FD8AE5-41F8-441D-8DC7-A5DB6C60BCAA}" type="parTrans" cxnId="{F79B07CF-6ACD-49DC-8103-F9172BD522FB}">
      <dgm:prSet/>
      <dgm:spPr/>
      <dgm:t>
        <a:bodyPr/>
        <a:lstStyle/>
        <a:p>
          <a:endParaRPr lang="en-US"/>
        </a:p>
      </dgm:t>
    </dgm:pt>
    <dgm:pt modelId="{6AE240CC-601D-4A22-BF60-C30195352B03}" type="sibTrans" cxnId="{F79B07CF-6ACD-49DC-8103-F9172BD522FB}">
      <dgm:prSet/>
      <dgm:spPr/>
      <dgm:t>
        <a:bodyPr/>
        <a:lstStyle/>
        <a:p>
          <a:endParaRPr lang="en-US"/>
        </a:p>
      </dgm:t>
    </dgm:pt>
    <dgm:pt modelId="{0016CB7E-A561-432F-8153-72F03C00EB2E}">
      <dgm:prSet custT="1"/>
      <dgm:spPr/>
      <dgm:t>
        <a:bodyPr/>
        <a:lstStyle/>
        <a:p>
          <a:r>
            <a:rPr lang="en-US" sz="3200" dirty="0">
              <a:latin typeface="Arial"/>
              <a:cs typeface="Arial"/>
            </a:rPr>
            <a:t>A second interview may not be possible.</a:t>
          </a:r>
        </a:p>
      </dgm:t>
    </dgm:pt>
    <dgm:pt modelId="{244CD77D-B733-4A03-AF7B-0D081A7A53F0}" type="parTrans" cxnId="{C7E6EB9E-5D59-453B-BAAA-0B31589FF96E}">
      <dgm:prSet/>
      <dgm:spPr/>
      <dgm:t>
        <a:bodyPr/>
        <a:lstStyle/>
        <a:p>
          <a:endParaRPr lang="en-US"/>
        </a:p>
      </dgm:t>
    </dgm:pt>
    <dgm:pt modelId="{E661AEFA-426D-453C-8BF6-8B04D6B49A16}" type="sibTrans" cxnId="{C7E6EB9E-5D59-453B-BAAA-0B31589FF96E}">
      <dgm:prSet/>
      <dgm:spPr/>
      <dgm:t>
        <a:bodyPr/>
        <a:lstStyle/>
        <a:p>
          <a:endParaRPr lang="en-US"/>
        </a:p>
      </dgm:t>
    </dgm:pt>
    <dgm:pt modelId="{B5B0A544-5B8B-490F-83E6-2575394A61C5}">
      <dgm:prSet custT="1"/>
      <dgm:spPr/>
      <dgm:t>
        <a:bodyPr/>
        <a:lstStyle/>
        <a:p>
          <a:r>
            <a:rPr lang="en-US" sz="3200" dirty="0">
              <a:latin typeface="Arial"/>
              <a:cs typeface="Arial"/>
            </a:rPr>
            <a:t>If the complainant lacks key details, identify and contact someone who may have the missing information.</a:t>
          </a:r>
        </a:p>
      </dgm:t>
    </dgm:pt>
    <dgm:pt modelId="{03931CE1-BD39-44F9-B9A8-5047AC5390E6}" type="parTrans" cxnId="{6CD6A1BF-1C81-46D3-897C-2FD47A7E92FE}">
      <dgm:prSet/>
      <dgm:spPr/>
      <dgm:t>
        <a:bodyPr/>
        <a:lstStyle/>
        <a:p>
          <a:endParaRPr lang="en-US"/>
        </a:p>
      </dgm:t>
    </dgm:pt>
    <dgm:pt modelId="{98A8A684-EC7F-4956-8D68-310320139CDF}" type="sibTrans" cxnId="{6CD6A1BF-1C81-46D3-897C-2FD47A7E92FE}">
      <dgm:prSet/>
      <dgm:spPr/>
      <dgm:t>
        <a:bodyPr/>
        <a:lstStyle/>
        <a:p>
          <a:endParaRPr lang="en-US"/>
        </a:p>
      </dgm:t>
    </dgm:pt>
    <dgm:pt modelId="{CBF9B0A6-C043-40A9-864D-8415118C157F}">
      <dgm:prSet custT="1"/>
      <dgm:spPr/>
      <dgm:t>
        <a:bodyPr/>
        <a:lstStyle/>
        <a:p>
          <a:r>
            <a:rPr lang="en-US" sz="3200" dirty="0">
              <a:latin typeface="Arial"/>
              <a:cs typeface="Arial"/>
            </a:rPr>
            <a:t>Thorough initial information gathering helps assess the validity of the complaint and may prevent unnecessary investigations.</a:t>
          </a:r>
        </a:p>
      </dgm:t>
    </dgm:pt>
    <dgm:pt modelId="{7E110CD0-D758-4BCE-ABEA-8184E4D974B2}" type="parTrans" cxnId="{C7564B39-6222-4E63-80D5-1C7F7FF0B0A4}">
      <dgm:prSet/>
      <dgm:spPr/>
      <dgm:t>
        <a:bodyPr/>
        <a:lstStyle/>
        <a:p>
          <a:endParaRPr lang="en-US"/>
        </a:p>
      </dgm:t>
    </dgm:pt>
    <dgm:pt modelId="{BFBDD007-A8D8-4C64-AC8C-D69EEDE53EF2}" type="sibTrans" cxnId="{C7564B39-6222-4E63-80D5-1C7F7FF0B0A4}">
      <dgm:prSet/>
      <dgm:spPr/>
      <dgm:t>
        <a:bodyPr/>
        <a:lstStyle/>
        <a:p>
          <a:endParaRPr lang="en-US"/>
        </a:p>
      </dgm:t>
    </dgm:pt>
    <dgm:pt modelId="{C20A70A4-9F4D-417D-A8C5-2A0C6728B652}">
      <dgm:prSet custT="1"/>
      <dgm:spPr/>
      <dgm:t>
        <a:bodyPr/>
        <a:lstStyle/>
        <a:p>
          <a:endParaRPr lang="en-US" sz="800" dirty="0">
            <a:latin typeface="Arial"/>
            <a:cs typeface="Arial"/>
          </a:endParaRPr>
        </a:p>
      </dgm:t>
    </dgm:pt>
    <dgm:pt modelId="{BE89162D-6AB0-43AB-8DF9-DE038701C3FF}" type="parTrans" cxnId="{2B96D7F1-7508-436A-B4CA-07996803D142}">
      <dgm:prSet/>
      <dgm:spPr/>
      <dgm:t>
        <a:bodyPr/>
        <a:lstStyle/>
        <a:p>
          <a:endParaRPr lang="en-US"/>
        </a:p>
      </dgm:t>
    </dgm:pt>
    <dgm:pt modelId="{5FA1E19F-D91A-4B0A-A3A3-6EDBB46DB2C6}" type="sibTrans" cxnId="{2B96D7F1-7508-436A-B4CA-07996803D142}">
      <dgm:prSet/>
      <dgm:spPr/>
      <dgm:t>
        <a:bodyPr/>
        <a:lstStyle/>
        <a:p>
          <a:endParaRPr lang="en-US"/>
        </a:p>
      </dgm:t>
    </dgm:pt>
    <dgm:pt modelId="{E15D0523-E06D-4C7B-8DD4-D01A7C1817E2}">
      <dgm:prSet custT="1"/>
      <dgm:spPr/>
      <dgm:t>
        <a:bodyPr/>
        <a:lstStyle/>
        <a:p>
          <a:endParaRPr lang="en-US" sz="800" dirty="0">
            <a:latin typeface="Arial"/>
            <a:cs typeface="Arial"/>
          </a:endParaRPr>
        </a:p>
      </dgm:t>
    </dgm:pt>
    <dgm:pt modelId="{5B93526D-11B7-421D-AF74-C628BE721F74}" type="parTrans" cxnId="{8788C18A-8107-449D-8FFE-9315BD0E9685}">
      <dgm:prSet/>
      <dgm:spPr/>
      <dgm:t>
        <a:bodyPr/>
        <a:lstStyle/>
        <a:p>
          <a:endParaRPr lang="en-US"/>
        </a:p>
      </dgm:t>
    </dgm:pt>
    <dgm:pt modelId="{AF1143EA-6CCE-4586-97A7-BD23EE063E62}" type="sibTrans" cxnId="{8788C18A-8107-449D-8FFE-9315BD0E9685}">
      <dgm:prSet/>
      <dgm:spPr/>
      <dgm:t>
        <a:bodyPr/>
        <a:lstStyle/>
        <a:p>
          <a:endParaRPr lang="en-US"/>
        </a:p>
      </dgm:t>
    </dgm:pt>
    <dgm:pt modelId="{CE1F4D06-524F-4E9F-BAEE-E3D643CBCDE8}" type="pres">
      <dgm:prSet presAssocID="{F2681C75-6787-4816-B6E7-DA6D53DBF57F}" presName="linear" presStyleCnt="0">
        <dgm:presLayoutVars>
          <dgm:animLvl val="lvl"/>
          <dgm:resizeHandles val="exact"/>
        </dgm:presLayoutVars>
      </dgm:prSet>
      <dgm:spPr/>
    </dgm:pt>
    <dgm:pt modelId="{7B456B1B-C7B9-4298-A1C6-D808AE5CD272}" type="pres">
      <dgm:prSet presAssocID="{F1AB9914-AFF5-4148-B074-F627B5BD7FD4}" presName="parentText" presStyleLbl="node1" presStyleIdx="0" presStyleCnt="1" custScaleY="76219" custLinFactNeighborY="78">
        <dgm:presLayoutVars>
          <dgm:chMax val="0"/>
          <dgm:bulletEnabled val="1"/>
        </dgm:presLayoutVars>
      </dgm:prSet>
      <dgm:spPr/>
    </dgm:pt>
    <dgm:pt modelId="{2CA98D9C-C080-49EA-83B0-EFF0FBEEC1AA}" type="pres">
      <dgm:prSet presAssocID="{F1AB9914-AFF5-4148-B074-F627B5BD7FD4}" presName="childText" presStyleLbl="revTx" presStyleIdx="0" presStyleCnt="1">
        <dgm:presLayoutVars>
          <dgm:bulletEnabled val="1"/>
        </dgm:presLayoutVars>
      </dgm:prSet>
      <dgm:spPr/>
    </dgm:pt>
  </dgm:ptLst>
  <dgm:cxnLst>
    <dgm:cxn modelId="{7E95AA1A-FA52-40A6-8568-D052699E1375}" type="presOf" srcId="{B5B0A544-5B8B-490F-83E6-2575394A61C5}" destId="{2CA98D9C-C080-49EA-83B0-EFF0FBEEC1AA}" srcOrd="0" destOrd="4" presId="urn:microsoft.com/office/officeart/2005/8/layout/vList2"/>
    <dgm:cxn modelId="{0912F025-E92A-4B93-BD4C-30DBC8885900}" srcId="{F2681C75-6787-4816-B6E7-DA6D53DBF57F}" destId="{F1AB9914-AFF5-4148-B074-F627B5BD7FD4}" srcOrd="0" destOrd="0" parTransId="{640B946E-CFFF-4DAF-AECC-FD0D1ECF9324}" sibTransId="{D9AF900E-68E7-4FCE-A7A2-0469F21EFAEA}"/>
    <dgm:cxn modelId="{8FCA892F-2960-4CA5-9369-737F5ABA54B6}" type="presOf" srcId="{CBF9B0A6-C043-40A9-864D-8415118C157F}" destId="{2CA98D9C-C080-49EA-83B0-EFF0FBEEC1AA}" srcOrd="0" destOrd="5" presId="urn:microsoft.com/office/officeart/2005/8/layout/vList2"/>
    <dgm:cxn modelId="{C7564B39-6222-4E63-80D5-1C7F7FF0B0A4}" srcId="{F1AB9914-AFF5-4148-B074-F627B5BD7FD4}" destId="{CBF9B0A6-C043-40A9-864D-8415118C157F}" srcOrd="5" destOrd="0" parTransId="{7E110CD0-D758-4BCE-ABEA-8184E4D974B2}" sibTransId="{BFBDD007-A8D8-4C64-AC8C-D69EEDE53EF2}"/>
    <dgm:cxn modelId="{FFBD634B-D3CB-4F07-91D8-1596D1759201}" type="presOf" srcId="{A276EBAD-344A-497B-900C-AF09AFEF3B49}" destId="{2CA98D9C-C080-49EA-83B0-EFF0FBEEC1AA}" srcOrd="0" destOrd="2" presId="urn:microsoft.com/office/officeart/2005/8/layout/vList2"/>
    <dgm:cxn modelId="{C337A97C-2ADD-4A1A-9653-B77ECC71DF43}" type="presOf" srcId="{E15D0523-E06D-4C7B-8DD4-D01A7C1817E2}" destId="{2CA98D9C-C080-49EA-83B0-EFF0FBEEC1AA}" srcOrd="0" destOrd="0" presId="urn:microsoft.com/office/officeart/2005/8/layout/vList2"/>
    <dgm:cxn modelId="{8788C18A-8107-449D-8FFE-9315BD0E9685}" srcId="{F1AB9914-AFF5-4148-B074-F627B5BD7FD4}" destId="{E15D0523-E06D-4C7B-8DD4-D01A7C1817E2}" srcOrd="0" destOrd="0" parTransId="{5B93526D-11B7-421D-AF74-C628BE721F74}" sibTransId="{AF1143EA-6CCE-4586-97A7-BD23EE063E62}"/>
    <dgm:cxn modelId="{C7E6EB9E-5D59-453B-BAAA-0B31589FF96E}" srcId="{F1AB9914-AFF5-4148-B074-F627B5BD7FD4}" destId="{0016CB7E-A561-432F-8153-72F03C00EB2E}" srcOrd="3" destOrd="0" parTransId="{244CD77D-B733-4A03-AF7B-0D081A7A53F0}" sibTransId="{E661AEFA-426D-453C-8BF6-8B04D6B49A16}"/>
    <dgm:cxn modelId="{CAAA55B3-B5D1-4ABE-BD83-FEAC8F0C9CF8}" type="presOf" srcId="{F1AB9914-AFF5-4148-B074-F627B5BD7FD4}" destId="{7B456B1B-C7B9-4298-A1C6-D808AE5CD272}" srcOrd="0" destOrd="0" presId="urn:microsoft.com/office/officeart/2005/8/layout/vList2"/>
    <dgm:cxn modelId="{344E02B7-F03B-4308-AC6C-4D74DAC91282}" type="presOf" srcId="{F2681C75-6787-4816-B6E7-DA6D53DBF57F}" destId="{CE1F4D06-524F-4E9F-BAEE-E3D643CBCDE8}" srcOrd="0" destOrd="0" presId="urn:microsoft.com/office/officeart/2005/8/layout/vList2"/>
    <dgm:cxn modelId="{3452C8BC-32DC-4334-8434-5BC827A093D7}" type="presOf" srcId="{C20A70A4-9F4D-417D-A8C5-2A0C6728B652}" destId="{2CA98D9C-C080-49EA-83B0-EFF0FBEEC1AA}" srcOrd="0" destOrd="1" presId="urn:microsoft.com/office/officeart/2005/8/layout/vList2"/>
    <dgm:cxn modelId="{6CD6A1BF-1C81-46D3-897C-2FD47A7E92FE}" srcId="{F1AB9914-AFF5-4148-B074-F627B5BD7FD4}" destId="{B5B0A544-5B8B-490F-83E6-2575394A61C5}" srcOrd="4" destOrd="0" parTransId="{03931CE1-BD39-44F9-B9A8-5047AC5390E6}" sibTransId="{98A8A684-EC7F-4956-8D68-310320139CDF}"/>
    <dgm:cxn modelId="{1391F5C7-F713-4A6F-A58B-D238B09C7ECF}" type="presOf" srcId="{0016CB7E-A561-432F-8153-72F03C00EB2E}" destId="{2CA98D9C-C080-49EA-83B0-EFF0FBEEC1AA}" srcOrd="0" destOrd="3" presId="urn:microsoft.com/office/officeart/2005/8/layout/vList2"/>
    <dgm:cxn modelId="{F79B07CF-6ACD-49DC-8103-F9172BD522FB}" srcId="{F1AB9914-AFF5-4148-B074-F627B5BD7FD4}" destId="{A276EBAD-344A-497B-900C-AF09AFEF3B49}" srcOrd="2" destOrd="0" parTransId="{E1FD8AE5-41F8-441D-8DC7-A5DB6C60BCAA}" sibTransId="{6AE240CC-601D-4A22-BF60-C30195352B03}"/>
    <dgm:cxn modelId="{2B96D7F1-7508-436A-B4CA-07996803D142}" srcId="{F1AB9914-AFF5-4148-B074-F627B5BD7FD4}" destId="{C20A70A4-9F4D-417D-A8C5-2A0C6728B652}" srcOrd="1" destOrd="0" parTransId="{BE89162D-6AB0-43AB-8DF9-DE038701C3FF}" sibTransId="{5FA1E19F-D91A-4B0A-A3A3-6EDBB46DB2C6}"/>
    <dgm:cxn modelId="{EC709E9B-6B02-4999-8505-335C162372A2}" type="presParOf" srcId="{CE1F4D06-524F-4E9F-BAEE-E3D643CBCDE8}" destId="{7B456B1B-C7B9-4298-A1C6-D808AE5CD272}" srcOrd="0" destOrd="0" presId="urn:microsoft.com/office/officeart/2005/8/layout/vList2"/>
    <dgm:cxn modelId="{7A25D88F-7FF1-40B1-8B7E-41CCC57DD058}" type="presParOf" srcId="{CE1F4D06-524F-4E9F-BAEE-E3D643CBCDE8}" destId="{2CA98D9C-C080-49EA-83B0-EFF0FBEEC1A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B5C059-C875-430A-B5D8-729530A47875}" type="doc">
      <dgm:prSet loTypeId="urn:microsoft.com/office/officeart/2016/7/layout/BasicLinearProcessNumbered" loCatId="process" qsTypeId="urn:microsoft.com/office/officeart/2005/8/quickstyle/3d1" qsCatId="3D" csTypeId="urn:microsoft.com/office/officeart/2005/8/colors/accent1_2" csCatId="accent1" phldr="1"/>
      <dgm:spPr/>
      <dgm:t>
        <a:bodyPr/>
        <a:lstStyle/>
        <a:p>
          <a:endParaRPr lang="en-US"/>
        </a:p>
      </dgm:t>
    </dgm:pt>
    <dgm:pt modelId="{D717BD9D-6C4D-4A25-85DF-7E0FBC5BC4B4}">
      <dgm:prSet custT="1"/>
      <dgm:spPr/>
      <dgm:t>
        <a:bodyPr/>
        <a:lstStyle/>
        <a:p>
          <a:pPr algn="ctr"/>
          <a:r>
            <a:rPr lang="en-US" sz="2000" b="1" dirty="0">
              <a:latin typeface="Arial"/>
              <a:cs typeface="Arial"/>
            </a:rPr>
            <a:t>Complete the Foodborne Illness Complaint Worksheet</a:t>
          </a:r>
          <a:r>
            <a:rPr lang="en-US" sz="2000" dirty="0">
              <a:latin typeface="Arial"/>
              <a:cs typeface="Arial"/>
            </a:rPr>
            <a:t> and </a:t>
          </a:r>
          <a:r>
            <a:rPr lang="en-US" sz="2000" b="1" dirty="0">
              <a:latin typeface="Arial"/>
              <a:cs typeface="Arial"/>
            </a:rPr>
            <a:t>file a hard copy</a:t>
          </a:r>
          <a:r>
            <a:rPr lang="en-US" sz="2000" dirty="0">
              <a:latin typeface="Arial"/>
              <a:cs typeface="Arial"/>
            </a:rPr>
            <a:t> in the LBOH office.</a:t>
          </a:r>
        </a:p>
      </dgm:t>
    </dgm:pt>
    <dgm:pt modelId="{52825444-8F00-4849-BAFE-1921D2EE3D58}" type="parTrans" cxnId="{DDD37152-DED5-45C9-9DD2-951F0DDC6CD5}">
      <dgm:prSet/>
      <dgm:spPr/>
      <dgm:t>
        <a:bodyPr/>
        <a:lstStyle/>
        <a:p>
          <a:endParaRPr lang="en-US"/>
        </a:p>
      </dgm:t>
    </dgm:pt>
    <dgm:pt modelId="{8F54B711-A3EE-4E0C-8359-D38FE9682B82}" type="sibTrans" cxnId="{DDD37152-DED5-45C9-9DD2-951F0DDC6CD5}">
      <dgm:prSet phldrT="1" phldr="0"/>
      <dgm:spPr/>
      <dgm:t>
        <a:bodyPr/>
        <a:lstStyle/>
        <a:p>
          <a:r>
            <a:rPr lang="en-US"/>
            <a:t>1</a:t>
          </a:r>
        </a:p>
      </dgm:t>
    </dgm:pt>
    <dgm:pt modelId="{03B4D30D-9512-41AB-A188-6FD0F58B4B85}">
      <dgm:prSet custT="1"/>
      <dgm:spPr/>
      <dgm:t>
        <a:bodyPr/>
        <a:lstStyle/>
        <a:p>
          <a:pPr algn="ctr"/>
          <a:r>
            <a:rPr lang="en-US" sz="2000" b="1" dirty="0">
              <a:latin typeface="Arial"/>
              <a:cs typeface="Arial"/>
            </a:rPr>
            <a:t>Enter </a:t>
          </a:r>
          <a:r>
            <a:rPr lang="en-US" sz="2000" dirty="0">
              <a:latin typeface="Arial"/>
              <a:cs typeface="Arial"/>
            </a:rPr>
            <a:t>the complaint into </a:t>
          </a:r>
          <a:r>
            <a:rPr lang="en-US" sz="2000" b="1" dirty="0">
              <a:latin typeface="Arial"/>
              <a:cs typeface="Arial"/>
            </a:rPr>
            <a:t>MAVEN's FBI complaint module </a:t>
          </a:r>
          <a:r>
            <a:rPr lang="en-US" sz="2000" dirty="0">
              <a:latin typeface="Arial"/>
              <a:cs typeface="Arial"/>
            </a:rPr>
            <a:t>or provide it to DPH.</a:t>
          </a:r>
        </a:p>
      </dgm:t>
    </dgm:pt>
    <dgm:pt modelId="{0B7DE8C6-BA0A-4E25-97C2-D3CFECB9DB08}" type="parTrans" cxnId="{CE2F2932-74AA-4C1B-9AD0-3BAEFEA4C74D}">
      <dgm:prSet/>
      <dgm:spPr/>
      <dgm:t>
        <a:bodyPr/>
        <a:lstStyle/>
        <a:p>
          <a:endParaRPr lang="en-US"/>
        </a:p>
      </dgm:t>
    </dgm:pt>
    <dgm:pt modelId="{FECB5CD4-0FDE-4AC6-AEB5-DB0199FE40BF}" type="sibTrans" cxnId="{CE2F2932-74AA-4C1B-9AD0-3BAEFEA4C74D}">
      <dgm:prSet phldrT="2" phldr="0"/>
      <dgm:spPr/>
      <dgm:t>
        <a:bodyPr/>
        <a:lstStyle/>
        <a:p>
          <a:r>
            <a:rPr lang="en-US"/>
            <a:t>2</a:t>
          </a:r>
        </a:p>
      </dgm:t>
    </dgm:pt>
    <dgm:pt modelId="{041CC8A8-CBB5-4B7D-8A08-85C809DA70D5}">
      <dgm:prSet custT="1"/>
      <dgm:spPr/>
      <dgm:t>
        <a:bodyPr/>
        <a:lstStyle/>
        <a:p>
          <a:pPr algn="ctr"/>
          <a:r>
            <a:rPr lang="en-US" sz="1900" dirty="0">
              <a:latin typeface="Arial"/>
              <a:cs typeface="Arial"/>
            </a:rPr>
            <a:t>Use an initial checklist to guide the </a:t>
          </a:r>
          <a:r>
            <a:rPr lang="en-US" sz="1900" b="1" dirty="0">
              <a:latin typeface="Arial"/>
              <a:cs typeface="Arial"/>
            </a:rPr>
            <a:t>review</a:t>
          </a:r>
          <a:r>
            <a:rPr lang="en-US" sz="1900" dirty="0">
              <a:latin typeface="Arial"/>
              <a:cs typeface="Arial"/>
            </a:rPr>
            <a:t> of the </a:t>
          </a:r>
          <a:r>
            <a:rPr lang="en-US" sz="1900" b="1" dirty="0">
              <a:latin typeface="Arial"/>
              <a:cs typeface="Arial"/>
            </a:rPr>
            <a:t>complaint </a:t>
          </a:r>
          <a:r>
            <a:rPr lang="en-US" sz="1900" dirty="0">
              <a:latin typeface="Arial"/>
              <a:cs typeface="Arial"/>
            </a:rPr>
            <a:t>and </a:t>
          </a:r>
          <a:r>
            <a:rPr lang="en-US" sz="1900" b="1" dirty="0">
              <a:latin typeface="Arial"/>
              <a:cs typeface="Arial"/>
            </a:rPr>
            <a:t>determine if further investigation is warranted.</a:t>
          </a:r>
        </a:p>
      </dgm:t>
    </dgm:pt>
    <dgm:pt modelId="{614F5725-8AC3-4AC7-9B84-CF1BBC24D9E4}" type="parTrans" cxnId="{FFB00207-15D5-4776-81BA-E2F503428B46}">
      <dgm:prSet/>
      <dgm:spPr/>
      <dgm:t>
        <a:bodyPr/>
        <a:lstStyle/>
        <a:p>
          <a:endParaRPr lang="en-US"/>
        </a:p>
      </dgm:t>
    </dgm:pt>
    <dgm:pt modelId="{82E8C457-6523-403F-952F-66F0830FC881}" type="sibTrans" cxnId="{FFB00207-15D5-4776-81BA-E2F503428B46}">
      <dgm:prSet phldrT="3" phldr="0"/>
      <dgm:spPr/>
      <dgm:t>
        <a:bodyPr/>
        <a:lstStyle/>
        <a:p>
          <a:r>
            <a:rPr lang="en-US"/>
            <a:t>3</a:t>
          </a:r>
        </a:p>
      </dgm:t>
    </dgm:pt>
    <dgm:pt modelId="{B872C6CD-F631-4B25-9A1B-895F8B3F460F}">
      <dgm:prSet custT="1"/>
      <dgm:spPr/>
      <dgm:t>
        <a:bodyPr/>
        <a:lstStyle/>
        <a:p>
          <a:pPr algn="ctr"/>
          <a:r>
            <a:rPr lang="en-US" sz="1900" b="1" dirty="0">
              <a:latin typeface="Arial"/>
              <a:cs typeface="Arial"/>
            </a:rPr>
            <a:t>Retain all documentation</a:t>
          </a:r>
          <a:r>
            <a:rPr lang="en-US" sz="1900" dirty="0">
              <a:latin typeface="Arial"/>
              <a:cs typeface="Arial"/>
            </a:rPr>
            <a:t>—these forms are critical for identifying early cases if the illness becomes part of a larger outbreak</a:t>
          </a:r>
          <a:r>
            <a:rPr lang="en-US" sz="1700" dirty="0">
              <a:latin typeface="Arial"/>
              <a:cs typeface="Arial"/>
            </a:rPr>
            <a:t>.</a:t>
          </a:r>
        </a:p>
      </dgm:t>
    </dgm:pt>
    <dgm:pt modelId="{1016E94D-9683-4DE0-8235-7DE7192BC81E}" type="parTrans" cxnId="{DA731014-2083-45C3-80B9-588ECB0BA832}">
      <dgm:prSet/>
      <dgm:spPr/>
      <dgm:t>
        <a:bodyPr/>
        <a:lstStyle/>
        <a:p>
          <a:endParaRPr lang="en-US"/>
        </a:p>
      </dgm:t>
    </dgm:pt>
    <dgm:pt modelId="{4B129FA8-DEE1-4588-9F1D-462A0298CEC8}" type="sibTrans" cxnId="{DA731014-2083-45C3-80B9-588ECB0BA832}">
      <dgm:prSet phldrT="4" phldr="0"/>
      <dgm:spPr/>
      <dgm:t>
        <a:bodyPr/>
        <a:lstStyle/>
        <a:p>
          <a:r>
            <a:rPr lang="en-US"/>
            <a:t>4</a:t>
          </a:r>
        </a:p>
      </dgm:t>
    </dgm:pt>
    <dgm:pt modelId="{28B61C71-6595-44BC-B53D-35CF3D66FFEF}" type="pres">
      <dgm:prSet presAssocID="{A2B5C059-C875-430A-B5D8-729530A47875}" presName="Name0" presStyleCnt="0">
        <dgm:presLayoutVars>
          <dgm:animLvl val="lvl"/>
          <dgm:resizeHandles val="exact"/>
        </dgm:presLayoutVars>
      </dgm:prSet>
      <dgm:spPr/>
    </dgm:pt>
    <dgm:pt modelId="{91A80E98-4905-469F-BDA6-E900FAB83D30}" type="pres">
      <dgm:prSet presAssocID="{D717BD9D-6C4D-4A25-85DF-7E0FBC5BC4B4}" presName="compositeNode" presStyleCnt="0">
        <dgm:presLayoutVars>
          <dgm:bulletEnabled val="1"/>
        </dgm:presLayoutVars>
      </dgm:prSet>
      <dgm:spPr/>
    </dgm:pt>
    <dgm:pt modelId="{6F73D6F4-A9E3-4B32-A695-FE14F67C964C}" type="pres">
      <dgm:prSet presAssocID="{D717BD9D-6C4D-4A25-85DF-7E0FBC5BC4B4}" presName="bgRect" presStyleLbl="bgAccFollowNode1" presStyleIdx="0" presStyleCnt="4" custScaleY="115362"/>
      <dgm:spPr/>
    </dgm:pt>
    <dgm:pt modelId="{776C9F27-226A-45E7-A986-7BBAF048E22A}" type="pres">
      <dgm:prSet presAssocID="{8F54B711-A3EE-4E0C-8359-D38FE9682B82}" presName="sibTransNodeCircle" presStyleLbl="alignNode1" presStyleIdx="0" presStyleCnt="8">
        <dgm:presLayoutVars>
          <dgm:chMax val="0"/>
          <dgm:bulletEnabled/>
        </dgm:presLayoutVars>
      </dgm:prSet>
      <dgm:spPr/>
    </dgm:pt>
    <dgm:pt modelId="{9C074144-BB21-424B-8274-CF8A0EAD2726}" type="pres">
      <dgm:prSet presAssocID="{D717BD9D-6C4D-4A25-85DF-7E0FBC5BC4B4}" presName="bottomLine" presStyleLbl="alignNode1" presStyleIdx="1" presStyleCnt="8">
        <dgm:presLayoutVars/>
      </dgm:prSet>
      <dgm:spPr/>
    </dgm:pt>
    <dgm:pt modelId="{954F3857-497B-41F7-87CC-0509BA6121A3}" type="pres">
      <dgm:prSet presAssocID="{D717BD9D-6C4D-4A25-85DF-7E0FBC5BC4B4}" presName="nodeText" presStyleLbl="bgAccFollowNode1" presStyleIdx="0" presStyleCnt="4">
        <dgm:presLayoutVars>
          <dgm:bulletEnabled val="1"/>
        </dgm:presLayoutVars>
      </dgm:prSet>
      <dgm:spPr/>
    </dgm:pt>
    <dgm:pt modelId="{A38D863D-6730-4264-844A-77DB1D535D16}" type="pres">
      <dgm:prSet presAssocID="{8F54B711-A3EE-4E0C-8359-D38FE9682B82}" presName="sibTrans" presStyleCnt="0"/>
      <dgm:spPr/>
    </dgm:pt>
    <dgm:pt modelId="{55161113-7A4F-4CE7-B104-4AEA911F606D}" type="pres">
      <dgm:prSet presAssocID="{03B4D30D-9512-41AB-A188-6FD0F58B4B85}" presName="compositeNode" presStyleCnt="0">
        <dgm:presLayoutVars>
          <dgm:bulletEnabled val="1"/>
        </dgm:presLayoutVars>
      </dgm:prSet>
      <dgm:spPr/>
    </dgm:pt>
    <dgm:pt modelId="{ABBD6C7B-23DB-4427-AC46-C9877C33B0FD}" type="pres">
      <dgm:prSet presAssocID="{03B4D30D-9512-41AB-A188-6FD0F58B4B85}" presName="bgRect" presStyleLbl="bgAccFollowNode1" presStyleIdx="1" presStyleCnt="4" custScaleY="115362"/>
      <dgm:spPr/>
    </dgm:pt>
    <dgm:pt modelId="{76423D96-5D89-4321-A323-DEDD8AFE5FFC}" type="pres">
      <dgm:prSet presAssocID="{FECB5CD4-0FDE-4AC6-AEB5-DB0199FE40BF}" presName="sibTransNodeCircle" presStyleLbl="alignNode1" presStyleIdx="2" presStyleCnt="8">
        <dgm:presLayoutVars>
          <dgm:chMax val="0"/>
          <dgm:bulletEnabled/>
        </dgm:presLayoutVars>
      </dgm:prSet>
      <dgm:spPr/>
    </dgm:pt>
    <dgm:pt modelId="{2748C049-3A8F-47BB-83AD-4D4316C7695C}" type="pres">
      <dgm:prSet presAssocID="{03B4D30D-9512-41AB-A188-6FD0F58B4B85}" presName="bottomLine" presStyleLbl="alignNode1" presStyleIdx="3" presStyleCnt="8">
        <dgm:presLayoutVars/>
      </dgm:prSet>
      <dgm:spPr/>
    </dgm:pt>
    <dgm:pt modelId="{3D9CC439-0ECE-4711-96EE-F87501DAE818}" type="pres">
      <dgm:prSet presAssocID="{03B4D30D-9512-41AB-A188-6FD0F58B4B85}" presName="nodeText" presStyleLbl="bgAccFollowNode1" presStyleIdx="1" presStyleCnt="4">
        <dgm:presLayoutVars>
          <dgm:bulletEnabled val="1"/>
        </dgm:presLayoutVars>
      </dgm:prSet>
      <dgm:spPr/>
    </dgm:pt>
    <dgm:pt modelId="{374BDBDA-6523-4F01-9E60-0E873A67B440}" type="pres">
      <dgm:prSet presAssocID="{FECB5CD4-0FDE-4AC6-AEB5-DB0199FE40BF}" presName="sibTrans" presStyleCnt="0"/>
      <dgm:spPr/>
    </dgm:pt>
    <dgm:pt modelId="{A8CA23A1-1FBE-4E34-B8F7-43D3F1DB3297}" type="pres">
      <dgm:prSet presAssocID="{041CC8A8-CBB5-4B7D-8A08-85C809DA70D5}" presName="compositeNode" presStyleCnt="0">
        <dgm:presLayoutVars>
          <dgm:bulletEnabled val="1"/>
        </dgm:presLayoutVars>
      </dgm:prSet>
      <dgm:spPr/>
    </dgm:pt>
    <dgm:pt modelId="{9C49CED1-6B0E-4677-9BE7-E312D5147F9F}" type="pres">
      <dgm:prSet presAssocID="{041CC8A8-CBB5-4B7D-8A08-85C809DA70D5}" presName="bgRect" presStyleLbl="bgAccFollowNode1" presStyleIdx="2" presStyleCnt="4" custScaleY="115362"/>
      <dgm:spPr/>
    </dgm:pt>
    <dgm:pt modelId="{7C479D5E-F7E0-4256-B619-53A5D96604DD}" type="pres">
      <dgm:prSet presAssocID="{82E8C457-6523-403F-952F-66F0830FC881}" presName="sibTransNodeCircle" presStyleLbl="alignNode1" presStyleIdx="4" presStyleCnt="8">
        <dgm:presLayoutVars>
          <dgm:chMax val="0"/>
          <dgm:bulletEnabled/>
        </dgm:presLayoutVars>
      </dgm:prSet>
      <dgm:spPr/>
    </dgm:pt>
    <dgm:pt modelId="{3E15438D-7B9D-49C2-A40D-1CEB64DEA021}" type="pres">
      <dgm:prSet presAssocID="{041CC8A8-CBB5-4B7D-8A08-85C809DA70D5}" presName="bottomLine" presStyleLbl="alignNode1" presStyleIdx="5" presStyleCnt="8">
        <dgm:presLayoutVars/>
      </dgm:prSet>
      <dgm:spPr/>
    </dgm:pt>
    <dgm:pt modelId="{73355004-ED69-4CBB-AC2B-14B68EACACF0}" type="pres">
      <dgm:prSet presAssocID="{041CC8A8-CBB5-4B7D-8A08-85C809DA70D5}" presName="nodeText" presStyleLbl="bgAccFollowNode1" presStyleIdx="2" presStyleCnt="4">
        <dgm:presLayoutVars>
          <dgm:bulletEnabled val="1"/>
        </dgm:presLayoutVars>
      </dgm:prSet>
      <dgm:spPr/>
    </dgm:pt>
    <dgm:pt modelId="{B5EFB9BA-A33E-4F12-9B40-02F426DD7717}" type="pres">
      <dgm:prSet presAssocID="{82E8C457-6523-403F-952F-66F0830FC881}" presName="sibTrans" presStyleCnt="0"/>
      <dgm:spPr/>
    </dgm:pt>
    <dgm:pt modelId="{2FCB1BAB-43A7-4E78-92AA-FA6DC2A53F0B}" type="pres">
      <dgm:prSet presAssocID="{B872C6CD-F631-4B25-9A1B-895F8B3F460F}" presName="compositeNode" presStyleCnt="0">
        <dgm:presLayoutVars>
          <dgm:bulletEnabled val="1"/>
        </dgm:presLayoutVars>
      </dgm:prSet>
      <dgm:spPr/>
    </dgm:pt>
    <dgm:pt modelId="{892E79F7-42D2-4CFF-9391-2FB629ED91BB}" type="pres">
      <dgm:prSet presAssocID="{B872C6CD-F631-4B25-9A1B-895F8B3F460F}" presName="bgRect" presStyleLbl="bgAccFollowNode1" presStyleIdx="3" presStyleCnt="4" custScaleY="115362"/>
      <dgm:spPr/>
    </dgm:pt>
    <dgm:pt modelId="{2856D8DA-D002-4C67-8F80-6ECB9BEB3771}" type="pres">
      <dgm:prSet presAssocID="{4B129FA8-DEE1-4588-9F1D-462A0298CEC8}" presName="sibTransNodeCircle" presStyleLbl="alignNode1" presStyleIdx="6" presStyleCnt="8">
        <dgm:presLayoutVars>
          <dgm:chMax val="0"/>
          <dgm:bulletEnabled/>
        </dgm:presLayoutVars>
      </dgm:prSet>
      <dgm:spPr/>
    </dgm:pt>
    <dgm:pt modelId="{683FC3D8-7422-4806-8BA5-F9758C43A979}" type="pres">
      <dgm:prSet presAssocID="{B872C6CD-F631-4B25-9A1B-895F8B3F460F}" presName="bottomLine" presStyleLbl="alignNode1" presStyleIdx="7" presStyleCnt="8">
        <dgm:presLayoutVars/>
      </dgm:prSet>
      <dgm:spPr/>
    </dgm:pt>
    <dgm:pt modelId="{59841BBF-BEED-43ED-81CA-F6D3CB060C4F}" type="pres">
      <dgm:prSet presAssocID="{B872C6CD-F631-4B25-9A1B-895F8B3F460F}" presName="nodeText" presStyleLbl="bgAccFollowNode1" presStyleIdx="3" presStyleCnt="4">
        <dgm:presLayoutVars>
          <dgm:bulletEnabled val="1"/>
        </dgm:presLayoutVars>
      </dgm:prSet>
      <dgm:spPr/>
    </dgm:pt>
  </dgm:ptLst>
  <dgm:cxnLst>
    <dgm:cxn modelId="{FFB00207-15D5-4776-81BA-E2F503428B46}" srcId="{A2B5C059-C875-430A-B5D8-729530A47875}" destId="{041CC8A8-CBB5-4B7D-8A08-85C809DA70D5}" srcOrd="2" destOrd="0" parTransId="{614F5725-8AC3-4AC7-9B84-CF1BBC24D9E4}" sibTransId="{82E8C457-6523-403F-952F-66F0830FC881}"/>
    <dgm:cxn modelId="{3AA7980A-CEDD-4D85-B0BF-EEBD58E70899}" type="presOf" srcId="{FECB5CD4-0FDE-4AC6-AEB5-DB0199FE40BF}" destId="{76423D96-5D89-4321-A323-DEDD8AFE5FFC}" srcOrd="0" destOrd="0" presId="urn:microsoft.com/office/officeart/2016/7/layout/BasicLinearProcessNumbered"/>
    <dgm:cxn modelId="{6B3F1E11-B34D-4F44-9D71-2131B18326CA}" type="presOf" srcId="{041CC8A8-CBB5-4B7D-8A08-85C809DA70D5}" destId="{9C49CED1-6B0E-4677-9BE7-E312D5147F9F}" srcOrd="0" destOrd="0" presId="urn:microsoft.com/office/officeart/2016/7/layout/BasicLinearProcessNumbered"/>
    <dgm:cxn modelId="{DA731014-2083-45C3-80B9-588ECB0BA832}" srcId="{A2B5C059-C875-430A-B5D8-729530A47875}" destId="{B872C6CD-F631-4B25-9A1B-895F8B3F460F}" srcOrd="3" destOrd="0" parTransId="{1016E94D-9683-4DE0-8235-7DE7192BC81E}" sibTransId="{4B129FA8-DEE1-4588-9F1D-462A0298CEC8}"/>
    <dgm:cxn modelId="{18B87F29-43F9-441B-8E10-F49ED16303EF}" type="presOf" srcId="{03B4D30D-9512-41AB-A188-6FD0F58B4B85}" destId="{ABBD6C7B-23DB-4427-AC46-C9877C33B0FD}" srcOrd="0" destOrd="0" presId="urn:microsoft.com/office/officeart/2016/7/layout/BasicLinearProcessNumbered"/>
    <dgm:cxn modelId="{CE2F2932-74AA-4C1B-9AD0-3BAEFEA4C74D}" srcId="{A2B5C059-C875-430A-B5D8-729530A47875}" destId="{03B4D30D-9512-41AB-A188-6FD0F58B4B85}" srcOrd="1" destOrd="0" parTransId="{0B7DE8C6-BA0A-4E25-97C2-D3CFECB9DB08}" sibTransId="{FECB5CD4-0FDE-4AC6-AEB5-DB0199FE40BF}"/>
    <dgm:cxn modelId="{DDD37152-DED5-45C9-9DD2-951F0DDC6CD5}" srcId="{A2B5C059-C875-430A-B5D8-729530A47875}" destId="{D717BD9D-6C4D-4A25-85DF-7E0FBC5BC4B4}" srcOrd="0" destOrd="0" parTransId="{52825444-8F00-4849-BAFE-1921D2EE3D58}" sibTransId="{8F54B711-A3EE-4E0C-8359-D38FE9682B82}"/>
    <dgm:cxn modelId="{0CFC597E-378B-4F09-B885-267D7FCFF3A1}" type="presOf" srcId="{D717BD9D-6C4D-4A25-85DF-7E0FBC5BC4B4}" destId="{6F73D6F4-A9E3-4B32-A695-FE14F67C964C}" srcOrd="0" destOrd="0" presId="urn:microsoft.com/office/officeart/2016/7/layout/BasicLinearProcessNumbered"/>
    <dgm:cxn modelId="{C4773380-E397-4621-9570-4B2380F58F56}" type="presOf" srcId="{B872C6CD-F631-4B25-9A1B-895F8B3F460F}" destId="{59841BBF-BEED-43ED-81CA-F6D3CB060C4F}" srcOrd="1" destOrd="0" presId="urn:microsoft.com/office/officeart/2016/7/layout/BasicLinearProcessNumbered"/>
    <dgm:cxn modelId="{8A78AB86-A170-412F-9039-1BFEE0573DF1}" type="presOf" srcId="{8F54B711-A3EE-4E0C-8359-D38FE9682B82}" destId="{776C9F27-226A-45E7-A986-7BBAF048E22A}" srcOrd="0" destOrd="0" presId="urn:microsoft.com/office/officeart/2016/7/layout/BasicLinearProcessNumbered"/>
    <dgm:cxn modelId="{06181B9F-1153-4E8E-9C6F-5A26DE1C27EF}" type="presOf" srcId="{B872C6CD-F631-4B25-9A1B-895F8B3F460F}" destId="{892E79F7-42D2-4CFF-9391-2FB629ED91BB}" srcOrd="0" destOrd="0" presId="urn:microsoft.com/office/officeart/2016/7/layout/BasicLinearProcessNumbered"/>
    <dgm:cxn modelId="{FF438EA6-CAB9-4A84-9A80-79AEFB425369}" type="presOf" srcId="{4B129FA8-DEE1-4588-9F1D-462A0298CEC8}" destId="{2856D8DA-D002-4C67-8F80-6ECB9BEB3771}" srcOrd="0" destOrd="0" presId="urn:microsoft.com/office/officeart/2016/7/layout/BasicLinearProcessNumbered"/>
    <dgm:cxn modelId="{9FBAD9AA-B055-4249-B046-4FB908A88138}" type="presOf" srcId="{A2B5C059-C875-430A-B5D8-729530A47875}" destId="{28B61C71-6595-44BC-B53D-35CF3D66FFEF}" srcOrd="0" destOrd="0" presId="urn:microsoft.com/office/officeart/2016/7/layout/BasicLinearProcessNumbered"/>
    <dgm:cxn modelId="{826D68C9-6361-42F8-879C-219CE065B167}" type="presOf" srcId="{D717BD9D-6C4D-4A25-85DF-7E0FBC5BC4B4}" destId="{954F3857-497B-41F7-87CC-0509BA6121A3}" srcOrd="1" destOrd="0" presId="urn:microsoft.com/office/officeart/2016/7/layout/BasicLinearProcessNumbered"/>
    <dgm:cxn modelId="{A9735CE4-D2EC-42B5-8496-2E953ABBF3FD}" type="presOf" srcId="{041CC8A8-CBB5-4B7D-8A08-85C809DA70D5}" destId="{73355004-ED69-4CBB-AC2B-14B68EACACF0}" srcOrd="1" destOrd="0" presId="urn:microsoft.com/office/officeart/2016/7/layout/BasicLinearProcessNumbered"/>
    <dgm:cxn modelId="{E7E895E7-1419-4CC9-A0AE-CA3D40609129}" type="presOf" srcId="{03B4D30D-9512-41AB-A188-6FD0F58B4B85}" destId="{3D9CC439-0ECE-4711-96EE-F87501DAE818}" srcOrd="1" destOrd="0" presId="urn:microsoft.com/office/officeart/2016/7/layout/BasicLinearProcessNumbered"/>
    <dgm:cxn modelId="{6A27F7EE-E5B0-4B0B-95AD-F3CC0A578D05}" type="presOf" srcId="{82E8C457-6523-403F-952F-66F0830FC881}" destId="{7C479D5E-F7E0-4256-B619-53A5D96604DD}" srcOrd="0" destOrd="0" presId="urn:microsoft.com/office/officeart/2016/7/layout/BasicLinearProcessNumbered"/>
    <dgm:cxn modelId="{630CB8FE-D49C-4826-997E-0011AD950961}" type="presParOf" srcId="{28B61C71-6595-44BC-B53D-35CF3D66FFEF}" destId="{91A80E98-4905-469F-BDA6-E900FAB83D30}" srcOrd="0" destOrd="0" presId="urn:microsoft.com/office/officeart/2016/7/layout/BasicLinearProcessNumbered"/>
    <dgm:cxn modelId="{B200B5BD-1F60-4FC1-A671-ACCA50278806}" type="presParOf" srcId="{91A80E98-4905-469F-BDA6-E900FAB83D30}" destId="{6F73D6F4-A9E3-4B32-A695-FE14F67C964C}" srcOrd="0" destOrd="0" presId="urn:microsoft.com/office/officeart/2016/7/layout/BasicLinearProcessNumbered"/>
    <dgm:cxn modelId="{B9F781AE-21F9-418E-B409-4CB40CAEFDB2}" type="presParOf" srcId="{91A80E98-4905-469F-BDA6-E900FAB83D30}" destId="{776C9F27-226A-45E7-A986-7BBAF048E22A}" srcOrd="1" destOrd="0" presId="urn:microsoft.com/office/officeart/2016/7/layout/BasicLinearProcessNumbered"/>
    <dgm:cxn modelId="{3A569400-958A-4938-9B14-E5AFD3BB209B}" type="presParOf" srcId="{91A80E98-4905-469F-BDA6-E900FAB83D30}" destId="{9C074144-BB21-424B-8274-CF8A0EAD2726}" srcOrd="2" destOrd="0" presId="urn:microsoft.com/office/officeart/2016/7/layout/BasicLinearProcessNumbered"/>
    <dgm:cxn modelId="{A04222B1-2679-43F4-924D-E4BEC4F8F95E}" type="presParOf" srcId="{91A80E98-4905-469F-BDA6-E900FAB83D30}" destId="{954F3857-497B-41F7-87CC-0509BA6121A3}" srcOrd="3" destOrd="0" presId="urn:microsoft.com/office/officeart/2016/7/layout/BasicLinearProcessNumbered"/>
    <dgm:cxn modelId="{6F0F3C29-6FF9-4310-8CEF-35B3818D037C}" type="presParOf" srcId="{28B61C71-6595-44BC-B53D-35CF3D66FFEF}" destId="{A38D863D-6730-4264-844A-77DB1D535D16}" srcOrd="1" destOrd="0" presId="urn:microsoft.com/office/officeart/2016/7/layout/BasicLinearProcessNumbered"/>
    <dgm:cxn modelId="{A10A662A-DA00-41D1-BB57-D30094CBC54A}" type="presParOf" srcId="{28B61C71-6595-44BC-B53D-35CF3D66FFEF}" destId="{55161113-7A4F-4CE7-B104-4AEA911F606D}" srcOrd="2" destOrd="0" presId="urn:microsoft.com/office/officeart/2016/7/layout/BasicLinearProcessNumbered"/>
    <dgm:cxn modelId="{624CCDE1-6D6F-4BC0-9932-4BE2F8E7C710}" type="presParOf" srcId="{55161113-7A4F-4CE7-B104-4AEA911F606D}" destId="{ABBD6C7B-23DB-4427-AC46-C9877C33B0FD}" srcOrd="0" destOrd="0" presId="urn:microsoft.com/office/officeart/2016/7/layout/BasicLinearProcessNumbered"/>
    <dgm:cxn modelId="{FA8A953C-72F0-4627-B5E1-64D2565363F9}" type="presParOf" srcId="{55161113-7A4F-4CE7-B104-4AEA911F606D}" destId="{76423D96-5D89-4321-A323-DEDD8AFE5FFC}" srcOrd="1" destOrd="0" presId="urn:microsoft.com/office/officeart/2016/7/layout/BasicLinearProcessNumbered"/>
    <dgm:cxn modelId="{67DF08F6-D304-4691-96E9-E001069E2F11}" type="presParOf" srcId="{55161113-7A4F-4CE7-B104-4AEA911F606D}" destId="{2748C049-3A8F-47BB-83AD-4D4316C7695C}" srcOrd="2" destOrd="0" presId="urn:microsoft.com/office/officeart/2016/7/layout/BasicLinearProcessNumbered"/>
    <dgm:cxn modelId="{C99A4AD8-5963-4A3A-90A4-CD06ACCF7EAD}" type="presParOf" srcId="{55161113-7A4F-4CE7-B104-4AEA911F606D}" destId="{3D9CC439-0ECE-4711-96EE-F87501DAE818}" srcOrd="3" destOrd="0" presId="urn:microsoft.com/office/officeart/2016/7/layout/BasicLinearProcessNumbered"/>
    <dgm:cxn modelId="{A7CF1BBA-BEFE-4C04-AF4C-9778F09E9069}" type="presParOf" srcId="{28B61C71-6595-44BC-B53D-35CF3D66FFEF}" destId="{374BDBDA-6523-4F01-9E60-0E873A67B440}" srcOrd="3" destOrd="0" presId="urn:microsoft.com/office/officeart/2016/7/layout/BasicLinearProcessNumbered"/>
    <dgm:cxn modelId="{1CB4C308-726D-47A8-8DF8-D6D832C7604A}" type="presParOf" srcId="{28B61C71-6595-44BC-B53D-35CF3D66FFEF}" destId="{A8CA23A1-1FBE-4E34-B8F7-43D3F1DB3297}" srcOrd="4" destOrd="0" presId="urn:microsoft.com/office/officeart/2016/7/layout/BasicLinearProcessNumbered"/>
    <dgm:cxn modelId="{DA0F3844-FA7A-440B-95B8-7BEC1C0D59BF}" type="presParOf" srcId="{A8CA23A1-1FBE-4E34-B8F7-43D3F1DB3297}" destId="{9C49CED1-6B0E-4677-9BE7-E312D5147F9F}" srcOrd="0" destOrd="0" presId="urn:microsoft.com/office/officeart/2016/7/layout/BasicLinearProcessNumbered"/>
    <dgm:cxn modelId="{94307824-DCC0-4821-97D9-5312AFE332F3}" type="presParOf" srcId="{A8CA23A1-1FBE-4E34-B8F7-43D3F1DB3297}" destId="{7C479D5E-F7E0-4256-B619-53A5D96604DD}" srcOrd="1" destOrd="0" presId="urn:microsoft.com/office/officeart/2016/7/layout/BasicLinearProcessNumbered"/>
    <dgm:cxn modelId="{602B313B-E15D-4CD4-A790-9A02446F3503}" type="presParOf" srcId="{A8CA23A1-1FBE-4E34-B8F7-43D3F1DB3297}" destId="{3E15438D-7B9D-49C2-A40D-1CEB64DEA021}" srcOrd="2" destOrd="0" presId="urn:microsoft.com/office/officeart/2016/7/layout/BasicLinearProcessNumbered"/>
    <dgm:cxn modelId="{6A646886-7AE4-4B84-90CF-4B0BB8FC170F}" type="presParOf" srcId="{A8CA23A1-1FBE-4E34-B8F7-43D3F1DB3297}" destId="{73355004-ED69-4CBB-AC2B-14B68EACACF0}" srcOrd="3" destOrd="0" presId="urn:microsoft.com/office/officeart/2016/7/layout/BasicLinearProcessNumbered"/>
    <dgm:cxn modelId="{B3124799-9661-4D34-A8A6-555C26869961}" type="presParOf" srcId="{28B61C71-6595-44BC-B53D-35CF3D66FFEF}" destId="{B5EFB9BA-A33E-4F12-9B40-02F426DD7717}" srcOrd="5" destOrd="0" presId="urn:microsoft.com/office/officeart/2016/7/layout/BasicLinearProcessNumbered"/>
    <dgm:cxn modelId="{1B97F5C8-239F-41A0-9CB0-2BB48BAEA7A6}" type="presParOf" srcId="{28B61C71-6595-44BC-B53D-35CF3D66FFEF}" destId="{2FCB1BAB-43A7-4E78-92AA-FA6DC2A53F0B}" srcOrd="6" destOrd="0" presId="urn:microsoft.com/office/officeart/2016/7/layout/BasicLinearProcessNumbered"/>
    <dgm:cxn modelId="{7E321C80-8D9E-4C15-BE55-F3FA66CD5B93}" type="presParOf" srcId="{2FCB1BAB-43A7-4E78-92AA-FA6DC2A53F0B}" destId="{892E79F7-42D2-4CFF-9391-2FB629ED91BB}" srcOrd="0" destOrd="0" presId="urn:microsoft.com/office/officeart/2016/7/layout/BasicLinearProcessNumbered"/>
    <dgm:cxn modelId="{BB1D9EFC-A64A-448B-AB99-ADEF97BE3E46}" type="presParOf" srcId="{2FCB1BAB-43A7-4E78-92AA-FA6DC2A53F0B}" destId="{2856D8DA-D002-4C67-8F80-6ECB9BEB3771}" srcOrd="1" destOrd="0" presId="urn:microsoft.com/office/officeart/2016/7/layout/BasicLinearProcessNumbered"/>
    <dgm:cxn modelId="{F13357AE-B78C-412A-84B5-7CC28BFB23A5}" type="presParOf" srcId="{2FCB1BAB-43A7-4E78-92AA-FA6DC2A53F0B}" destId="{683FC3D8-7422-4806-8BA5-F9758C43A979}" srcOrd="2" destOrd="0" presId="urn:microsoft.com/office/officeart/2016/7/layout/BasicLinearProcessNumbered"/>
    <dgm:cxn modelId="{45555CC1-EDA3-4F82-89D7-C086D4F658F8}" type="presParOf" srcId="{2FCB1BAB-43A7-4E78-92AA-FA6DC2A53F0B}" destId="{59841BBF-BEED-43ED-81CA-F6D3CB060C4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F52DC-6509-43EB-A8F2-7106EF7143FA}" type="doc">
      <dgm:prSet loTypeId="urn:microsoft.com/office/officeart/2005/8/layout/process5" loCatId="process" qsTypeId="urn:microsoft.com/office/officeart/2005/8/quickstyle/simple1" qsCatId="simple" csTypeId="urn:microsoft.com/office/officeart/2005/8/colors/accent3_2" csCatId="accent3" phldr="1"/>
      <dgm:spPr/>
      <dgm:t>
        <a:bodyPr/>
        <a:lstStyle/>
        <a:p>
          <a:endParaRPr lang="en-US"/>
        </a:p>
      </dgm:t>
    </dgm:pt>
    <dgm:pt modelId="{8AB04F92-6F93-4D00-A7EE-3FF366783837}">
      <dgm:prSet/>
      <dgm:spPr>
        <a:solidFill>
          <a:schemeClr val="accent1"/>
        </a:solidFill>
      </dgm:spPr>
      <dgm:t>
        <a:bodyPr/>
        <a:lstStyle/>
        <a:p>
          <a:r>
            <a:rPr lang="en-US" b="1" dirty="0">
              <a:latin typeface="Arial" panose="020B0604020202020204" pitchFamily="34" charset="0"/>
              <a:cs typeface="Arial" panose="020B0604020202020204" pitchFamily="34" charset="0"/>
            </a:rPr>
            <a:t>Decide if an environmental investigation is needed.</a:t>
          </a:r>
          <a:endParaRPr lang="en-US" dirty="0">
            <a:latin typeface="Arial" panose="020B0604020202020204" pitchFamily="34" charset="0"/>
            <a:cs typeface="Arial" panose="020B0604020202020204" pitchFamily="34" charset="0"/>
          </a:endParaRPr>
        </a:p>
      </dgm:t>
    </dgm:pt>
    <dgm:pt modelId="{7778BF53-56DC-4C63-8453-621C71E32397}" type="parTrans" cxnId="{9DB87498-CCAB-4611-8A56-B8CB472AB9BA}">
      <dgm:prSet/>
      <dgm:spPr/>
      <dgm:t>
        <a:bodyPr/>
        <a:lstStyle/>
        <a:p>
          <a:endParaRPr lang="en-US"/>
        </a:p>
      </dgm:t>
    </dgm:pt>
    <dgm:pt modelId="{5B7CFC78-557B-43EB-BA92-5FD9AF4A0483}" type="sibTrans" cxnId="{9DB87498-CCAB-4611-8A56-B8CB472AB9BA}">
      <dgm:prSet/>
      <dgm:spPr>
        <a:solidFill>
          <a:schemeClr val="tx1"/>
        </a:solidFill>
      </dgm:spPr>
      <dgm:t>
        <a:bodyPr/>
        <a:lstStyle/>
        <a:p>
          <a:endParaRPr lang="en-US"/>
        </a:p>
      </dgm:t>
    </dgm:pt>
    <dgm:pt modelId="{462F5473-2671-4971-B13E-A082C3E1F16B}">
      <dgm:prSet/>
      <dgm:spPr>
        <a:solidFill>
          <a:schemeClr val="accent1"/>
        </a:solidFill>
      </dgm:spPr>
      <dgm:t>
        <a:bodyPr/>
        <a:lstStyle/>
        <a:p>
          <a:r>
            <a:rPr lang="en-US">
              <a:latin typeface="Arial" panose="020B0604020202020204" pitchFamily="34" charset="0"/>
              <a:cs typeface="Arial" panose="020B0604020202020204" pitchFamily="34" charset="0"/>
            </a:rPr>
            <a:t>If warranted, conduct a </a:t>
          </a:r>
          <a:r>
            <a:rPr lang="en-US" b="1">
              <a:latin typeface="Arial" panose="020B0604020202020204" pitchFamily="34" charset="0"/>
              <a:cs typeface="Arial" panose="020B0604020202020204" pitchFamily="34" charset="0"/>
            </a:rPr>
            <a:t>collaborative environmental investigation.</a:t>
          </a:r>
          <a:endParaRPr lang="en-US">
            <a:latin typeface="Arial" panose="020B0604020202020204" pitchFamily="34" charset="0"/>
            <a:cs typeface="Arial" panose="020B0604020202020204" pitchFamily="34" charset="0"/>
          </a:endParaRPr>
        </a:p>
      </dgm:t>
    </dgm:pt>
    <dgm:pt modelId="{7AB1F667-EE96-41F2-841E-793F244095DF}" type="parTrans" cxnId="{5ED9BDDF-8EA4-4B92-AB5A-C89E7FD15033}">
      <dgm:prSet/>
      <dgm:spPr/>
      <dgm:t>
        <a:bodyPr/>
        <a:lstStyle/>
        <a:p>
          <a:endParaRPr lang="en-US"/>
        </a:p>
      </dgm:t>
    </dgm:pt>
    <dgm:pt modelId="{87992E70-F62C-47D9-8C37-DDD946CF5723}" type="sibTrans" cxnId="{5ED9BDDF-8EA4-4B92-AB5A-C89E7FD15033}">
      <dgm:prSet/>
      <dgm:spPr>
        <a:solidFill>
          <a:schemeClr val="tx1"/>
        </a:solidFill>
      </dgm:spPr>
      <dgm:t>
        <a:bodyPr/>
        <a:lstStyle/>
        <a:p>
          <a:endParaRPr lang="en-US"/>
        </a:p>
      </dgm:t>
    </dgm:pt>
    <dgm:pt modelId="{3CAD9C7C-3A4F-4410-A5A5-C2D68C1440B5}">
      <dgm:prSet/>
      <dgm:spPr>
        <a:solidFill>
          <a:schemeClr val="accent1"/>
        </a:solidFill>
      </dgm:spPr>
      <dgm:t>
        <a:bodyPr/>
        <a:lstStyle/>
        <a:p>
          <a:r>
            <a:rPr lang="en-US" dirty="0">
              <a:latin typeface="Arial" panose="020B0604020202020204" pitchFamily="34" charset="0"/>
              <a:cs typeface="Arial" panose="020B0604020202020204" pitchFamily="34" charset="0"/>
            </a:rPr>
            <a:t>Include staff who regularly inspect the facility (e.g., </a:t>
          </a:r>
          <a:r>
            <a:rPr lang="en-US" b="1" dirty="0">
              <a:latin typeface="Arial" panose="020B0604020202020204" pitchFamily="34" charset="0"/>
              <a:cs typeface="Arial" panose="020B0604020202020204" pitchFamily="34" charset="0"/>
            </a:rPr>
            <a:t>sanitarians, public health nurses</a:t>
          </a:r>
          <a:r>
            <a:rPr lang="en-US" dirty="0">
              <a:latin typeface="Arial" panose="020B0604020202020204" pitchFamily="34" charset="0"/>
              <a:cs typeface="Arial" panose="020B0604020202020204" pitchFamily="34" charset="0"/>
            </a:rPr>
            <a:t>) in the environmental investigation.</a:t>
          </a:r>
        </a:p>
      </dgm:t>
    </dgm:pt>
    <dgm:pt modelId="{99C2B363-742B-4A7C-B03F-44ECFC47703B}" type="parTrans" cxnId="{7E96E217-9560-47B2-A6EC-334BF81997B2}">
      <dgm:prSet/>
      <dgm:spPr/>
      <dgm:t>
        <a:bodyPr/>
        <a:lstStyle/>
        <a:p>
          <a:endParaRPr lang="en-US"/>
        </a:p>
      </dgm:t>
    </dgm:pt>
    <dgm:pt modelId="{1779C1AC-97B6-4826-97FD-FAECAABF5F38}" type="sibTrans" cxnId="{7E96E217-9560-47B2-A6EC-334BF81997B2}">
      <dgm:prSet/>
      <dgm:spPr>
        <a:solidFill>
          <a:schemeClr val="tx1"/>
        </a:solidFill>
      </dgm:spPr>
      <dgm:t>
        <a:bodyPr/>
        <a:lstStyle/>
        <a:p>
          <a:endParaRPr lang="en-US"/>
        </a:p>
      </dgm:t>
    </dgm:pt>
    <dgm:pt modelId="{168D936F-97D2-4362-A88A-2ECB103C7790}">
      <dgm:prSet/>
      <dgm:spPr>
        <a:solidFill>
          <a:schemeClr val="accent1"/>
        </a:solidFill>
      </dgm:spPr>
      <dgm:t>
        <a:bodyPr/>
        <a:lstStyle/>
        <a:p>
          <a:r>
            <a:rPr lang="en-US">
              <a:latin typeface="Arial" panose="020B0604020202020204" pitchFamily="34" charset="0"/>
              <a:cs typeface="Arial" panose="020B0604020202020204" pitchFamily="34" charset="0"/>
            </a:rPr>
            <a:t>BCEH provides </a:t>
          </a:r>
          <a:r>
            <a:rPr lang="en-US" b="1">
              <a:latin typeface="Arial" panose="020B0604020202020204" pitchFamily="34" charset="0"/>
              <a:cs typeface="Arial" panose="020B0604020202020204" pitchFamily="34" charset="0"/>
            </a:rPr>
            <a:t>training and technical assistance</a:t>
          </a:r>
          <a:r>
            <a:rPr lang="en-US">
              <a:latin typeface="Arial" panose="020B0604020202020204" pitchFamily="34" charset="0"/>
              <a:cs typeface="Arial" panose="020B0604020202020204" pitchFamily="34" charset="0"/>
            </a:rPr>
            <a:t> to LBOH on how to perform environmental investigations.</a:t>
          </a:r>
        </a:p>
      </dgm:t>
    </dgm:pt>
    <dgm:pt modelId="{CC6256DD-F30D-4E21-B81D-3132A2552347}" type="parTrans" cxnId="{CBDCE029-256B-4642-BA03-9D6D24FF2081}">
      <dgm:prSet/>
      <dgm:spPr/>
      <dgm:t>
        <a:bodyPr/>
        <a:lstStyle/>
        <a:p>
          <a:endParaRPr lang="en-US"/>
        </a:p>
      </dgm:t>
    </dgm:pt>
    <dgm:pt modelId="{6D6F8A0D-BC60-4DE4-B604-E7BBCF99F430}" type="sibTrans" cxnId="{CBDCE029-256B-4642-BA03-9D6D24FF2081}">
      <dgm:prSet/>
      <dgm:spPr>
        <a:solidFill>
          <a:schemeClr val="tx1"/>
        </a:solidFill>
      </dgm:spPr>
      <dgm:t>
        <a:bodyPr/>
        <a:lstStyle/>
        <a:p>
          <a:endParaRPr lang="en-US"/>
        </a:p>
      </dgm:t>
    </dgm:pt>
    <dgm:pt modelId="{D225F74F-5EA6-4C6C-B2CB-831630C4A52B}">
      <dgm:prSet/>
      <dgm:spPr>
        <a:solidFill>
          <a:schemeClr val="accent1"/>
        </a:solidFill>
      </dgm:spPr>
      <dgm:t>
        <a:bodyPr/>
        <a:lstStyle/>
        <a:p>
          <a:r>
            <a:rPr lang="en-US" dirty="0">
              <a:latin typeface="Arial" panose="020B0604020202020204" pitchFamily="34" charset="0"/>
              <a:cs typeface="Arial" panose="020B0604020202020204" pitchFamily="34" charset="0"/>
            </a:rPr>
            <a:t>Ensure teams have access to the </a:t>
          </a:r>
          <a:r>
            <a:rPr lang="en-US" b="1" dirty="0">
              <a:latin typeface="Arial" panose="020B0604020202020204" pitchFamily="34" charset="0"/>
              <a:cs typeface="Arial" panose="020B0604020202020204" pitchFamily="34" charset="0"/>
            </a:rPr>
            <a:t>necessary supplies and guidance</a:t>
          </a:r>
          <a:r>
            <a:rPr lang="en-US" dirty="0">
              <a:latin typeface="Arial" panose="020B0604020202020204" pitchFamily="34" charset="0"/>
              <a:cs typeface="Arial" panose="020B0604020202020204" pitchFamily="34" charset="0"/>
            </a:rPr>
            <a:t> to conduct investigations effectively.</a:t>
          </a:r>
        </a:p>
      </dgm:t>
    </dgm:pt>
    <dgm:pt modelId="{550686BC-7D17-4A56-AA76-7C8F0CA7B7E4}" type="parTrans" cxnId="{D7E29DFA-7368-4A1A-AF0D-304CD5BAF2F3}">
      <dgm:prSet/>
      <dgm:spPr/>
      <dgm:t>
        <a:bodyPr/>
        <a:lstStyle/>
        <a:p>
          <a:endParaRPr lang="en-US"/>
        </a:p>
      </dgm:t>
    </dgm:pt>
    <dgm:pt modelId="{08428FA5-F7AE-40D8-9A63-70693B7ACA23}" type="sibTrans" cxnId="{D7E29DFA-7368-4A1A-AF0D-304CD5BAF2F3}">
      <dgm:prSet/>
      <dgm:spPr/>
      <dgm:t>
        <a:bodyPr/>
        <a:lstStyle/>
        <a:p>
          <a:endParaRPr lang="en-US"/>
        </a:p>
      </dgm:t>
    </dgm:pt>
    <dgm:pt modelId="{B454F0AE-3B20-4903-8555-73E0CDB7D28C}" type="pres">
      <dgm:prSet presAssocID="{E21F52DC-6509-43EB-A8F2-7106EF7143FA}" presName="diagram" presStyleCnt="0">
        <dgm:presLayoutVars>
          <dgm:dir/>
          <dgm:resizeHandles val="exact"/>
        </dgm:presLayoutVars>
      </dgm:prSet>
      <dgm:spPr/>
    </dgm:pt>
    <dgm:pt modelId="{8DE938C8-9B80-40B3-A4E6-D46E86EF7FA8}" type="pres">
      <dgm:prSet presAssocID="{8AB04F92-6F93-4D00-A7EE-3FF366783837}" presName="node" presStyleLbl="node1" presStyleIdx="0" presStyleCnt="5">
        <dgm:presLayoutVars>
          <dgm:bulletEnabled val="1"/>
        </dgm:presLayoutVars>
      </dgm:prSet>
      <dgm:spPr/>
    </dgm:pt>
    <dgm:pt modelId="{D73AB341-C4E2-4BF9-B2D8-AEB9C53FC858}" type="pres">
      <dgm:prSet presAssocID="{5B7CFC78-557B-43EB-BA92-5FD9AF4A0483}" presName="sibTrans" presStyleLbl="sibTrans2D1" presStyleIdx="0" presStyleCnt="4"/>
      <dgm:spPr/>
    </dgm:pt>
    <dgm:pt modelId="{CF18267F-8497-4E1A-A7CB-575A09BD09A0}" type="pres">
      <dgm:prSet presAssocID="{5B7CFC78-557B-43EB-BA92-5FD9AF4A0483}" presName="connectorText" presStyleLbl="sibTrans2D1" presStyleIdx="0" presStyleCnt="4"/>
      <dgm:spPr/>
    </dgm:pt>
    <dgm:pt modelId="{6C278B1D-764A-44A1-8203-5EDF2C2AC5D6}" type="pres">
      <dgm:prSet presAssocID="{462F5473-2671-4971-B13E-A082C3E1F16B}" presName="node" presStyleLbl="node1" presStyleIdx="1" presStyleCnt="5">
        <dgm:presLayoutVars>
          <dgm:bulletEnabled val="1"/>
        </dgm:presLayoutVars>
      </dgm:prSet>
      <dgm:spPr/>
    </dgm:pt>
    <dgm:pt modelId="{C1C6B47A-54BC-47E9-8B87-9ABA95A4B2C9}" type="pres">
      <dgm:prSet presAssocID="{87992E70-F62C-47D9-8C37-DDD946CF5723}" presName="sibTrans" presStyleLbl="sibTrans2D1" presStyleIdx="1" presStyleCnt="4"/>
      <dgm:spPr/>
    </dgm:pt>
    <dgm:pt modelId="{E64F8A09-90BA-453A-8284-EEC4485835A8}" type="pres">
      <dgm:prSet presAssocID="{87992E70-F62C-47D9-8C37-DDD946CF5723}" presName="connectorText" presStyleLbl="sibTrans2D1" presStyleIdx="1" presStyleCnt="4"/>
      <dgm:spPr/>
    </dgm:pt>
    <dgm:pt modelId="{3041CF90-B70B-4225-A3DA-F709326ABF1F}" type="pres">
      <dgm:prSet presAssocID="{3CAD9C7C-3A4F-4410-A5A5-C2D68C1440B5}" presName="node" presStyleLbl="node1" presStyleIdx="2" presStyleCnt="5">
        <dgm:presLayoutVars>
          <dgm:bulletEnabled val="1"/>
        </dgm:presLayoutVars>
      </dgm:prSet>
      <dgm:spPr/>
    </dgm:pt>
    <dgm:pt modelId="{64A3A141-4B21-435A-9926-1722C8470C14}" type="pres">
      <dgm:prSet presAssocID="{1779C1AC-97B6-4826-97FD-FAECAABF5F38}" presName="sibTrans" presStyleLbl="sibTrans2D1" presStyleIdx="2" presStyleCnt="4"/>
      <dgm:spPr/>
    </dgm:pt>
    <dgm:pt modelId="{B441AAC3-9CF8-43B1-ABF2-2844630FA66C}" type="pres">
      <dgm:prSet presAssocID="{1779C1AC-97B6-4826-97FD-FAECAABF5F38}" presName="connectorText" presStyleLbl="sibTrans2D1" presStyleIdx="2" presStyleCnt="4"/>
      <dgm:spPr/>
    </dgm:pt>
    <dgm:pt modelId="{5525436E-08F0-4E73-898B-43B7019A8D5C}" type="pres">
      <dgm:prSet presAssocID="{168D936F-97D2-4362-A88A-2ECB103C7790}" presName="node" presStyleLbl="node1" presStyleIdx="3" presStyleCnt="5">
        <dgm:presLayoutVars>
          <dgm:bulletEnabled val="1"/>
        </dgm:presLayoutVars>
      </dgm:prSet>
      <dgm:spPr/>
    </dgm:pt>
    <dgm:pt modelId="{985E926C-E0F4-4C2C-A58E-986D6D979838}" type="pres">
      <dgm:prSet presAssocID="{6D6F8A0D-BC60-4DE4-B604-E7BBCF99F430}" presName="sibTrans" presStyleLbl="sibTrans2D1" presStyleIdx="3" presStyleCnt="4"/>
      <dgm:spPr/>
    </dgm:pt>
    <dgm:pt modelId="{5DF422BC-5690-4060-9FA8-E24E00584B29}" type="pres">
      <dgm:prSet presAssocID="{6D6F8A0D-BC60-4DE4-B604-E7BBCF99F430}" presName="connectorText" presStyleLbl="sibTrans2D1" presStyleIdx="3" presStyleCnt="4"/>
      <dgm:spPr/>
    </dgm:pt>
    <dgm:pt modelId="{1BFAC14F-23D4-4821-A9BE-622210CC8C3A}" type="pres">
      <dgm:prSet presAssocID="{D225F74F-5EA6-4C6C-B2CB-831630C4A52B}" presName="node" presStyleLbl="node1" presStyleIdx="4" presStyleCnt="5" custLinFactNeighborY="2632">
        <dgm:presLayoutVars>
          <dgm:bulletEnabled val="1"/>
        </dgm:presLayoutVars>
      </dgm:prSet>
      <dgm:spPr/>
    </dgm:pt>
  </dgm:ptLst>
  <dgm:cxnLst>
    <dgm:cxn modelId="{03880F0B-3E52-4956-A829-6047A5C75AB7}" type="presOf" srcId="{6D6F8A0D-BC60-4DE4-B604-E7BBCF99F430}" destId="{985E926C-E0F4-4C2C-A58E-986D6D979838}" srcOrd="0" destOrd="0" presId="urn:microsoft.com/office/officeart/2005/8/layout/process5"/>
    <dgm:cxn modelId="{7E96E217-9560-47B2-A6EC-334BF81997B2}" srcId="{E21F52DC-6509-43EB-A8F2-7106EF7143FA}" destId="{3CAD9C7C-3A4F-4410-A5A5-C2D68C1440B5}" srcOrd="2" destOrd="0" parTransId="{99C2B363-742B-4A7C-B03F-44ECFC47703B}" sibTransId="{1779C1AC-97B6-4826-97FD-FAECAABF5F38}"/>
    <dgm:cxn modelId="{CBDCE029-256B-4642-BA03-9D6D24FF2081}" srcId="{E21F52DC-6509-43EB-A8F2-7106EF7143FA}" destId="{168D936F-97D2-4362-A88A-2ECB103C7790}" srcOrd="3" destOrd="0" parTransId="{CC6256DD-F30D-4E21-B81D-3132A2552347}" sibTransId="{6D6F8A0D-BC60-4DE4-B604-E7BBCF99F430}"/>
    <dgm:cxn modelId="{B19EFE2D-FEEB-45A4-A23B-9C75794BD97D}" type="presOf" srcId="{462F5473-2671-4971-B13E-A082C3E1F16B}" destId="{6C278B1D-764A-44A1-8203-5EDF2C2AC5D6}" srcOrd="0" destOrd="0" presId="urn:microsoft.com/office/officeart/2005/8/layout/process5"/>
    <dgm:cxn modelId="{0CC5C360-8564-462C-9EBD-7BED2C3445EF}" type="presOf" srcId="{87992E70-F62C-47D9-8C37-DDD946CF5723}" destId="{C1C6B47A-54BC-47E9-8B87-9ABA95A4B2C9}" srcOrd="0" destOrd="0" presId="urn:microsoft.com/office/officeart/2005/8/layout/process5"/>
    <dgm:cxn modelId="{8DE73842-8E6C-41CB-AE7D-D5EF05DCE6EF}" type="presOf" srcId="{168D936F-97D2-4362-A88A-2ECB103C7790}" destId="{5525436E-08F0-4E73-898B-43B7019A8D5C}" srcOrd="0" destOrd="0" presId="urn:microsoft.com/office/officeart/2005/8/layout/process5"/>
    <dgm:cxn modelId="{31142A52-7939-49FB-B3DE-2435F66BF10B}" type="presOf" srcId="{8AB04F92-6F93-4D00-A7EE-3FF366783837}" destId="{8DE938C8-9B80-40B3-A4E6-D46E86EF7FA8}" srcOrd="0" destOrd="0" presId="urn:microsoft.com/office/officeart/2005/8/layout/process5"/>
    <dgm:cxn modelId="{9FB55C8F-9CAD-4394-A6FB-7F298DC728A0}" type="presOf" srcId="{1779C1AC-97B6-4826-97FD-FAECAABF5F38}" destId="{B441AAC3-9CF8-43B1-ABF2-2844630FA66C}" srcOrd="1" destOrd="0" presId="urn:microsoft.com/office/officeart/2005/8/layout/process5"/>
    <dgm:cxn modelId="{9DB87498-CCAB-4611-8A56-B8CB472AB9BA}" srcId="{E21F52DC-6509-43EB-A8F2-7106EF7143FA}" destId="{8AB04F92-6F93-4D00-A7EE-3FF366783837}" srcOrd="0" destOrd="0" parTransId="{7778BF53-56DC-4C63-8453-621C71E32397}" sibTransId="{5B7CFC78-557B-43EB-BA92-5FD9AF4A0483}"/>
    <dgm:cxn modelId="{50F748A2-A3BA-4A40-8574-371B90816BAD}" type="presOf" srcId="{5B7CFC78-557B-43EB-BA92-5FD9AF4A0483}" destId="{CF18267F-8497-4E1A-A7CB-575A09BD09A0}" srcOrd="1" destOrd="0" presId="urn:microsoft.com/office/officeart/2005/8/layout/process5"/>
    <dgm:cxn modelId="{37B0B4CF-2409-4358-A409-9B5B9B2736A0}" type="presOf" srcId="{3CAD9C7C-3A4F-4410-A5A5-C2D68C1440B5}" destId="{3041CF90-B70B-4225-A3DA-F709326ABF1F}" srcOrd="0" destOrd="0" presId="urn:microsoft.com/office/officeart/2005/8/layout/process5"/>
    <dgm:cxn modelId="{D24205D3-41BD-47F3-91AC-C7170EEAD881}" type="presOf" srcId="{1779C1AC-97B6-4826-97FD-FAECAABF5F38}" destId="{64A3A141-4B21-435A-9926-1722C8470C14}" srcOrd="0" destOrd="0" presId="urn:microsoft.com/office/officeart/2005/8/layout/process5"/>
    <dgm:cxn modelId="{5ED9BDDF-8EA4-4B92-AB5A-C89E7FD15033}" srcId="{E21F52DC-6509-43EB-A8F2-7106EF7143FA}" destId="{462F5473-2671-4971-B13E-A082C3E1F16B}" srcOrd="1" destOrd="0" parTransId="{7AB1F667-EE96-41F2-841E-793F244095DF}" sibTransId="{87992E70-F62C-47D9-8C37-DDD946CF5723}"/>
    <dgm:cxn modelId="{6740F4E9-CDCD-4B3B-8255-4F45CD77CAED}" type="presOf" srcId="{5B7CFC78-557B-43EB-BA92-5FD9AF4A0483}" destId="{D73AB341-C4E2-4BF9-B2D8-AEB9C53FC858}" srcOrd="0" destOrd="0" presId="urn:microsoft.com/office/officeart/2005/8/layout/process5"/>
    <dgm:cxn modelId="{3A0B92F7-B53B-45CC-811D-39D14F0FAD99}" type="presOf" srcId="{87992E70-F62C-47D9-8C37-DDD946CF5723}" destId="{E64F8A09-90BA-453A-8284-EEC4485835A8}" srcOrd="1" destOrd="0" presId="urn:microsoft.com/office/officeart/2005/8/layout/process5"/>
    <dgm:cxn modelId="{CA59FFF9-2398-4268-BAAB-886CD63806DE}" type="presOf" srcId="{E21F52DC-6509-43EB-A8F2-7106EF7143FA}" destId="{B454F0AE-3B20-4903-8555-73E0CDB7D28C}" srcOrd="0" destOrd="0" presId="urn:microsoft.com/office/officeart/2005/8/layout/process5"/>
    <dgm:cxn modelId="{D7E29DFA-7368-4A1A-AF0D-304CD5BAF2F3}" srcId="{E21F52DC-6509-43EB-A8F2-7106EF7143FA}" destId="{D225F74F-5EA6-4C6C-B2CB-831630C4A52B}" srcOrd="4" destOrd="0" parTransId="{550686BC-7D17-4A56-AA76-7C8F0CA7B7E4}" sibTransId="{08428FA5-F7AE-40D8-9A63-70693B7ACA23}"/>
    <dgm:cxn modelId="{0D4E85FC-4980-4A28-BFEF-FACB64CF6254}" type="presOf" srcId="{6D6F8A0D-BC60-4DE4-B604-E7BBCF99F430}" destId="{5DF422BC-5690-4060-9FA8-E24E00584B29}" srcOrd="1" destOrd="0" presId="urn:microsoft.com/office/officeart/2005/8/layout/process5"/>
    <dgm:cxn modelId="{D3BF46FD-B338-4643-AC6A-7A727174D9F0}" type="presOf" srcId="{D225F74F-5EA6-4C6C-B2CB-831630C4A52B}" destId="{1BFAC14F-23D4-4821-A9BE-622210CC8C3A}" srcOrd="0" destOrd="0" presId="urn:microsoft.com/office/officeart/2005/8/layout/process5"/>
    <dgm:cxn modelId="{A928A84F-7A35-4CFE-9356-54C8E3367AA7}" type="presParOf" srcId="{B454F0AE-3B20-4903-8555-73E0CDB7D28C}" destId="{8DE938C8-9B80-40B3-A4E6-D46E86EF7FA8}" srcOrd="0" destOrd="0" presId="urn:microsoft.com/office/officeart/2005/8/layout/process5"/>
    <dgm:cxn modelId="{375DF34E-A06B-492D-9B3E-F1364BFE9D19}" type="presParOf" srcId="{B454F0AE-3B20-4903-8555-73E0CDB7D28C}" destId="{D73AB341-C4E2-4BF9-B2D8-AEB9C53FC858}" srcOrd="1" destOrd="0" presId="urn:microsoft.com/office/officeart/2005/8/layout/process5"/>
    <dgm:cxn modelId="{AEEEA09A-6325-4191-A77B-DD735FD532FD}" type="presParOf" srcId="{D73AB341-C4E2-4BF9-B2D8-AEB9C53FC858}" destId="{CF18267F-8497-4E1A-A7CB-575A09BD09A0}" srcOrd="0" destOrd="0" presId="urn:microsoft.com/office/officeart/2005/8/layout/process5"/>
    <dgm:cxn modelId="{43F97D40-B6B3-40B4-A7BF-75414E479466}" type="presParOf" srcId="{B454F0AE-3B20-4903-8555-73E0CDB7D28C}" destId="{6C278B1D-764A-44A1-8203-5EDF2C2AC5D6}" srcOrd="2" destOrd="0" presId="urn:microsoft.com/office/officeart/2005/8/layout/process5"/>
    <dgm:cxn modelId="{CC622E4D-7E01-4733-92AA-CF9714A1E4A0}" type="presParOf" srcId="{B454F0AE-3B20-4903-8555-73E0CDB7D28C}" destId="{C1C6B47A-54BC-47E9-8B87-9ABA95A4B2C9}" srcOrd="3" destOrd="0" presId="urn:microsoft.com/office/officeart/2005/8/layout/process5"/>
    <dgm:cxn modelId="{AA0F3001-1BA4-43A6-896B-A46625BAAD0B}" type="presParOf" srcId="{C1C6B47A-54BC-47E9-8B87-9ABA95A4B2C9}" destId="{E64F8A09-90BA-453A-8284-EEC4485835A8}" srcOrd="0" destOrd="0" presId="urn:microsoft.com/office/officeart/2005/8/layout/process5"/>
    <dgm:cxn modelId="{5811337C-AF10-40B6-B9DE-42EE88DE22BB}" type="presParOf" srcId="{B454F0AE-3B20-4903-8555-73E0CDB7D28C}" destId="{3041CF90-B70B-4225-A3DA-F709326ABF1F}" srcOrd="4" destOrd="0" presId="urn:microsoft.com/office/officeart/2005/8/layout/process5"/>
    <dgm:cxn modelId="{49497036-0AE5-417C-BF43-DFF2397BA832}" type="presParOf" srcId="{B454F0AE-3B20-4903-8555-73E0CDB7D28C}" destId="{64A3A141-4B21-435A-9926-1722C8470C14}" srcOrd="5" destOrd="0" presId="urn:microsoft.com/office/officeart/2005/8/layout/process5"/>
    <dgm:cxn modelId="{DBB46B00-768F-459D-BCC9-6E7FB55518B5}" type="presParOf" srcId="{64A3A141-4B21-435A-9926-1722C8470C14}" destId="{B441AAC3-9CF8-43B1-ABF2-2844630FA66C}" srcOrd="0" destOrd="0" presId="urn:microsoft.com/office/officeart/2005/8/layout/process5"/>
    <dgm:cxn modelId="{4CF7A5F5-8543-4EDA-97A8-1C306F819CAF}" type="presParOf" srcId="{B454F0AE-3B20-4903-8555-73E0CDB7D28C}" destId="{5525436E-08F0-4E73-898B-43B7019A8D5C}" srcOrd="6" destOrd="0" presId="urn:microsoft.com/office/officeart/2005/8/layout/process5"/>
    <dgm:cxn modelId="{BB4E13CE-838E-43AD-8712-2B01DB1759CE}" type="presParOf" srcId="{B454F0AE-3B20-4903-8555-73E0CDB7D28C}" destId="{985E926C-E0F4-4C2C-A58E-986D6D979838}" srcOrd="7" destOrd="0" presId="urn:microsoft.com/office/officeart/2005/8/layout/process5"/>
    <dgm:cxn modelId="{1E3A8F39-0AE3-49B2-B76D-BF5512A532CD}" type="presParOf" srcId="{985E926C-E0F4-4C2C-A58E-986D6D979838}" destId="{5DF422BC-5690-4060-9FA8-E24E00584B29}" srcOrd="0" destOrd="0" presId="urn:microsoft.com/office/officeart/2005/8/layout/process5"/>
    <dgm:cxn modelId="{B83FBAAA-571E-495D-85AC-B9EA500F6FC0}" type="presParOf" srcId="{B454F0AE-3B20-4903-8555-73E0CDB7D28C}" destId="{1BFAC14F-23D4-4821-A9BE-622210CC8C3A}"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12951-85AE-4335-A91B-95A218012377}" type="doc">
      <dgm:prSet loTypeId="urn:microsoft.com/office/officeart/2018/2/layout/IconVerticalSolidList" loCatId="icon" qsTypeId="urn:microsoft.com/office/officeart/2005/8/quickstyle/simple2" qsCatId="simple" csTypeId="urn:microsoft.com/office/officeart/2005/8/colors/accent0_3" csCatId="mainScheme" phldr="1"/>
      <dgm:spPr/>
      <dgm:t>
        <a:bodyPr/>
        <a:lstStyle/>
        <a:p>
          <a:endParaRPr lang="en-US"/>
        </a:p>
      </dgm:t>
    </dgm:pt>
    <dgm:pt modelId="{2DB111FA-222D-4E1D-A05F-A6E8705F3CCC}">
      <dgm:prSet/>
      <dgm:spPr/>
      <dgm:t>
        <a:bodyPr/>
        <a:lstStyle/>
        <a:p>
          <a:pPr>
            <a:lnSpc>
              <a:spcPct val="100000"/>
            </a:lnSpc>
          </a:pPr>
          <a:r>
            <a:rPr lang="en-US" b="0" dirty="0">
              <a:latin typeface="Arial" panose="020B0604020202020204" pitchFamily="34" charset="0"/>
              <a:cs typeface="Arial" panose="020B0604020202020204" pitchFamily="34" charset="0"/>
            </a:rPr>
            <a:t>If there is an outbreak, DPH will contact the LBOH to know they are interested in a HACCP Risk Assessment for a specific dish / ingredient.</a:t>
          </a:r>
        </a:p>
      </dgm:t>
    </dgm:pt>
    <dgm:pt modelId="{B0949A30-4AF2-490E-B027-7EF8753B3557}" type="parTrans" cxnId="{9A1DC86C-893F-4344-BF4D-A03EA5711B99}">
      <dgm:prSet/>
      <dgm:spPr/>
      <dgm:t>
        <a:bodyPr/>
        <a:lstStyle/>
        <a:p>
          <a:endParaRPr lang="en-US"/>
        </a:p>
      </dgm:t>
    </dgm:pt>
    <dgm:pt modelId="{4CF8BF01-BAE5-402A-AC73-E8C4D951D88D}" type="sibTrans" cxnId="{9A1DC86C-893F-4344-BF4D-A03EA5711B99}">
      <dgm:prSet/>
      <dgm:spPr/>
      <dgm:t>
        <a:bodyPr/>
        <a:lstStyle/>
        <a:p>
          <a:endParaRPr lang="en-US"/>
        </a:p>
      </dgm:t>
    </dgm:pt>
    <dgm:pt modelId="{850DB31A-F6DC-4CBE-BF60-3C5031F423DF}">
      <dgm:prSet/>
      <dgm:spPr/>
      <dgm:t>
        <a:bodyPr/>
        <a:lstStyle/>
        <a:p>
          <a:pPr>
            <a:lnSpc>
              <a:spcPct val="100000"/>
            </a:lnSpc>
          </a:pPr>
          <a:r>
            <a:rPr lang="en-US" b="0" dirty="0">
              <a:latin typeface="Arial" panose="020B0604020202020204" pitchFamily="34" charset="0"/>
              <a:cs typeface="Arial" panose="020B0604020202020204" pitchFamily="34" charset="0"/>
            </a:rPr>
            <a:t>Not all outbreaks benefit from a HACCP Risk Assessment.</a:t>
          </a:r>
        </a:p>
      </dgm:t>
    </dgm:pt>
    <dgm:pt modelId="{14A48D0E-3C42-4F3F-ADFB-6F448115F83F}" type="parTrans" cxnId="{164FAC77-F491-46C4-BF65-56B0F9DF93C3}">
      <dgm:prSet/>
      <dgm:spPr/>
      <dgm:t>
        <a:bodyPr/>
        <a:lstStyle/>
        <a:p>
          <a:endParaRPr lang="en-US"/>
        </a:p>
      </dgm:t>
    </dgm:pt>
    <dgm:pt modelId="{37DC65E5-730B-45AE-BBDE-E0DF142C3FA5}" type="sibTrans" cxnId="{164FAC77-F491-46C4-BF65-56B0F9DF93C3}">
      <dgm:prSet/>
      <dgm:spPr/>
      <dgm:t>
        <a:bodyPr/>
        <a:lstStyle/>
        <a:p>
          <a:endParaRPr lang="en-US"/>
        </a:p>
      </dgm:t>
    </dgm:pt>
    <dgm:pt modelId="{40A00670-8F56-4EBD-9995-657E96801127}">
      <dgm:prSet custT="1"/>
      <dgm:spPr/>
      <dgm:t>
        <a:bodyPr/>
        <a:lstStyle/>
        <a:p>
          <a:pPr>
            <a:lnSpc>
              <a:spcPct val="100000"/>
            </a:lnSpc>
          </a:pPr>
          <a:r>
            <a:rPr lang="en-US" sz="2000" b="0" i="1" dirty="0">
              <a:solidFill>
                <a:srgbClr val="032E53"/>
              </a:solidFill>
              <a:latin typeface="Arial" panose="020B0604020202020204" pitchFamily="34" charset="0"/>
              <a:cs typeface="Arial" panose="020B0604020202020204" pitchFamily="34" charset="0"/>
            </a:rPr>
            <a:t>For example, if there is no common food item but multiple people report dining at the same restaurant. </a:t>
          </a:r>
          <a:endParaRPr lang="en-US" sz="2000" b="0" dirty="0">
            <a:solidFill>
              <a:srgbClr val="032E53"/>
            </a:solidFill>
            <a:latin typeface="Arial" panose="020B0604020202020204" pitchFamily="34" charset="0"/>
            <a:cs typeface="Arial" panose="020B0604020202020204" pitchFamily="34" charset="0"/>
          </a:endParaRPr>
        </a:p>
      </dgm:t>
    </dgm:pt>
    <dgm:pt modelId="{211865C7-C6E8-4F92-A8B5-15E068C7C3E4}" type="parTrans" cxnId="{028005FB-4D5E-43DD-9415-F8AB10000FA5}">
      <dgm:prSet/>
      <dgm:spPr/>
      <dgm:t>
        <a:bodyPr/>
        <a:lstStyle/>
        <a:p>
          <a:endParaRPr lang="en-US"/>
        </a:p>
      </dgm:t>
    </dgm:pt>
    <dgm:pt modelId="{EF763481-9471-4B64-A99E-6FC0E6DD316E}" type="sibTrans" cxnId="{028005FB-4D5E-43DD-9415-F8AB10000FA5}">
      <dgm:prSet/>
      <dgm:spPr/>
      <dgm:t>
        <a:bodyPr/>
        <a:lstStyle/>
        <a:p>
          <a:endParaRPr lang="en-US"/>
        </a:p>
      </dgm:t>
    </dgm:pt>
    <dgm:pt modelId="{FD29BF1A-7BDC-4FFF-A57B-53A4ACBFBAED}">
      <dgm:prSet/>
      <dgm:spPr/>
      <dgm:t>
        <a:bodyPr/>
        <a:lstStyle/>
        <a:p>
          <a:pPr>
            <a:lnSpc>
              <a:spcPct val="100000"/>
            </a:lnSpc>
          </a:pPr>
          <a:r>
            <a:rPr lang="en-US" b="0" dirty="0">
              <a:latin typeface="Arial" panose="020B0604020202020204" pitchFamily="34" charset="0"/>
              <a:cs typeface="Arial" panose="020B0604020202020204" pitchFamily="34" charset="0"/>
            </a:rPr>
            <a:t>It is possible an outbreak may begin without a common food dish, but later into the investigation DPH learns of a common dish or ingredient. DPH would then request a HACCP Risk Assessment at that time.</a:t>
          </a:r>
        </a:p>
      </dgm:t>
    </dgm:pt>
    <dgm:pt modelId="{F9FCC834-CF67-48BD-AE88-D0113DF11327}" type="parTrans" cxnId="{D8F0C62F-B49B-48BF-B7CD-F81427E1411F}">
      <dgm:prSet/>
      <dgm:spPr/>
      <dgm:t>
        <a:bodyPr/>
        <a:lstStyle/>
        <a:p>
          <a:endParaRPr lang="en-US"/>
        </a:p>
      </dgm:t>
    </dgm:pt>
    <dgm:pt modelId="{6B3B333B-5B00-4F48-B551-420478639B7F}" type="sibTrans" cxnId="{D8F0C62F-B49B-48BF-B7CD-F81427E1411F}">
      <dgm:prSet/>
      <dgm:spPr/>
      <dgm:t>
        <a:bodyPr/>
        <a:lstStyle/>
        <a:p>
          <a:endParaRPr lang="en-US"/>
        </a:p>
      </dgm:t>
    </dgm:pt>
    <dgm:pt modelId="{6EE60CFA-F337-456F-BFAC-D703E6009FF5}" type="pres">
      <dgm:prSet presAssocID="{1C412951-85AE-4335-A91B-95A218012377}" presName="root" presStyleCnt="0">
        <dgm:presLayoutVars>
          <dgm:dir/>
          <dgm:resizeHandles val="exact"/>
        </dgm:presLayoutVars>
      </dgm:prSet>
      <dgm:spPr/>
    </dgm:pt>
    <dgm:pt modelId="{8BC81025-E7D9-44D1-8ADE-E3FFEDB0DA1C}" type="pres">
      <dgm:prSet presAssocID="{2DB111FA-222D-4E1D-A05F-A6E8705F3CCC}" presName="compNode" presStyleCnt="0"/>
      <dgm:spPr/>
    </dgm:pt>
    <dgm:pt modelId="{E9C96E86-5C4D-4395-9A3B-0C062AD7ED11}" type="pres">
      <dgm:prSet presAssocID="{2DB111FA-222D-4E1D-A05F-A6E8705F3CCC}" presName="bgRect" presStyleLbl="bgShp" presStyleIdx="0" presStyleCnt="3"/>
      <dgm:spPr/>
    </dgm:pt>
    <dgm:pt modelId="{CF7154BC-EFEC-4916-94A1-2C77FC35F2E2}" type="pres">
      <dgm:prSet presAssocID="{2DB111FA-222D-4E1D-A05F-A6E8705F3CCC}"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ceiver with solid fill"/>
        </a:ext>
      </dgm:extLst>
    </dgm:pt>
    <dgm:pt modelId="{E36D06FD-F46B-430D-A994-3E82267D1CCA}" type="pres">
      <dgm:prSet presAssocID="{2DB111FA-222D-4E1D-A05F-A6E8705F3CCC}" presName="spaceRect" presStyleCnt="0"/>
      <dgm:spPr/>
    </dgm:pt>
    <dgm:pt modelId="{E004C185-608B-48ED-BB37-2C5FECA90468}" type="pres">
      <dgm:prSet presAssocID="{2DB111FA-222D-4E1D-A05F-A6E8705F3CCC}" presName="parTx" presStyleLbl="revTx" presStyleIdx="0" presStyleCnt="4">
        <dgm:presLayoutVars>
          <dgm:chMax val="0"/>
          <dgm:chPref val="0"/>
        </dgm:presLayoutVars>
      </dgm:prSet>
      <dgm:spPr/>
    </dgm:pt>
    <dgm:pt modelId="{6A4D6109-E872-451C-BFB8-5FCE1A59B398}" type="pres">
      <dgm:prSet presAssocID="{4CF8BF01-BAE5-402A-AC73-E8C4D951D88D}" presName="sibTrans" presStyleCnt="0"/>
      <dgm:spPr/>
    </dgm:pt>
    <dgm:pt modelId="{1C0BFE83-F9CB-432A-8CAF-2F2524A0515D}" type="pres">
      <dgm:prSet presAssocID="{850DB31A-F6DC-4CBE-BF60-3C5031F423DF}" presName="compNode" presStyleCnt="0"/>
      <dgm:spPr/>
    </dgm:pt>
    <dgm:pt modelId="{270F25E9-08D5-4B6E-A4D2-9172B567E23B}" type="pres">
      <dgm:prSet presAssocID="{850DB31A-F6DC-4CBE-BF60-3C5031F423DF}" presName="bgRect" presStyleLbl="bgShp" presStyleIdx="1" presStyleCnt="3"/>
      <dgm:spPr/>
    </dgm:pt>
    <dgm:pt modelId="{46CFA30C-64BF-4E41-9970-AC5618DF71C5}" type="pres">
      <dgm:prSet presAssocID="{850DB31A-F6DC-4CBE-BF60-3C5031F423D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All Crosses outline"/>
        </a:ext>
      </dgm:extLst>
    </dgm:pt>
    <dgm:pt modelId="{61DEEA94-ABE9-4198-986A-EF0398C8CAB3}" type="pres">
      <dgm:prSet presAssocID="{850DB31A-F6DC-4CBE-BF60-3C5031F423DF}" presName="spaceRect" presStyleCnt="0"/>
      <dgm:spPr/>
    </dgm:pt>
    <dgm:pt modelId="{FA3CC014-9F08-49D5-B641-C1B906C2CC6F}" type="pres">
      <dgm:prSet presAssocID="{850DB31A-F6DC-4CBE-BF60-3C5031F423DF}" presName="parTx" presStyleLbl="revTx" presStyleIdx="1" presStyleCnt="4">
        <dgm:presLayoutVars>
          <dgm:chMax val="0"/>
          <dgm:chPref val="0"/>
        </dgm:presLayoutVars>
      </dgm:prSet>
      <dgm:spPr/>
    </dgm:pt>
    <dgm:pt modelId="{E0A26267-B590-4E39-8B8D-2951ED8ACDF7}" type="pres">
      <dgm:prSet presAssocID="{850DB31A-F6DC-4CBE-BF60-3C5031F423DF}" presName="desTx" presStyleLbl="revTx" presStyleIdx="2" presStyleCnt="4">
        <dgm:presLayoutVars/>
      </dgm:prSet>
      <dgm:spPr/>
    </dgm:pt>
    <dgm:pt modelId="{26E9FD46-2951-4120-9D39-131B9A9B8914}" type="pres">
      <dgm:prSet presAssocID="{37DC65E5-730B-45AE-BBDE-E0DF142C3FA5}" presName="sibTrans" presStyleCnt="0"/>
      <dgm:spPr/>
    </dgm:pt>
    <dgm:pt modelId="{6F6F3808-CFC2-448D-BCA7-16452684275A}" type="pres">
      <dgm:prSet presAssocID="{FD29BF1A-7BDC-4FFF-A57B-53A4ACBFBAED}" presName="compNode" presStyleCnt="0"/>
      <dgm:spPr/>
    </dgm:pt>
    <dgm:pt modelId="{2A3B9C47-6A93-4BBB-9F30-D49F1B975D15}" type="pres">
      <dgm:prSet presAssocID="{FD29BF1A-7BDC-4FFF-A57B-53A4ACBFBAED}" presName="bgRect" presStyleLbl="bgShp" presStyleIdx="2" presStyleCnt="3"/>
      <dgm:spPr/>
    </dgm:pt>
    <dgm:pt modelId="{5C1B7A82-C88A-4535-9D9B-17B149D0147B}" type="pres">
      <dgm:prSet presAssocID="{FD29BF1A-7BDC-4FFF-A57B-53A4ACBFBAED}"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staurant with solid fill"/>
        </a:ext>
      </dgm:extLst>
    </dgm:pt>
    <dgm:pt modelId="{26E98C1C-4FC7-4DD4-9E21-2E62D15E03D2}" type="pres">
      <dgm:prSet presAssocID="{FD29BF1A-7BDC-4FFF-A57B-53A4ACBFBAED}" presName="spaceRect" presStyleCnt="0"/>
      <dgm:spPr/>
    </dgm:pt>
    <dgm:pt modelId="{15304D08-0DB5-451B-8E12-2AD75B53C013}" type="pres">
      <dgm:prSet presAssocID="{FD29BF1A-7BDC-4FFF-A57B-53A4ACBFBAED}" presName="parTx" presStyleLbl="revTx" presStyleIdx="3" presStyleCnt="4">
        <dgm:presLayoutVars>
          <dgm:chMax val="0"/>
          <dgm:chPref val="0"/>
        </dgm:presLayoutVars>
      </dgm:prSet>
      <dgm:spPr/>
    </dgm:pt>
  </dgm:ptLst>
  <dgm:cxnLst>
    <dgm:cxn modelId="{EFA42610-0CFA-4402-A567-B8D8CD14941D}" type="presOf" srcId="{40A00670-8F56-4EBD-9995-657E96801127}" destId="{E0A26267-B590-4E39-8B8D-2951ED8ACDF7}" srcOrd="0" destOrd="0" presId="urn:microsoft.com/office/officeart/2018/2/layout/IconVerticalSolidList"/>
    <dgm:cxn modelId="{A9D2A725-C4BC-4625-9920-9C1EB481F8FD}" type="presOf" srcId="{850DB31A-F6DC-4CBE-BF60-3C5031F423DF}" destId="{FA3CC014-9F08-49D5-B641-C1B906C2CC6F}" srcOrd="0" destOrd="0" presId="urn:microsoft.com/office/officeart/2018/2/layout/IconVerticalSolidList"/>
    <dgm:cxn modelId="{D8F0C62F-B49B-48BF-B7CD-F81427E1411F}" srcId="{1C412951-85AE-4335-A91B-95A218012377}" destId="{FD29BF1A-7BDC-4FFF-A57B-53A4ACBFBAED}" srcOrd="2" destOrd="0" parTransId="{F9FCC834-CF67-48BD-AE88-D0113DF11327}" sibTransId="{6B3B333B-5B00-4F48-B551-420478639B7F}"/>
    <dgm:cxn modelId="{9A1DC86C-893F-4344-BF4D-A03EA5711B99}" srcId="{1C412951-85AE-4335-A91B-95A218012377}" destId="{2DB111FA-222D-4E1D-A05F-A6E8705F3CCC}" srcOrd="0" destOrd="0" parTransId="{B0949A30-4AF2-490E-B027-7EF8753B3557}" sibTransId="{4CF8BF01-BAE5-402A-AC73-E8C4D951D88D}"/>
    <dgm:cxn modelId="{164FAC77-F491-46C4-BF65-56B0F9DF93C3}" srcId="{1C412951-85AE-4335-A91B-95A218012377}" destId="{850DB31A-F6DC-4CBE-BF60-3C5031F423DF}" srcOrd="1" destOrd="0" parTransId="{14A48D0E-3C42-4F3F-ADFB-6F448115F83F}" sibTransId="{37DC65E5-730B-45AE-BBDE-E0DF142C3FA5}"/>
    <dgm:cxn modelId="{41E1EF82-E8E4-4F65-AE11-DEA033FB4A5E}" type="presOf" srcId="{FD29BF1A-7BDC-4FFF-A57B-53A4ACBFBAED}" destId="{15304D08-0DB5-451B-8E12-2AD75B53C013}" srcOrd="0" destOrd="0" presId="urn:microsoft.com/office/officeart/2018/2/layout/IconVerticalSolidList"/>
    <dgm:cxn modelId="{325D599B-F33D-418F-B477-C306E1526256}" type="presOf" srcId="{2DB111FA-222D-4E1D-A05F-A6E8705F3CCC}" destId="{E004C185-608B-48ED-BB37-2C5FECA90468}" srcOrd="0" destOrd="0" presId="urn:microsoft.com/office/officeart/2018/2/layout/IconVerticalSolidList"/>
    <dgm:cxn modelId="{47E2E9A8-C153-4668-9DC3-94F984D01F10}" type="presOf" srcId="{1C412951-85AE-4335-A91B-95A218012377}" destId="{6EE60CFA-F337-456F-BFAC-D703E6009FF5}" srcOrd="0" destOrd="0" presId="urn:microsoft.com/office/officeart/2018/2/layout/IconVerticalSolidList"/>
    <dgm:cxn modelId="{028005FB-4D5E-43DD-9415-F8AB10000FA5}" srcId="{850DB31A-F6DC-4CBE-BF60-3C5031F423DF}" destId="{40A00670-8F56-4EBD-9995-657E96801127}" srcOrd="0" destOrd="0" parTransId="{211865C7-C6E8-4F92-A8B5-15E068C7C3E4}" sibTransId="{EF763481-9471-4B64-A99E-6FC0E6DD316E}"/>
    <dgm:cxn modelId="{0DF15E7A-6FAA-451E-9E93-A2EA1BBB4EB0}" type="presParOf" srcId="{6EE60CFA-F337-456F-BFAC-D703E6009FF5}" destId="{8BC81025-E7D9-44D1-8ADE-E3FFEDB0DA1C}" srcOrd="0" destOrd="0" presId="urn:microsoft.com/office/officeart/2018/2/layout/IconVerticalSolidList"/>
    <dgm:cxn modelId="{592E916A-4478-4E8D-A424-AB6EED1BA14F}" type="presParOf" srcId="{8BC81025-E7D9-44D1-8ADE-E3FFEDB0DA1C}" destId="{E9C96E86-5C4D-4395-9A3B-0C062AD7ED11}" srcOrd="0" destOrd="0" presId="urn:microsoft.com/office/officeart/2018/2/layout/IconVerticalSolidList"/>
    <dgm:cxn modelId="{6B54A9D0-A62C-479D-AC5A-1B636873125E}" type="presParOf" srcId="{8BC81025-E7D9-44D1-8ADE-E3FFEDB0DA1C}" destId="{CF7154BC-EFEC-4916-94A1-2C77FC35F2E2}" srcOrd="1" destOrd="0" presId="urn:microsoft.com/office/officeart/2018/2/layout/IconVerticalSolidList"/>
    <dgm:cxn modelId="{C032B97E-C497-4424-BE60-2002EFF777DB}" type="presParOf" srcId="{8BC81025-E7D9-44D1-8ADE-E3FFEDB0DA1C}" destId="{E36D06FD-F46B-430D-A994-3E82267D1CCA}" srcOrd="2" destOrd="0" presId="urn:microsoft.com/office/officeart/2018/2/layout/IconVerticalSolidList"/>
    <dgm:cxn modelId="{16D0C482-74DB-4E39-AFF2-85874B36CAE3}" type="presParOf" srcId="{8BC81025-E7D9-44D1-8ADE-E3FFEDB0DA1C}" destId="{E004C185-608B-48ED-BB37-2C5FECA90468}" srcOrd="3" destOrd="0" presId="urn:microsoft.com/office/officeart/2018/2/layout/IconVerticalSolidList"/>
    <dgm:cxn modelId="{B9B3796D-CF81-4CD7-98E1-853172EFDFAC}" type="presParOf" srcId="{6EE60CFA-F337-456F-BFAC-D703E6009FF5}" destId="{6A4D6109-E872-451C-BFB8-5FCE1A59B398}" srcOrd="1" destOrd="0" presId="urn:microsoft.com/office/officeart/2018/2/layout/IconVerticalSolidList"/>
    <dgm:cxn modelId="{D739D5E0-DE3D-45CF-ABBC-45798807A368}" type="presParOf" srcId="{6EE60CFA-F337-456F-BFAC-D703E6009FF5}" destId="{1C0BFE83-F9CB-432A-8CAF-2F2524A0515D}" srcOrd="2" destOrd="0" presId="urn:microsoft.com/office/officeart/2018/2/layout/IconVerticalSolidList"/>
    <dgm:cxn modelId="{D5EFF0F8-C225-4E3F-A276-2BC5A14CBB49}" type="presParOf" srcId="{1C0BFE83-F9CB-432A-8CAF-2F2524A0515D}" destId="{270F25E9-08D5-4B6E-A4D2-9172B567E23B}" srcOrd="0" destOrd="0" presId="urn:microsoft.com/office/officeart/2018/2/layout/IconVerticalSolidList"/>
    <dgm:cxn modelId="{06ECA842-92E1-4BB2-A818-C1E73A33A17D}" type="presParOf" srcId="{1C0BFE83-F9CB-432A-8CAF-2F2524A0515D}" destId="{46CFA30C-64BF-4E41-9970-AC5618DF71C5}" srcOrd="1" destOrd="0" presId="urn:microsoft.com/office/officeart/2018/2/layout/IconVerticalSolidList"/>
    <dgm:cxn modelId="{EEB0D789-B8B4-4952-AA48-44F6E94F9E02}" type="presParOf" srcId="{1C0BFE83-F9CB-432A-8CAF-2F2524A0515D}" destId="{61DEEA94-ABE9-4198-986A-EF0398C8CAB3}" srcOrd="2" destOrd="0" presId="urn:microsoft.com/office/officeart/2018/2/layout/IconVerticalSolidList"/>
    <dgm:cxn modelId="{E3CD5E11-B538-4FEB-86DD-9BF6E1A68EAE}" type="presParOf" srcId="{1C0BFE83-F9CB-432A-8CAF-2F2524A0515D}" destId="{FA3CC014-9F08-49D5-B641-C1B906C2CC6F}" srcOrd="3" destOrd="0" presId="urn:microsoft.com/office/officeart/2018/2/layout/IconVerticalSolidList"/>
    <dgm:cxn modelId="{4B5BCBE6-E019-4E04-93D5-7B92F38B2BCA}" type="presParOf" srcId="{1C0BFE83-F9CB-432A-8CAF-2F2524A0515D}" destId="{E0A26267-B590-4E39-8B8D-2951ED8ACDF7}" srcOrd="4" destOrd="0" presId="urn:microsoft.com/office/officeart/2018/2/layout/IconVerticalSolidList"/>
    <dgm:cxn modelId="{BCE2E58C-8D0E-470A-B70B-E252BC7A4881}" type="presParOf" srcId="{6EE60CFA-F337-456F-BFAC-D703E6009FF5}" destId="{26E9FD46-2951-4120-9D39-131B9A9B8914}" srcOrd="3" destOrd="0" presId="urn:microsoft.com/office/officeart/2018/2/layout/IconVerticalSolidList"/>
    <dgm:cxn modelId="{ECE4DF25-72EE-4103-A666-CE5F83ADF03C}" type="presParOf" srcId="{6EE60CFA-F337-456F-BFAC-D703E6009FF5}" destId="{6F6F3808-CFC2-448D-BCA7-16452684275A}" srcOrd="4" destOrd="0" presId="urn:microsoft.com/office/officeart/2018/2/layout/IconVerticalSolidList"/>
    <dgm:cxn modelId="{0CDEDED3-9855-4191-B362-06550C0F4C2E}" type="presParOf" srcId="{6F6F3808-CFC2-448D-BCA7-16452684275A}" destId="{2A3B9C47-6A93-4BBB-9F30-D49F1B975D15}" srcOrd="0" destOrd="0" presId="urn:microsoft.com/office/officeart/2018/2/layout/IconVerticalSolidList"/>
    <dgm:cxn modelId="{59DE907D-88C6-44B4-A863-598912649A77}" type="presParOf" srcId="{6F6F3808-CFC2-448D-BCA7-16452684275A}" destId="{5C1B7A82-C88A-4535-9D9B-17B149D0147B}" srcOrd="1" destOrd="0" presId="urn:microsoft.com/office/officeart/2018/2/layout/IconVerticalSolidList"/>
    <dgm:cxn modelId="{93317F57-129D-4CE6-A04F-4023295C5642}" type="presParOf" srcId="{6F6F3808-CFC2-448D-BCA7-16452684275A}" destId="{26E98C1C-4FC7-4DD4-9E21-2E62D15E03D2}" srcOrd="2" destOrd="0" presId="urn:microsoft.com/office/officeart/2018/2/layout/IconVerticalSolidList"/>
    <dgm:cxn modelId="{C2BF6164-5346-408A-A0F4-42522CE74870}" type="presParOf" srcId="{6F6F3808-CFC2-448D-BCA7-16452684275A}" destId="{15304D08-0DB5-451B-8E12-2AD75B53C01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0A15E7-BE30-4A9F-871E-67D48F587BC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5D5326D8-ABF9-42B2-8E7D-99AB94608285}">
      <dgm:prSet custT="1"/>
      <dgm:spPr/>
      <dgm:t>
        <a:bodyPr/>
        <a:lstStyle/>
        <a:p>
          <a:pPr>
            <a:lnSpc>
              <a:spcPct val="100000"/>
            </a:lnSpc>
            <a:defRPr cap="all"/>
          </a:pPr>
          <a:r>
            <a:rPr lang="en-US" sz="2400" b="1" i="0" u="none" cap="none" dirty="0">
              <a:latin typeface="Arial" panose="020B0604020202020204" pitchFamily="34" charset="0"/>
              <a:cs typeface="Arial" panose="020B0604020202020204" pitchFamily="34" charset="0"/>
            </a:rPr>
            <a:t>Facilitate risk assessment of the suspect food. </a:t>
          </a:r>
          <a:endParaRPr lang="en-US" sz="2400" u="none" cap="none" dirty="0">
            <a:latin typeface="Arial" panose="020B0604020202020204" pitchFamily="34" charset="0"/>
            <a:cs typeface="Arial" panose="020B0604020202020204" pitchFamily="34" charset="0"/>
          </a:endParaRPr>
        </a:p>
      </dgm:t>
    </dgm:pt>
    <dgm:pt modelId="{ADF84DC8-1C0F-4261-B799-EAB6E2C28B6C}" type="parTrans" cxnId="{C6233892-241D-4FC4-92CB-7D7A5ACABCE0}">
      <dgm:prSet/>
      <dgm:spPr/>
      <dgm:t>
        <a:bodyPr/>
        <a:lstStyle/>
        <a:p>
          <a:endParaRPr lang="en-US"/>
        </a:p>
      </dgm:t>
    </dgm:pt>
    <dgm:pt modelId="{E8917ACE-97D2-4429-A07E-71D9A974A5AF}" type="sibTrans" cxnId="{C6233892-241D-4FC4-92CB-7D7A5ACABCE0}">
      <dgm:prSet/>
      <dgm:spPr/>
      <dgm:t>
        <a:bodyPr/>
        <a:lstStyle/>
        <a:p>
          <a:endParaRPr lang="en-US"/>
        </a:p>
      </dgm:t>
    </dgm:pt>
    <dgm:pt modelId="{515B3EBC-053A-417C-AE41-BA551E68F495}">
      <dgm:prSet custT="1"/>
      <dgm:spPr/>
      <dgm:t>
        <a:bodyPr/>
        <a:lstStyle/>
        <a:p>
          <a:pPr>
            <a:lnSpc>
              <a:spcPct val="100000"/>
            </a:lnSpc>
            <a:defRPr cap="all"/>
          </a:pPr>
          <a:r>
            <a:rPr lang="en-US" sz="2400" b="1" i="0" cap="none" dirty="0"/>
            <a:t>A HACCP risk assessment must be </a:t>
          </a:r>
          <a:r>
            <a:rPr lang="en-US" sz="2400" b="1" i="0" u="sng" cap="none" dirty="0"/>
            <a:t>conducted for each suspect food item prepared</a:t>
          </a:r>
          <a:r>
            <a:rPr lang="en-US" sz="2400" b="1" i="0" cap="none" dirty="0"/>
            <a:t>.</a:t>
          </a:r>
          <a:r>
            <a:rPr lang="en-US" sz="2400" b="0" i="0" cap="none" dirty="0"/>
            <a:t>​</a:t>
          </a:r>
          <a:endParaRPr lang="en-US" sz="2400" cap="none" dirty="0"/>
        </a:p>
      </dgm:t>
    </dgm:pt>
    <dgm:pt modelId="{D7FA18A4-6BB9-41B6-933B-05BD30EDE69C}" type="parTrans" cxnId="{518BDF3B-DC32-4971-A55F-E43552A2579B}">
      <dgm:prSet/>
      <dgm:spPr/>
      <dgm:t>
        <a:bodyPr/>
        <a:lstStyle/>
        <a:p>
          <a:endParaRPr lang="en-US"/>
        </a:p>
      </dgm:t>
    </dgm:pt>
    <dgm:pt modelId="{75B57246-B2FB-4A47-A46B-E3D87577452A}" type="sibTrans" cxnId="{518BDF3B-DC32-4971-A55F-E43552A2579B}">
      <dgm:prSet/>
      <dgm:spPr/>
      <dgm:t>
        <a:bodyPr/>
        <a:lstStyle/>
        <a:p>
          <a:endParaRPr lang="en-US"/>
        </a:p>
      </dgm:t>
    </dgm:pt>
    <dgm:pt modelId="{58D038BF-8975-4346-82EA-83F93573CEC3}" type="pres">
      <dgm:prSet presAssocID="{100A15E7-BE30-4A9F-871E-67D48F587BCD}" presName="root" presStyleCnt="0">
        <dgm:presLayoutVars>
          <dgm:dir/>
          <dgm:resizeHandles val="exact"/>
        </dgm:presLayoutVars>
      </dgm:prSet>
      <dgm:spPr/>
    </dgm:pt>
    <dgm:pt modelId="{6F270916-622A-4A2C-9A3E-1F3A7D2F0D08}" type="pres">
      <dgm:prSet presAssocID="{5D5326D8-ABF9-42B2-8E7D-99AB94608285}" presName="compNode" presStyleCnt="0"/>
      <dgm:spPr/>
    </dgm:pt>
    <dgm:pt modelId="{2825E770-EB4D-4ECF-8A0B-C358E085504B}" type="pres">
      <dgm:prSet presAssocID="{5D5326D8-ABF9-42B2-8E7D-99AB94608285}" presName="iconBgRect" presStyleLbl="bgShp" presStyleIdx="0" presStyleCnt="2"/>
      <dgm:spPr/>
    </dgm:pt>
    <dgm:pt modelId="{496FAEEA-91D9-4513-BE2C-D9DEABC3F1F8}" type="pres">
      <dgm:prSet presAssocID="{5D5326D8-ABF9-42B2-8E7D-99AB9460828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ood Safety outline"/>
        </a:ext>
      </dgm:extLst>
    </dgm:pt>
    <dgm:pt modelId="{F5EB2E6D-6CE9-40C8-A047-533D7E24EF15}" type="pres">
      <dgm:prSet presAssocID="{5D5326D8-ABF9-42B2-8E7D-99AB94608285}" presName="spaceRect" presStyleCnt="0"/>
      <dgm:spPr/>
    </dgm:pt>
    <dgm:pt modelId="{D3EF5CD5-DBAA-46E4-97C6-BA1890C06AEB}" type="pres">
      <dgm:prSet presAssocID="{5D5326D8-ABF9-42B2-8E7D-99AB94608285}" presName="textRect" presStyleLbl="revTx" presStyleIdx="0" presStyleCnt="2">
        <dgm:presLayoutVars>
          <dgm:chMax val="1"/>
          <dgm:chPref val="1"/>
        </dgm:presLayoutVars>
      </dgm:prSet>
      <dgm:spPr/>
    </dgm:pt>
    <dgm:pt modelId="{DC6745D3-1219-4947-8593-95C7622DD8FC}" type="pres">
      <dgm:prSet presAssocID="{E8917ACE-97D2-4429-A07E-71D9A974A5AF}" presName="sibTrans" presStyleCnt="0"/>
      <dgm:spPr/>
    </dgm:pt>
    <dgm:pt modelId="{4040AA72-2F22-453F-A461-84A0A01F57BB}" type="pres">
      <dgm:prSet presAssocID="{515B3EBC-053A-417C-AE41-BA551E68F495}" presName="compNode" presStyleCnt="0"/>
      <dgm:spPr/>
    </dgm:pt>
    <dgm:pt modelId="{F41F04CB-2D93-4490-BEF8-B64A859AA38B}" type="pres">
      <dgm:prSet presAssocID="{515B3EBC-053A-417C-AE41-BA551E68F495}" presName="iconBgRect" presStyleLbl="bgShp" presStyleIdx="1" presStyleCnt="2"/>
      <dgm:spPr/>
    </dgm:pt>
    <dgm:pt modelId="{E23BBF24-B272-4F86-8517-DE947F652169}" type="pres">
      <dgm:prSet presAssocID="{515B3EBC-053A-417C-AE41-BA551E68F49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nto Box outline"/>
        </a:ext>
      </dgm:extLst>
    </dgm:pt>
    <dgm:pt modelId="{76BC719E-0FF3-432A-84EA-696169A38724}" type="pres">
      <dgm:prSet presAssocID="{515B3EBC-053A-417C-AE41-BA551E68F495}" presName="spaceRect" presStyleCnt="0"/>
      <dgm:spPr/>
    </dgm:pt>
    <dgm:pt modelId="{12520082-7518-4930-A083-19FD4C73A757}" type="pres">
      <dgm:prSet presAssocID="{515B3EBC-053A-417C-AE41-BA551E68F495}" presName="textRect" presStyleLbl="revTx" presStyleIdx="1" presStyleCnt="2">
        <dgm:presLayoutVars>
          <dgm:chMax val="1"/>
          <dgm:chPref val="1"/>
        </dgm:presLayoutVars>
      </dgm:prSet>
      <dgm:spPr/>
    </dgm:pt>
  </dgm:ptLst>
  <dgm:cxnLst>
    <dgm:cxn modelId="{518BDF3B-DC32-4971-A55F-E43552A2579B}" srcId="{100A15E7-BE30-4A9F-871E-67D48F587BCD}" destId="{515B3EBC-053A-417C-AE41-BA551E68F495}" srcOrd="1" destOrd="0" parTransId="{D7FA18A4-6BB9-41B6-933B-05BD30EDE69C}" sibTransId="{75B57246-B2FB-4A47-A46B-E3D87577452A}"/>
    <dgm:cxn modelId="{16AC6162-F7C8-4570-8143-FAE60236935C}" type="presOf" srcId="{100A15E7-BE30-4A9F-871E-67D48F587BCD}" destId="{58D038BF-8975-4346-82EA-83F93573CEC3}" srcOrd="0" destOrd="0" presId="urn:microsoft.com/office/officeart/2018/5/layout/IconCircleLabelList"/>
    <dgm:cxn modelId="{1C63088B-9AD3-4B12-9E1E-C7D4EC2515EB}" type="presOf" srcId="{5D5326D8-ABF9-42B2-8E7D-99AB94608285}" destId="{D3EF5CD5-DBAA-46E4-97C6-BA1890C06AEB}" srcOrd="0" destOrd="0" presId="urn:microsoft.com/office/officeart/2018/5/layout/IconCircleLabelList"/>
    <dgm:cxn modelId="{C6233892-241D-4FC4-92CB-7D7A5ACABCE0}" srcId="{100A15E7-BE30-4A9F-871E-67D48F587BCD}" destId="{5D5326D8-ABF9-42B2-8E7D-99AB94608285}" srcOrd="0" destOrd="0" parTransId="{ADF84DC8-1C0F-4261-B799-EAB6E2C28B6C}" sibTransId="{E8917ACE-97D2-4429-A07E-71D9A974A5AF}"/>
    <dgm:cxn modelId="{D7E1809C-C5FF-4D7F-9CCE-F39B239887CE}" type="presOf" srcId="{515B3EBC-053A-417C-AE41-BA551E68F495}" destId="{12520082-7518-4930-A083-19FD4C73A757}" srcOrd="0" destOrd="0" presId="urn:microsoft.com/office/officeart/2018/5/layout/IconCircleLabelList"/>
    <dgm:cxn modelId="{A4F8F93E-6593-46C9-B9B0-FB52859ABC9B}" type="presParOf" srcId="{58D038BF-8975-4346-82EA-83F93573CEC3}" destId="{6F270916-622A-4A2C-9A3E-1F3A7D2F0D08}" srcOrd="0" destOrd="0" presId="urn:microsoft.com/office/officeart/2018/5/layout/IconCircleLabelList"/>
    <dgm:cxn modelId="{A712FFD6-2B96-40C0-8645-36134FB766BD}" type="presParOf" srcId="{6F270916-622A-4A2C-9A3E-1F3A7D2F0D08}" destId="{2825E770-EB4D-4ECF-8A0B-C358E085504B}" srcOrd="0" destOrd="0" presId="urn:microsoft.com/office/officeart/2018/5/layout/IconCircleLabelList"/>
    <dgm:cxn modelId="{84C16D6F-0B37-452C-8418-0663FB7BC0F3}" type="presParOf" srcId="{6F270916-622A-4A2C-9A3E-1F3A7D2F0D08}" destId="{496FAEEA-91D9-4513-BE2C-D9DEABC3F1F8}" srcOrd="1" destOrd="0" presId="urn:microsoft.com/office/officeart/2018/5/layout/IconCircleLabelList"/>
    <dgm:cxn modelId="{38202CCE-1B82-4E64-B1F3-A53B37DE9890}" type="presParOf" srcId="{6F270916-622A-4A2C-9A3E-1F3A7D2F0D08}" destId="{F5EB2E6D-6CE9-40C8-A047-533D7E24EF15}" srcOrd="2" destOrd="0" presId="urn:microsoft.com/office/officeart/2018/5/layout/IconCircleLabelList"/>
    <dgm:cxn modelId="{11C1D08B-6D3E-4402-B203-6405F477403A}" type="presParOf" srcId="{6F270916-622A-4A2C-9A3E-1F3A7D2F0D08}" destId="{D3EF5CD5-DBAA-46E4-97C6-BA1890C06AEB}" srcOrd="3" destOrd="0" presId="urn:microsoft.com/office/officeart/2018/5/layout/IconCircleLabelList"/>
    <dgm:cxn modelId="{308B8977-9F75-4B45-B746-4F99C5D8BB3B}" type="presParOf" srcId="{58D038BF-8975-4346-82EA-83F93573CEC3}" destId="{DC6745D3-1219-4947-8593-95C7622DD8FC}" srcOrd="1" destOrd="0" presId="urn:microsoft.com/office/officeart/2018/5/layout/IconCircleLabelList"/>
    <dgm:cxn modelId="{B4F6B713-3BDB-492C-A39B-18D4EEF2FB7E}" type="presParOf" srcId="{58D038BF-8975-4346-82EA-83F93573CEC3}" destId="{4040AA72-2F22-453F-A461-84A0A01F57BB}" srcOrd="2" destOrd="0" presId="urn:microsoft.com/office/officeart/2018/5/layout/IconCircleLabelList"/>
    <dgm:cxn modelId="{27939D66-3ED1-485F-9D13-7877076C22C5}" type="presParOf" srcId="{4040AA72-2F22-453F-A461-84A0A01F57BB}" destId="{F41F04CB-2D93-4490-BEF8-B64A859AA38B}" srcOrd="0" destOrd="0" presId="urn:microsoft.com/office/officeart/2018/5/layout/IconCircleLabelList"/>
    <dgm:cxn modelId="{A12E7488-17EE-4BE0-B363-57BCE859A0C6}" type="presParOf" srcId="{4040AA72-2F22-453F-A461-84A0A01F57BB}" destId="{E23BBF24-B272-4F86-8517-DE947F652169}" srcOrd="1" destOrd="0" presId="urn:microsoft.com/office/officeart/2018/5/layout/IconCircleLabelList"/>
    <dgm:cxn modelId="{726607C3-02EF-47A2-96AD-A11D65A551B0}" type="presParOf" srcId="{4040AA72-2F22-453F-A461-84A0A01F57BB}" destId="{76BC719E-0FF3-432A-84EA-696169A38724}" srcOrd="2" destOrd="0" presId="urn:microsoft.com/office/officeart/2018/5/layout/IconCircleLabelList"/>
    <dgm:cxn modelId="{FE2139E0-CF4F-4084-AC36-F2D31F9FD9B9}" type="presParOf" srcId="{4040AA72-2F22-453F-A461-84A0A01F57BB}" destId="{12520082-7518-4930-A083-19FD4C73A75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24CAB-EBAF-4815-BB50-4C0B5DA3DFC6}"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40846E9-CF07-41ED-8108-AFC8231EE48E}">
      <dgm:prSet/>
      <dgm:spPr/>
      <dgm:t>
        <a:bodyPr/>
        <a:lstStyle/>
        <a:p>
          <a:r>
            <a:rPr lang="en-US" b="0" baseline="0" dirty="0">
              <a:solidFill>
                <a:schemeClr val="bg1"/>
              </a:solidFill>
              <a:latin typeface="Arial" panose="020B0604020202020204" pitchFamily="34" charset="0"/>
              <a:cs typeface="Arial" panose="020B0604020202020204" pitchFamily="34" charset="0"/>
            </a:rPr>
            <a:t>1. Identify ingredients, weight/volume, and steps involved in the preparation of suspect food(s).</a:t>
          </a:r>
          <a:endParaRPr lang="en-US" b="0" dirty="0">
            <a:solidFill>
              <a:schemeClr val="bg1"/>
            </a:solidFill>
            <a:latin typeface="Arial" panose="020B0604020202020204" pitchFamily="34" charset="0"/>
            <a:cs typeface="Arial" panose="020B0604020202020204" pitchFamily="34" charset="0"/>
          </a:endParaRPr>
        </a:p>
      </dgm:t>
    </dgm:pt>
    <dgm:pt modelId="{2C0BF6B7-134D-4F34-8839-6B4189EFF5DF}" type="parTrans" cxnId="{FED19B6A-3CB5-4F76-8D2A-D3F5147B6D4E}">
      <dgm:prSet/>
      <dgm:spPr/>
      <dgm:t>
        <a:bodyPr/>
        <a:lstStyle/>
        <a:p>
          <a:endParaRPr lang="en-US"/>
        </a:p>
      </dgm:t>
    </dgm:pt>
    <dgm:pt modelId="{6839B3F6-DB21-45A7-97CA-90A092E59B61}" type="sibTrans" cxnId="{FED19B6A-3CB5-4F76-8D2A-D3F5147B6D4E}">
      <dgm:prSet/>
      <dgm:spPr/>
      <dgm:t>
        <a:bodyPr/>
        <a:lstStyle/>
        <a:p>
          <a:endParaRPr lang="en-US"/>
        </a:p>
      </dgm:t>
    </dgm:pt>
    <dgm:pt modelId="{F123880F-F30F-4AAB-84B8-60A30612F0D8}">
      <dgm:prSet/>
      <dgm:spPr/>
      <dgm:t>
        <a:bodyPr/>
        <a:lstStyle/>
        <a:p>
          <a:r>
            <a:rPr lang="en-US" b="0" baseline="0" dirty="0">
              <a:solidFill>
                <a:schemeClr val="bg1"/>
              </a:solidFill>
              <a:latin typeface="Arial" panose="020B0604020202020204" pitchFamily="34" charset="0"/>
              <a:cs typeface="Arial" panose="020B0604020202020204" pitchFamily="34" charset="0"/>
            </a:rPr>
            <a:t>2.  Identify food handling procedures at each step in the preparation of suspect 	food(s).</a:t>
          </a:r>
          <a:endParaRPr lang="en-US" b="0" dirty="0">
            <a:solidFill>
              <a:schemeClr val="bg1"/>
            </a:solidFill>
            <a:latin typeface="Arial" panose="020B0604020202020204" pitchFamily="34" charset="0"/>
            <a:cs typeface="Arial" panose="020B0604020202020204" pitchFamily="34" charset="0"/>
          </a:endParaRPr>
        </a:p>
      </dgm:t>
    </dgm:pt>
    <dgm:pt modelId="{D56A4C39-D7C6-42B6-9491-A7C3DD8E4DD8}" type="parTrans" cxnId="{BEA064E5-E98B-4F62-9E9A-C8231CB3D811}">
      <dgm:prSet/>
      <dgm:spPr/>
      <dgm:t>
        <a:bodyPr/>
        <a:lstStyle/>
        <a:p>
          <a:endParaRPr lang="en-US"/>
        </a:p>
      </dgm:t>
    </dgm:pt>
    <dgm:pt modelId="{8ED8A5F4-13A6-48E5-983E-D8284907E892}" type="sibTrans" cxnId="{BEA064E5-E98B-4F62-9E9A-C8231CB3D811}">
      <dgm:prSet/>
      <dgm:spPr/>
      <dgm:t>
        <a:bodyPr/>
        <a:lstStyle/>
        <a:p>
          <a:endParaRPr lang="en-US"/>
        </a:p>
      </dgm:t>
    </dgm:pt>
    <dgm:pt modelId="{C276E285-2D65-48B5-AC1D-3A2D17CE8193}">
      <dgm:prSet/>
      <dgm:spPr/>
      <dgm:t>
        <a:bodyPr/>
        <a:lstStyle/>
        <a:p>
          <a:r>
            <a:rPr lang="en-US" b="0" baseline="0">
              <a:solidFill>
                <a:schemeClr val="bg1"/>
              </a:solidFill>
              <a:latin typeface="Arial" panose="020B0604020202020204" pitchFamily="34" charset="0"/>
              <a:cs typeface="Arial" panose="020B0604020202020204" pitchFamily="34" charset="0"/>
            </a:rPr>
            <a:t>3.  Based on observation or interview, identify potential hazards and critical control points (CCP).</a:t>
          </a:r>
          <a:endParaRPr lang="en-US" b="0">
            <a:solidFill>
              <a:schemeClr val="bg1"/>
            </a:solidFill>
            <a:latin typeface="Arial" panose="020B0604020202020204" pitchFamily="34" charset="0"/>
            <a:cs typeface="Arial" panose="020B0604020202020204" pitchFamily="34" charset="0"/>
          </a:endParaRPr>
        </a:p>
      </dgm:t>
    </dgm:pt>
    <dgm:pt modelId="{EE0A55A7-0618-47CC-910C-1669EF8B3FC0}" type="parTrans" cxnId="{B04A5952-A998-4F8B-8738-A0045FCA6B59}">
      <dgm:prSet/>
      <dgm:spPr/>
      <dgm:t>
        <a:bodyPr/>
        <a:lstStyle/>
        <a:p>
          <a:endParaRPr lang="en-US"/>
        </a:p>
      </dgm:t>
    </dgm:pt>
    <dgm:pt modelId="{C2014D8B-4D2F-4E34-AA36-97A2A09713E3}" type="sibTrans" cxnId="{B04A5952-A998-4F8B-8738-A0045FCA6B59}">
      <dgm:prSet/>
      <dgm:spPr/>
      <dgm:t>
        <a:bodyPr/>
        <a:lstStyle/>
        <a:p>
          <a:endParaRPr lang="en-US"/>
        </a:p>
      </dgm:t>
    </dgm:pt>
    <dgm:pt modelId="{A23192E5-E2ED-4229-B4D5-C35750269434}">
      <dgm:prSet/>
      <dgm:spPr/>
      <dgm:t>
        <a:bodyPr/>
        <a:lstStyle/>
        <a:p>
          <a:r>
            <a:rPr lang="en-US" b="0" baseline="0">
              <a:solidFill>
                <a:schemeClr val="bg1"/>
              </a:solidFill>
              <a:latin typeface="Arial" panose="020B0604020202020204" pitchFamily="34" charset="0"/>
              <a:cs typeface="Arial" panose="020B0604020202020204" pitchFamily="34" charset="0"/>
            </a:rPr>
            <a:t>4.  Identify violations and initiate corrective actions.</a:t>
          </a:r>
          <a:endParaRPr lang="en-US" b="0">
            <a:solidFill>
              <a:schemeClr val="bg1"/>
            </a:solidFill>
            <a:latin typeface="Arial" panose="020B0604020202020204" pitchFamily="34" charset="0"/>
            <a:cs typeface="Arial" panose="020B0604020202020204" pitchFamily="34" charset="0"/>
          </a:endParaRPr>
        </a:p>
      </dgm:t>
    </dgm:pt>
    <dgm:pt modelId="{126907D4-9266-4306-831D-95B0A77E1736}" type="parTrans" cxnId="{98B318A6-CC31-4FD9-A622-0E7A1C6CD7F6}">
      <dgm:prSet/>
      <dgm:spPr/>
      <dgm:t>
        <a:bodyPr/>
        <a:lstStyle/>
        <a:p>
          <a:endParaRPr lang="en-US"/>
        </a:p>
      </dgm:t>
    </dgm:pt>
    <dgm:pt modelId="{692050D3-0982-4B21-9110-441347040E04}" type="sibTrans" cxnId="{98B318A6-CC31-4FD9-A622-0E7A1C6CD7F6}">
      <dgm:prSet/>
      <dgm:spPr/>
      <dgm:t>
        <a:bodyPr/>
        <a:lstStyle/>
        <a:p>
          <a:endParaRPr lang="en-US"/>
        </a:p>
      </dgm:t>
    </dgm:pt>
    <dgm:pt modelId="{4992AB9A-1701-4880-B73B-E4DA5657C246}">
      <dgm:prSet/>
      <dgm:spPr/>
      <dgm:t>
        <a:bodyPr/>
        <a:lstStyle/>
        <a:p>
          <a:r>
            <a:rPr lang="en-US" b="0" baseline="0" dirty="0">
              <a:solidFill>
                <a:schemeClr val="bg1"/>
              </a:solidFill>
              <a:latin typeface="Arial" panose="020B0604020202020204" pitchFamily="34" charset="0"/>
              <a:cs typeface="Arial" panose="020B0604020202020204" pitchFamily="34" charset="0"/>
            </a:rPr>
            <a:t>5.  Verify corrective actions undertaken by the food establishment.</a:t>
          </a:r>
          <a:endParaRPr lang="en-US" b="0" dirty="0">
            <a:solidFill>
              <a:schemeClr val="bg1"/>
            </a:solidFill>
            <a:latin typeface="Arial" panose="020B0604020202020204" pitchFamily="34" charset="0"/>
            <a:cs typeface="Arial" panose="020B0604020202020204" pitchFamily="34" charset="0"/>
          </a:endParaRPr>
        </a:p>
      </dgm:t>
    </dgm:pt>
    <dgm:pt modelId="{75D387DE-C8F5-49DA-8091-6727B5F26F75}" type="parTrans" cxnId="{0369E037-BFEA-4881-A09A-B44B51D4A476}">
      <dgm:prSet/>
      <dgm:spPr/>
      <dgm:t>
        <a:bodyPr/>
        <a:lstStyle/>
        <a:p>
          <a:endParaRPr lang="en-US"/>
        </a:p>
      </dgm:t>
    </dgm:pt>
    <dgm:pt modelId="{74C34AE8-5685-47ED-9127-F4DCD03FD5CD}" type="sibTrans" cxnId="{0369E037-BFEA-4881-A09A-B44B51D4A476}">
      <dgm:prSet/>
      <dgm:spPr/>
      <dgm:t>
        <a:bodyPr/>
        <a:lstStyle/>
        <a:p>
          <a:endParaRPr lang="en-US"/>
        </a:p>
      </dgm:t>
    </dgm:pt>
    <dgm:pt modelId="{9D16A55F-D0CE-4F9C-B24E-64D551532132}" type="pres">
      <dgm:prSet presAssocID="{CD424CAB-EBAF-4815-BB50-4C0B5DA3DFC6}" presName="diagram" presStyleCnt="0">
        <dgm:presLayoutVars>
          <dgm:dir/>
          <dgm:resizeHandles val="exact"/>
        </dgm:presLayoutVars>
      </dgm:prSet>
      <dgm:spPr/>
    </dgm:pt>
    <dgm:pt modelId="{B220D95A-1AA1-4FE1-825C-D97908B08E0A}" type="pres">
      <dgm:prSet presAssocID="{540846E9-CF07-41ED-8108-AFC8231EE48E}" presName="node" presStyleLbl="node1" presStyleIdx="0" presStyleCnt="5" custLinFactNeighborX="-489">
        <dgm:presLayoutVars>
          <dgm:bulletEnabled val="1"/>
        </dgm:presLayoutVars>
      </dgm:prSet>
      <dgm:spPr/>
    </dgm:pt>
    <dgm:pt modelId="{A11C4CCD-8AE6-4D81-A5CE-FE8018B2ADBE}" type="pres">
      <dgm:prSet presAssocID="{6839B3F6-DB21-45A7-97CA-90A092E59B61}" presName="sibTrans" presStyleCnt="0"/>
      <dgm:spPr/>
    </dgm:pt>
    <dgm:pt modelId="{EBE8019E-2351-4A8B-A4C1-5079CDCBD5AF}" type="pres">
      <dgm:prSet presAssocID="{F123880F-F30F-4AAB-84B8-60A30612F0D8}" presName="node" presStyleLbl="node1" presStyleIdx="1" presStyleCnt="5">
        <dgm:presLayoutVars>
          <dgm:bulletEnabled val="1"/>
        </dgm:presLayoutVars>
      </dgm:prSet>
      <dgm:spPr/>
    </dgm:pt>
    <dgm:pt modelId="{8BA4BB5F-F5D5-4AB7-8CA0-660F2B52D47A}" type="pres">
      <dgm:prSet presAssocID="{8ED8A5F4-13A6-48E5-983E-D8284907E892}" presName="sibTrans" presStyleCnt="0"/>
      <dgm:spPr/>
    </dgm:pt>
    <dgm:pt modelId="{A32BCE79-765E-443D-A678-7B51F240ED98}" type="pres">
      <dgm:prSet presAssocID="{C276E285-2D65-48B5-AC1D-3A2D17CE8193}" presName="node" presStyleLbl="node1" presStyleIdx="2" presStyleCnt="5">
        <dgm:presLayoutVars>
          <dgm:bulletEnabled val="1"/>
        </dgm:presLayoutVars>
      </dgm:prSet>
      <dgm:spPr/>
    </dgm:pt>
    <dgm:pt modelId="{8E6342A0-F769-4879-B07A-2B6C2EBD6755}" type="pres">
      <dgm:prSet presAssocID="{C2014D8B-4D2F-4E34-AA36-97A2A09713E3}" presName="sibTrans" presStyleCnt="0"/>
      <dgm:spPr/>
    </dgm:pt>
    <dgm:pt modelId="{EA923CFE-287D-45D6-9E7B-7E9EE322D0DD}" type="pres">
      <dgm:prSet presAssocID="{A23192E5-E2ED-4229-B4D5-C35750269434}" presName="node" presStyleLbl="node1" presStyleIdx="3" presStyleCnt="5">
        <dgm:presLayoutVars>
          <dgm:bulletEnabled val="1"/>
        </dgm:presLayoutVars>
      </dgm:prSet>
      <dgm:spPr/>
    </dgm:pt>
    <dgm:pt modelId="{544637D7-C785-4AFD-B77B-B87E279853EE}" type="pres">
      <dgm:prSet presAssocID="{692050D3-0982-4B21-9110-441347040E04}" presName="sibTrans" presStyleCnt="0"/>
      <dgm:spPr/>
    </dgm:pt>
    <dgm:pt modelId="{37F747B6-8345-4438-A554-E7A51853D9B8}" type="pres">
      <dgm:prSet presAssocID="{4992AB9A-1701-4880-B73B-E4DA5657C246}" presName="node" presStyleLbl="node1" presStyleIdx="4" presStyleCnt="5">
        <dgm:presLayoutVars>
          <dgm:bulletEnabled val="1"/>
        </dgm:presLayoutVars>
      </dgm:prSet>
      <dgm:spPr/>
    </dgm:pt>
  </dgm:ptLst>
  <dgm:cxnLst>
    <dgm:cxn modelId="{406D5A0E-DB47-4304-8CFA-72BBFFED1B00}" type="presOf" srcId="{4992AB9A-1701-4880-B73B-E4DA5657C246}" destId="{37F747B6-8345-4438-A554-E7A51853D9B8}" srcOrd="0" destOrd="0" presId="urn:microsoft.com/office/officeart/2005/8/layout/default"/>
    <dgm:cxn modelId="{18111914-F8FA-4EBC-A333-5B32F90AAEBB}" type="presOf" srcId="{A23192E5-E2ED-4229-B4D5-C35750269434}" destId="{EA923CFE-287D-45D6-9E7B-7E9EE322D0DD}" srcOrd="0" destOrd="0" presId="urn:microsoft.com/office/officeart/2005/8/layout/default"/>
    <dgm:cxn modelId="{0369E037-BFEA-4881-A09A-B44B51D4A476}" srcId="{CD424CAB-EBAF-4815-BB50-4C0B5DA3DFC6}" destId="{4992AB9A-1701-4880-B73B-E4DA5657C246}" srcOrd="4" destOrd="0" parTransId="{75D387DE-C8F5-49DA-8091-6727B5F26F75}" sibTransId="{74C34AE8-5685-47ED-9127-F4DCD03FD5CD}"/>
    <dgm:cxn modelId="{FED19B6A-3CB5-4F76-8D2A-D3F5147B6D4E}" srcId="{CD424CAB-EBAF-4815-BB50-4C0B5DA3DFC6}" destId="{540846E9-CF07-41ED-8108-AFC8231EE48E}" srcOrd="0" destOrd="0" parTransId="{2C0BF6B7-134D-4F34-8839-6B4189EFF5DF}" sibTransId="{6839B3F6-DB21-45A7-97CA-90A092E59B61}"/>
    <dgm:cxn modelId="{661D8B4C-6717-427E-8B81-B6220C31A34A}" type="presOf" srcId="{CD424CAB-EBAF-4815-BB50-4C0B5DA3DFC6}" destId="{9D16A55F-D0CE-4F9C-B24E-64D551532132}" srcOrd="0" destOrd="0" presId="urn:microsoft.com/office/officeart/2005/8/layout/default"/>
    <dgm:cxn modelId="{B04A5952-A998-4F8B-8738-A0045FCA6B59}" srcId="{CD424CAB-EBAF-4815-BB50-4C0B5DA3DFC6}" destId="{C276E285-2D65-48B5-AC1D-3A2D17CE8193}" srcOrd="2" destOrd="0" parTransId="{EE0A55A7-0618-47CC-910C-1669EF8B3FC0}" sibTransId="{C2014D8B-4D2F-4E34-AA36-97A2A09713E3}"/>
    <dgm:cxn modelId="{98B318A6-CC31-4FD9-A622-0E7A1C6CD7F6}" srcId="{CD424CAB-EBAF-4815-BB50-4C0B5DA3DFC6}" destId="{A23192E5-E2ED-4229-B4D5-C35750269434}" srcOrd="3" destOrd="0" parTransId="{126907D4-9266-4306-831D-95B0A77E1736}" sibTransId="{692050D3-0982-4B21-9110-441347040E04}"/>
    <dgm:cxn modelId="{ACA02BC1-D2BC-4FCD-A8FC-1EF04BA2708D}" type="presOf" srcId="{C276E285-2D65-48B5-AC1D-3A2D17CE8193}" destId="{A32BCE79-765E-443D-A678-7B51F240ED98}" srcOrd="0" destOrd="0" presId="urn:microsoft.com/office/officeart/2005/8/layout/default"/>
    <dgm:cxn modelId="{BEA064E5-E98B-4F62-9E9A-C8231CB3D811}" srcId="{CD424CAB-EBAF-4815-BB50-4C0B5DA3DFC6}" destId="{F123880F-F30F-4AAB-84B8-60A30612F0D8}" srcOrd="1" destOrd="0" parTransId="{D56A4C39-D7C6-42B6-9491-A7C3DD8E4DD8}" sibTransId="{8ED8A5F4-13A6-48E5-983E-D8284907E892}"/>
    <dgm:cxn modelId="{6FEFC0E9-AB51-4D8F-8F71-013207A30CCB}" type="presOf" srcId="{F123880F-F30F-4AAB-84B8-60A30612F0D8}" destId="{EBE8019E-2351-4A8B-A4C1-5079CDCBD5AF}" srcOrd="0" destOrd="0" presId="urn:microsoft.com/office/officeart/2005/8/layout/default"/>
    <dgm:cxn modelId="{B5B355EE-829E-41B0-BAAC-29B894D3D12A}" type="presOf" srcId="{540846E9-CF07-41ED-8108-AFC8231EE48E}" destId="{B220D95A-1AA1-4FE1-825C-D97908B08E0A}" srcOrd="0" destOrd="0" presId="urn:microsoft.com/office/officeart/2005/8/layout/default"/>
    <dgm:cxn modelId="{DBF1F990-8607-47E5-8E97-18F4D5A1046A}" type="presParOf" srcId="{9D16A55F-D0CE-4F9C-B24E-64D551532132}" destId="{B220D95A-1AA1-4FE1-825C-D97908B08E0A}" srcOrd="0" destOrd="0" presId="urn:microsoft.com/office/officeart/2005/8/layout/default"/>
    <dgm:cxn modelId="{FE5D2574-8B8E-4608-AD76-D80661D1EE92}" type="presParOf" srcId="{9D16A55F-D0CE-4F9C-B24E-64D551532132}" destId="{A11C4CCD-8AE6-4D81-A5CE-FE8018B2ADBE}" srcOrd="1" destOrd="0" presId="urn:microsoft.com/office/officeart/2005/8/layout/default"/>
    <dgm:cxn modelId="{BA3A3C38-7B64-4E1C-9BA8-B7C6CE6FF3CB}" type="presParOf" srcId="{9D16A55F-D0CE-4F9C-B24E-64D551532132}" destId="{EBE8019E-2351-4A8B-A4C1-5079CDCBD5AF}" srcOrd="2" destOrd="0" presId="urn:microsoft.com/office/officeart/2005/8/layout/default"/>
    <dgm:cxn modelId="{5FCC0CE7-DF70-4F98-91BB-26C20258BA43}" type="presParOf" srcId="{9D16A55F-D0CE-4F9C-B24E-64D551532132}" destId="{8BA4BB5F-F5D5-4AB7-8CA0-660F2B52D47A}" srcOrd="3" destOrd="0" presId="urn:microsoft.com/office/officeart/2005/8/layout/default"/>
    <dgm:cxn modelId="{10C21875-C089-4630-B992-F95D36EF135E}" type="presParOf" srcId="{9D16A55F-D0CE-4F9C-B24E-64D551532132}" destId="{A32BCE79-765E-443D-A678-7B51F240ED98}" srcOrd="4" destOrd="0" presId="urn:microsoft.com/office/officeart/2005/8/layout/default"/>
    <dgm:cxn modelId="{EDC71329-95C8-4D2B-AAC8-4D26BAFE10DA}" type="presParOf" srcId="{9D16A55F-D0CE-4F9C-B24E-64D551532132}" destId="{8E6342A0-F769-4879-B07A-2B6C2EBD6755}" srcOrd="5" destOrd="0" presId="urn:microsoft.com/office/officeart/2005/8/layout/default"/>
    <dgm:cxn modelId="{F87B5693-C685-4473-B8C4-5A3E911D40CA}" type="presParOf" srcId="{9D16A55F-D0CE-4F9C-B24E-64D551532132}" destId="{EA923CFE-287D-45D6-9E7B-7E9EE322D0DD}" srcOrd="6" destOrd="0" presId="urn:microsoft.com/office/officeart/2005/8/layout/default"/>
    <dgm:cxn modelId="{FDA47C41-F21E-4D52-8819-3F5120A69B06}" type="presParOf" srcId="{9D16A55F-D0CE-4F9C-B24E-64D551532132}" destId="{544637D7-C785-4AFD-B77B-B87E279853EE}" srcOrd="7" destOrd="0" presId="urn:microsoft.com/office/officeart/2005/8/layout/default"/>
    <dgm:cxn modelId="{7D675B2F-4818-4532-8E15-CD9B4D5A45B6}" type="presParOf" srcId="{9D16A55F-D0CE-4F9C-B24E-64D551532132}" destId="{37F747B6-8345-4438-A554-E7A51853D9B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40FD5E-4350-4C3D-89F3-3539B03DD61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B7B5A7A-AFE5-4749-9E73-72C987B5B414}">
      <dgm:prSet/>
      <dgm:spPr/>
      <dgm:t>
        <a:bodyPr/>
        <a:lstStyle/>
        <a:p>
          <a:pPr>
            <a:lnSpc>
              <a:spcPct val="100000"/>
            </a:lnSpc>
          </a:pPr>
          <a:r>
            <a:rPr lang="en-US" b="0" dirty="0">
              <a:latin typeface="Arial" panose="020B0604020202020204" pitchFamily="34" charset="0"/>
              <a:cs typeface="Arial" panose="020B0604020202020204" pitchFamily="34" charset="0"/>
            </a:rPr>
            <a:t>Should be looking at a </a:t>
          </a:r>
          <a:r>
            <a:rPr lang="en-US" b="0" u="sng" dirty="0">
              <a:latin typeface="Arial" panose="020B0604020202020204" pitchFamily="34" charset="0"/>
              <a:cs typeface="Arial" panose="020B0604020202020204" pitchFamily="34" charset="0"/>
            </a:rPr>
            <a:t>specific process in real time</a:t>
          </a:r>
          <a:r>
            <a:rPr lang="en-US" b="0" dirty="0">
              <a:latin typeface="Arial" panose="020B0604020202020204" pitchFamily="34" charset="0"/>
              <a:cs typeface="Arial" panose="020B0604020202020204" pitchFamily="34" charset="0"/>
            </a:rPr>
            <a:t>.</a:t>
          </a:r>
        </a:p>
      </dgm:t>
    </dgm:pt>
    <dgm:pt modelId="{B4794289-B79A-4AF4-A4D4-953F5E759A45}" type="parTrans" cxnId="{35F3EFC1-A204-49FE-A3AF-A8D5CABE015F}">
      <dgm:prSet/>
      <dgm:spPr/>
      <dgm:t>
        <a:bodyPr/>
        <a:lstStyle/>
        <a:p>
          <a:endParaRPr lang="en-US"/>
        </a:p>
      </dgm:t>
    </dgm:pt>
    <dgm:pt modelId="{88484C1F-F09C-4A9E-B6F7-582A58F869A6}" type="sibTrans" cxnId="{35F3EFC1-A204-49FE-A3AF-A8D5CABE015F}">
      <dgm:prSet/>
      <dgm:spPr/>
      <dgm:t>
        <a:bodyPr/>
        <a:lstStyle/>
        <a:p>
          <a:endParaRPr lang="en-US"/>
        </a:p>
      </dgm:t>
    </dgm:pt>
    <dgm:pt modelId="{1E76470E-4596-4AD9-ADBF-7EAACB1D5CC3}">
      <dgm:prSet/>
      <dgm:spPr/>
      <dgm:t>
        <a:bodyPr/>
        <a:lstStyle/>
        <a:p>
          <a:pPr>
            <a:lnSpc>
              <a:spcPct val="100000"/>
            </a:lnSpc>
          </a:pPr>
          <a:r>
            <a:rPr lang="en-US" b="0" dirty="0">
              <a:latin typeface="Arial" panose="020B0604020202020204" pitchFamily="34" charset="0"/>
              <a:cs typeface="Arial" panose="020B0604020202020204" pitchFamily="34" charset="0"/>
            </a:rPr>
            <a:t>Not documenting the </a:t>
          </a:r>
          <a:r>
            <a:rPr lang="en-US" b="0" u="sng" dirty="0">
              <a:latin typeface="Arial" panose="020B0604020202020204" pitchFamily="34" charset="0"/>
              <a:cs typeface="Arial" panose="020B0604020202020204" pitchFamily="34" charset="0"/>
            </a:rPr>
            <a:t>specific process at a high level of detail</a:t>
          </a:r>
          <a:r>
            <a:rPr lang="en-US" b="0" dirty="0">
              <a:latin typeface="Arial" panose="020B0604020202020204" pitchFamily="34" charset="0"/>
              <a:cs typeface="Arial" panose="020B0604020202020204" pitchFamily="34" charset="0"/>
            </a:rPr>
            <a:t>. </a:t>
          </a:r>
        </a:p>
      </dgm:t>
    </dgm:pt>
    <dgm:pt modelId="{1295DB49-872E-441C-BFFC-71C90D84DBBA}" type="parTrans" cxnId="{C8D69623-5607-467A-B200-5A6EEAC9D50E}">
      <dgm:prSet/>
      <dgm:spPr/>
      <dgm:t>
        <a:bodyPr/>
        <a:lstStyle/>
        <a:p>
          <a:endParaRPr lang="en-US"/>
        </a:p>
      </dgm:t>
    </dgm:pt>
    <dgm:pt modelId="{2D73390E-CAFA-4594-9FBA-2E73AED60D19}" type="sibTrans" cxnId="{C8D69623-5607-467A-B200-5A6EEAC9D50E}">
      <dgm:prSet/>
      <dgm:spPr/>
      <dgm:t>
        <a:bodyPr/>
        <a:lstStyle/>
        <a:p>
          <a:endParaRPr lang="en-US"/>
        </a:p>
      </dgm:t>
    </dgm:pt>
    <dgm:pt modelId="{8CD90AF2-7ED1-4045-B08A-39C7C8644E73}">
      <dgm:prSet/>
      <dgm:spPr/>
      <dgm:t>
        <a:bodyPr/>
        <a:lstStyle/>
        <a:p>
          <a:pPr>
            <a:lnSpc>
              <a:spcPct val="100000"/>
            </a:lnSpc>
          </a:pPr>
          <a:r>
            <a:rPr lang="en-US" b="0" dirty="0">
              <a:latin typeface="Arial" panose="020B0604020202020204" pitchFamily="34" charset="0"/>
              <a:cs typeface="Arial" panose="020B0604020202020204" pitchFamily="34" charset="0"/>
            </a:rPr>
            <a:t>Some LBOH are using this “Foodborne Illness Complaint Environmental Investigation Summary Report” which is </a:t>
          </a:r>
          <a:r>
            <a:rPr lang="en-US" b="0" u="sng" dirty="0">
              <a:latin typeface="Arial" panose="020B0604020202020204" pitchFamily="34" charset="0"/>
              <a:cs typeface="Arial" panose="020B0604020202020204" pitchFamily="34" charset="0"/>
            </a:rPr>
            <a:t>dated 2005 and is no longer used.</a:t>
          </a:r>
          <a:endParaRPr lang="en-US" b="0" dirty="0">
            <a:latin typeface="Arial" panose="020B0604020202020204" pitchFamily="34" charset="0"/>
            <a:cs typeface="Arial" panose="020B0604020202020204" pitchFamily="34" charset="0"/>
          </a:endParaRPr>
        </a:p>
      </dgm:t>
    </dgm:pt>
    <dgm:pt modelId="{ACE89E1A-AB81-419C-8562-DAC891BF3966}" type="parTrans" cxnId="{26182FC3-A1DF-4583-92F4-4C407423A289}">
      <dgm:prSet/>
      <dgm:spPr/>
      <dgm:t>
        <a:bodyPr/>
        <a:lstStyle/>
        <a:p>
          <a:endParaRPr lang="en-US"/>
        </a:p>
      </dgm:t>
    </dgm:pt>
    <dgm:pt modelId="{563743AE-16B0-4315-970D-E1F551029DD8}" type="sibTrans" cxnId="{26182FC3-A1DF-4583-92F4-4C407423A289}">
      <dgm:prSet/>
      <dgm:spPr/>
      <dgm:t>
        <a:bodyPr/>
        <a:lstStyle/>
        <a:p>
          <a:endParaRPr lang="en-US"/>
        </a:p>
      </dgm:t>
    </dgm:pt>
    <dgm:pt modelId="{1357561F-3D3C-4019-B24F-BBBAC6322DDB}">
      <dgm:prSet/>
      <dgm:spPr/>
      <dgm:t>
        <a:bodyPr/>
        <a:lstStyle/>
        <a:p>
          <a:pPr>
            <a:lnSpc>
              <a:spcPct val="100000"/>
            </a:lnSpc>
          </a:pPr>
          <a:r>
            <a:rPr lang="en-US" b="0" dirty="0">
              <a:latin typeface="Arial" panose="020B0604020202020204" pitchFamily="34" charset="0"/>
              <a:cs typeface="Arial" panose="020B0604020202020204" pitchFamily="34" charset="0"/>
            </a:rPr>
            <a:t>Getting all the information in a timely manner. </a:t>
          </a:r>
        </a:p>
      </dgm:t>
    </dgm:pt>
    <dgm:pt modelId="{AAF253FE-D380-4602-B229-1A0AED30C652}" type="parTrans" cxnId="{1DEA1299-1722-487F-A60A-D1006F120F8D}">
      <dgm:prSet/>
      <dgm:spPr/>
      <dgm:t>
        <a:bodyPr/>
        <a:lstStyle/>
        <a:p>
          <a:endParaRPr lang="en-US"/>
        </a:p>
      </dgm:t>
    </dgm:pt>
    <dgm:pt modelId="{264C4AE4-395B-41F1-A88A-077639821CFA}" type="sibTrans" cxnId="{1DEA1299-1722-487F-A60A-D1006F120F8D}">
      <dgm:prSet/>
      <dgm:spPr/>
      <dgm:t>
        <a:bodyPr/>
        <a:lstStyle/>
        <a:p>
          <a:endParaRPr lang="en-US"/>
        </a:p>
      </dgm:t>
    </dgm:pt>
    <dgm:pt modelId="{5170985A-D643-475E-8B79-EA084FA309D3}" type="pres">
      <dgm:prSet presAssocID="{3640FD5E-4350-4C3D-89F3-3539B03DD612}" presName="root" presStyleCnt="0">
        <dgm:presLayoutVars>
          <dgm:dir/>
          <dgm:resizeHandles val="exact"/>
        </dgm:presLayoutVars>
      </dgm:prSet>
      <dgm:spPr/>
    </dgm:pt>
    <dgm:pt modelId="{C7A4F8BF-CB77-4F6B-843E-1167DAF571AF}" type="pres">
      <dgm:prSet presAssocID="{DB7B5A7A-AFE5-4749-9E73-72C987B5B414}" presName="compNode" presStyleCnt="0"/>
      <dgm:spPr/>
    </dgm:pt>
    <dgm:pt modelId="{A3FEF6CE-15B2-4C6B-BDD8-F6A82EA2190B}" type="pres">
      <dgm:prSet presAssocID="{DB7B5A7A-AFE5-4749-9E73-72C987B5B414}" presName="bgRect" presStyleLbl="bgShp" presStyleIdx="0" presStyleCnt="4"/>
      <dgm:spPr/>
    </dgm:pt>
    <dgm:pt modelId="{4F1C44EA-664C-43CD-9402-92B115870264}" type="pres">
      <dgm:prSet presAssocID="{DB7B5A7A-AFE5-4749-9E73-72C987B5B4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ED78C46B-4FC4-46D5-8C80-0079BDEF9B72}" type="pres">
      <dgm:prSet presAssocID="{DB7B5A7A-AFE5-4749-9E73-72C987B5B414}" presName="spaceRect" presStyleCnt="0"/>
      <dgm:spPr/>
    </dgm:pt>
    <dgm:pt modelId="{BAF44BD1-6BEA-4873-861F-3FC3EF22306B}" type="pres">
      <dgm:prSet presAssocID="{DB7B5A7A-AFE5-4749-9E73-72C987B5B414}" presName="parTx" presStyleLbl="revTx" presStyleIdx="0" presStyleCnt="4">
        <dgm:presLayoutVars>
          <dgm:chMax val="0"/>
          <dgm:chPref val="0"/>
        </dgm:presLayoutVars>
      </dgm:prSet>
      <dgm:spPr/>
    </dgm:pt>
    <dgm:pt modelId="{A5665DCB-DFD5-45CE-91DF-71044CC8B34B}" type="pres">
      <dgm:prSet presAssocID="{88484C1F-F09C-4A9E-B6F7-582A58F869A6}" presName="sibTrans" presStyleCnt="0"/>
      <dgm:spPr/>
    </dgm:pt>
    <dgm:pt modelId="{86CED6B3-E558-4CC7-9E96-3E976C7A7724}" type="pres">
      <dgm:prSet presAssocID="{1E76470E-4596-4AD9-ADBF-7EAACB1D5CC3}" presName="compNode" presStyleCnt="0"/>
      <dgm:spPr/>
    </dgm:pt>
    <dgm:pt modelId="{70378A8D-4BBE-4E20-A892-C04685AB34F7}" type="pres">
      <dgm:prSet presAssocID="{1E76470E-4596-4AD9-ADBF-7EAACB1D5CC3}" presName="bgRect" presStyleLbl="bgShp" presStyleIdx="1" presStyleCnt="4"/>
      <dgm:spPr/>
    </dgm:pt>
    <dgm:pt modelId="{9D49D177-BC15-422A-8619-D2887FE92937}" type="pres">
      <dgm:prSet presAssocID="{1E76470E-4596-4AD9-ADBF-7EAACB1D5C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1BF2C602-BD7C-46AF-88DB-41049F571051}" type="pres">
      <dgm:prSet presAssocID="{1E76470E-4596-4AD9-ADBF-7EAACB1D5CC3}" presName="spaceRect" presStyleCnt="0"/>
      <dgm:spPr/>
    </dgm:pt>
    <dgm:pt modelId="{1B3A25EC-6C3A-428A-ADA7-E4E3E23FCC06}" type="pres">
      <dgm:prSet presAssocID="{1E76470E-4596-4AD9-ADBF-7EAACB1D5CC3}" presName="parTx" presStyleLbl="revTx" presStyleIdx="1" presStyleCnt="4">
        <dgm:presLayoutVars>
          <dgm:chMax val="0"/>
          <dgm:chPref val="0"/>
        </dgm:presLayoutVars>
      </dgm:prSet>
      <dgm:spPr/>
    </dgm:pt>
    <dgm:pt modelId="{E0F28289-666E-4E2E-896A-A96AD4582063}" type="pres">
      <dgm:prSet presAssocID="{2D73390E-CAFA-4594-9FBA-2E73AED60D19}" presName="sibTrans" presStyleCnt="0"/>
      <dgm:spPr/>
    </dgm:pt>
    <dgm:pt modelId="{2E111080-A09D-47C2-A9AD-0ED3AC7BEE69}" type="pres">
      <dgm:prSet presAssocID="{8CD90AF2-7ED1-4045-B08A-39C7C8644E73}" presName="compNode" presStyleCnt="0"/>
      <dgm:spPr/>
    </dgm:pt>
    <dgm:pt modelId="{58BD19DF-B9E0-49AF-BBF6-BE6A7E0E4AE0}" type="pres">
      <dgm:prSet presAssocID="{8CD90AF2-7ED1-4045-B08A-39C7C8644E73}" presName="bgRect" presStyleLbl="bgShp" presStyleIdx="2" presStyleCnt="4"/>
      <dgm:spPr/>
    </dgm:pt>
    <dgm:pt modelId="{7B0EF2CE-D4DA-4106-B4D6-487DB318A2F0}" type="pres">
      <dgm:prSet presAssocID="{8CD90AF2-7ED1-4045-B08A-39C7C8644E7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8B4B0BA5-140A-4D24-9B5A-9C27E9E6759F}" type="pres">
      <dgm:prSet presAssocID="{8CD90AF2-7ED1-4045-B08A-39C7C8644E73}" presName="spaceRect" presStyleCnt="0"/>
      <dgm:spPr/>
    </dgm:pt>
    <dgm:pt modelId="{014429D0-4F1C-45A2-B413-2AE183906491}" type="pres">
      <dgm:prSet presAssocID="{8CD90AF2-7ED1-4045-B08A-39C7C8644E73}" presName="parTx" presStyleLbl="revTx" presStyleIdx="2" presStyleCnt="4">
        <dgm:presLayoutVars>
          <dgm:chMax val="0"/>
          <dgm:chPref val="0"/>
        </dgm:presLayoutVars>
      </dgm:prSet>
      <dgm:spPr/>
    </dgm:pt>
    <dgm:pt modelId="{44E48EB7-6A7E-4320-B760-D810243624FD}" type="pres">
      <dgm:prSet presAssocID="{563743AE-16B0-4315-970D-E1F551029DD8}" presName="sibTrans" presStyleCnt="0"/>
      <dgm:spPr/>
    </dgm:pt>
    <dgm:pt modelId="{72F6191C-2DF2-4C7B-8C21-9C9419958CD2}" type="pres">
      <dgm:prSet presAssocID="{1357561F-3D3C-4019-B24F-BBBAC6322DDB}" presName="compNode" presStyleCnt="0"/>
      <dgm:spPr/>
    </dgm:pt>
    <dgm:pt modelId="{3CFFF386-30C6-4814-80FD-ADB62CEA957B}" type="pres">
      <dgm:prSet presAssocID="{1357561F-3D3C-4019-B24F-BBBAC6322DDB}" presName="bgRect" presStyleLbl="bgShp" presStyleIdx="3" presStyleCnt="4"/>
      <dgm:spPr/>
    </dgm:pt>
    <dgm:pt modelId="{4B810CE8-01A6-4B2A-9D09-E67E4C36EF48}" type="pres">
      <dgm:prSet presAssocID="{1357561F-3D3C-4019-B24F-BBBAC6322DD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opwatch"/>
        </a:ext>
      </dgm:extLst>
    </dgm:pt>
    <dgm:pt modelId="{DE14DFBF-0409-443A-90FA-4716D6872FA5}" type="pres">
      <dgm:prSet presAssocID="{1357561F-3D3C-4019-B24F-BBBAC6322DDB}" presName="spaceRect" presStyleCnt="0"/>
      <dgm:spPr/>
    </dgm:pt>
    <dgm:pt modelId="{E6E31F4A-ACAE-4F84-885A-CCCD4DEDD438}" type="pres">
      <dgm:prSet presAssocID="{1357561F-3D3C-4019-B24F-BBBAC6322DDB}" presName="parTx" presStyleLbl="revTx" presStyleIdx="3" presStyleCnt="4">
        <dgm:presLayoutVars>
          <dgm:chMax val="0"/>
          <dgm:chPref val="0"/>
        </dgm:presLayoutVars>
      </dgm:prSet>
      <dgm:spPr/>
    </dgm:pt>
  </dgm:ptLst>
  <dgm:cxnLst>
    <dgm:cxn modelId="{CB941A01-D997-41C8-A265-8F95FCBBF343}" type="presOf" srcId="{3640FD5E-4350-4C3D-89F3-3539B03DD612}" destId="{5170985A-D643-475E-8B79-EA084FA309D3}" srcOrd="0" destOrd="0" presId="urn:microsoft.com/office/officeart/2018/2/layout/IconVerticalSolidList"/>
    <dgm:cxn modelId="{6CA69F10-4F19-4C05-8525-42531ED4828B}" type="presOf" srcId="{1E76470E-4596-4AD9-ADBF-7EAACB1D5CC3}" destId="{1B3A25EC-6C3A-428A-ADA7-E4E3E23FCC06}" srcOrd="0" destOrd="0" presId="urn:microsoft.com/office/officeart/2018/2/layout/IconVerticalSolidList"/>
    <dgm:cxn modelId="{C8D69623-5607-467A-B200-5A6EEAC9D50E}" srcId="{3640FD5E-4350-4C3D-89F3-3539B03DD612}" destId="{1E76470E-4596-4AD9-ADBF-7EAACB1D5CC3}" srcOrd="1" destOrd="0" parTransId="{1295DB49-872E-441C-BFFC-71C90D84DBBA}" sibTransId="{2D73390E-CAFA-4594-9FBA-2E73AED60D19}"/>
    <dgm:cxn modelId="{702DB663-6370-4953-98C4-1BF6925ED81E}" type="presOf" srcId="{DB7B5A7A-AFE5-4749-9E73-72C987B5B414}" destId="{BAF44BD1-6BEA-4873-861F-3FC3EF22306B}" srcOrd="0" destOrd="0" presId="urn:microsoft.com/office/officeart/2018/2/layout/IconVerticalSolidList"/>
    <dgm:cxn modelId="{6C2C5557-0053-4C05-870F-DB876C4A3DBF}" type="presOf" srcId="{8CD90AF2-7ED1-4045-B08A-39C7C8644E73}" destId="{014429D0-4F1C-45A2-B413-2AE183906491}" srcOrd="0" destOrd="0" presId="urn:microsoft.com/office/officeart/2018/2/layout/IconVerticalSolidList"/>
    <dgm:cxn modelId="{1DEA1299-1722-487F-A60A-D1006F120F8D}" srcId="{3640FD5E-4350-4C3D-89F3-3539B03DD612}" destId="{1357561F-3D3C-4019-B24F-BBBAC6322DDB}" srcOrd="3" destOrd="0" parTransId="{AAF253FE-D380-4602-B229-1A0AED30C652}" sibTransId="{264C4AE4-395B-41F1-A88A-077639821CFA}"/>
    <dgm:cxn modelId="{0728ACBA-8C19-43A5-A0C1-86162D04482F}" type="presOf" srcId="{1357561F-3D3C-4019-B24F-BBBAC6322DDB}" destId="{E6E31F4A-ACAE-4F84-885A-CCCD4DEDD438}" srcOrd="0" destOrd="0" presId="urn:microsoft.com/office/officeart/2018/2/layout/IconVerticalSolidList"/>
    <dgm:cxn modelId="{35F3EFC1-A204-49FE-A3AF-A8D5CABE015F}" srcId="{3640FD5E-4350-4C3D-89F3-3539B03DD612}" destId="{DB7B5A7A-AFE5-4749-9E73-72C987B5B414}" srcOrd="0" destOrd="0" parTransId="{B4794289-B79A-4AF4-A4D4-953F5E759A45}" sibTransId="{88484C1F-F09C-4A9E-B6F7-582A58F869A6}"/>
    <dgm:cxn modelId="{26182FC3-A1DF-4583-92F4-4C407423A289}" srcId="{3640FD5E-4350-4C3D-89F3-3539B03DD612}" destId="{8CD90AF2-7ED1-4045-B08A-39C7C8644E73}" srcOrd="2" destOrd="0" parTransId="{ACE89E1A-AB81-419C-8562-DAC891BF3966}" sibTransId="{563743AE-16B0-4315-970D-E1F551029DD8}"/>
    <dgm:cxn modelId="{018B9C30-6697-4D6C-BEE4-C806BFDA6851}" type="presParOf" srcId="{5170985A-D643-475E-8B79-EA084FA309D3}" destId="{C7A4F8BF-CB77-4F6B-843E-1167DAF571AF}" srcOrd="0" destOrd="0" presId="urn:microsoft.com/office/officeart/2018/2/layout/IconVerticalSolidList"/>
    <dgm:cxn modelId="{61E60927-580F-414F-A6B9-EA74FA400E6A}" type="presParOf" srcId="{C7A4F8BF-CB77-4F6B-843E-1167DAF571AF}" destId="{A3FEF6CE-15B2-4C6B-BDD8-F6A82EA2190B}" srcOrd="0" destOrd="0" presId="urn:microsoft.com/office/officeart/2018/2/layout/IconVerticalSolidList"/>
    <dgm:cxn modelId="{2527CD4F-A967-4E19-82A7-40B300E98F54}" type="presParOf" srcId="{C7A4F8BF-CB77-4F6B-843E-1167DAF571AF}" destId="{4F1C44EA-664C-43CD-9402-92B115870264}" srcOrd="1" destOrd="0" presId="urn:microsoft.com/office/officeart/2018/2/layout/IconVerticalSolidList"/>
    <dgm:cxn modelId="{D80C0578-685E-4458-904D-129F67D4FB3D}" type="presParOf" srcId="{C7A4F8BF-CB77-4F6B-843E-1167DAF571AF}" destId="{ED78C46B-4FC4-46D5-8C80-0079BDEF9B72}" srcOrd="2" destOrd="0" presId="urn:microsoft.com/office/officeart/2018/2/layout/IconVerticalSolidList"/>
    <dgm:cxn modelId="{3C57FB6E-9FD1-45B8-AF3A-4CA9F936B097}" type="presParOf" srcId="{C7A4F8BF-CB77-4F6B-843E-1167DAF571AF}" destId="{BAF44BD1-6BEA-4873-861F-3FC3EF22306B}" srcOrd="3" destOrd="0" presId="urn:microsoft.com/office/officeart/2018/2/layout/IconVerticalSolidList"/>
    <dgm:cxn modelId="{02DF0360-DC98-4233-B973-6CA047E95AE4}" type="presParOf" srcId="{5170985A-D643-475E-8B79-EA084FA309D3}" destId="{A5665DCB-DFD5-45CE-91DF-71044CC8B34B}" srcOrd="1" destOrd="0" presId="urn:microsoft.com/office/officeart/2018/2/layout/IconVerticalSolidList"/>
    <dgm:cxn modelId="{F19F91AD-6897-4E85-B35A-3DBD60D18A54}" type="presParOf" srcId="{5170985A-D643-475E-8B79-EA084FA309D3}" destId="{86CED6B3-E558-4CC7-9E96-3E976C7A7724}" srcOrd="2" destOrd="0" presId="urn:microsoft.com/office/officeart/2018/2/layout/IconVerticalSolidList"/>
    <dgm:cxn modelId="{A1643108-265A-4201-8617-E8711922AD16}" type="presParOf" srcId="{86CED6B3-E558-4CC7-9E96-3E976C7A7724}" destId="{70378A8D-4BBE-4E20-A892-C04685AB34F7}" srcOrd="0" destOrd="0" presId="urn:microsoft.com/office/officeart/2018/2/layout/IconVerticalSolidList"/>
    <dgm:cxn modelId="{E2FF7ED4-0882-400C-91E7-FBD98ABB4B47}" type="presParOf" srcId="{86CED6B3-E558-4CC7-9E96-3E976C7A7724}" destId="{9D49D177-BC15-422A-8619-D2887FE92937}" srcOrd="1" destOrd="0" presId="urn:microsoft.com/office/officeart/2018/2/layout/IconVerticalSolidList"/>
    <dgm:cxn modelId="{19E56B79-8885-40DA-A734-129DF7BC2A10}" type="presParOf" srcId="{86CED6B3-E558-4CC7-9E96-3E976C7A7724}" destId="{1BF2C602-BD7C-46AF-88DB-41049F571051}" srcOrd="2" destOrd="0" presId="urn:microsoft.com/office/officeart/2018/2/layout/IconVerticalSolidList"/>
    <dgm:cxn modelId="{FC93460A-1733-4A76-AFD7-E1389AE6E628}" type="presParOf" srcId="{86CED6B3-E558-4CC7-9E96-3E976C7A7724}" destId="{1B3A25EC-6C3A-428A-ADA7-E4E3E23FCC06}" srcOrd="3" destOrd="0" presId="urn:microsoft.com/office/officeart/2018/2/layout/IconVerticalSolidList"/>
    <dgm:cxn modelId="{964B3CFD-1CEB-4479-8A0F-420302BDE842}" type="presParOf" srcId="{5170985A-D643-475E-8B79-EA084FA309D3}" destId="{E0F28289-666E-4E2E-896A-A96AD4582063}" srcOrd="3" destOrd="0" presId="urn:microsoft.com/office/officeart/2018/2/layout/IconVerticalSolidList"/>
    <dgm:cxn modelId="{202D7270-B16D-48F4-8AA9-2771B72137DD}" type="presParOf" srcId="{5170985A-D643-475E-8B79-EA084FA309D3}" destId="{2E111080-A09D-47C2-A9AD-0ED3AC7BEE69}" srcOrd="4" destOrd="0" presId="urn:microsoft.com/office/officeart/2018/2/layout/IconVerticalSolidList"/>
    <dgm:cxn modelId="{AA5512AE-9EFA-453C-87B7-4F394895B120}" type="presParOf" srcId="{2E111080-A09D-47C2-A9AD-0ED3AC7BEE69}" destId="{58BD19DF-B9E0-49AF-BBF6-BE6A7E0E4AE0}" srcOrd="0" destOrd="0" presId="urn:microsoft.com/office/officeart/2018/2/layout/IconVerticalSolidList"/>
    <dgm:cxn modelId="{794005C7-8DA2-4151-9284-D582B19CE06E}" type="presParOf" srcId="{2E111080-A09D-47C2-A9AD-0ED3AC7BEE69}" destId="{7B0EF2CE-D4DA-4106-B4D6-487DB318A2F0}" srcOrd="1" destOrd="0" presId="urn:microsoft.com/office/officeart/2018/2/layout/IconVerticalSolidList"/>
    <dgm:cxn modelId="{EF896E4B-E1A2-4D85-AA2D-38247C71200B}" type="presParOf" srcId="{2E111080-A09D-47C2-A9AD-0ED3AC7BEE69}" destId="{8B4B0BA5-140A-4D24-9B5A-9C27E9E6759F}" srcOrd="2" destOrd="0" presId="urn:microsoft.com/office/officeart/2018/2/layout/IconVerticalSolidList"/>
    <dgm:cxn modelId="{2E05FF4C-3B93-479F-AF64-D8E334579A4B}" type="presParOf" srcId="{2E111080-A09D-47C2-A9AD-0ED3AC7BEE69}" destId="{014429D0-4F1C-45A2-B413-2AE183906491}" srcOrd="3" destOrd="0" presId="urn:microsoft.com/office/officeart/2018/2/layout/IconVerticalSolidList"/>
    <dgm:cxn modelId="{0AF0FBB5-995B-4C0D-BA01-B681E7EED619}" type="presParOf" srcId="{5170985A-D643-475E-8B79-EA084FA309D3}" destId="{44E48EB7-6A7E-4320-B760-D810243624FD}" srcOrd="5" destOrd="0" presId="urn:microsoft.com/office/officeart/2018/2/layout/IconVerticalSolidList"/>
    <dgm:cxn modelId="{2914B6BD-A6EA-45CF-9933-01889F8D8FAB}" type="presParOf" srcId="{5170985A-D643-475E-8B79-EA084FA309D3}" destId="{72F6191C-2DF2-4C7B-8C21-9C9419958CD2}" srcOrd="6" destOrd="0" presId="urn:microsoft.com/office/officeart/2018/2/layout/IconVerticalSolidList"/>
    <dgm:cxn modelId="{BFABA646-3EC8-4CAA-A331-0C9167EBF144}" type="presParOf" srcId="{72F6191C-2DF2-4C7B-8C21-9C9419958CD2}" destId="{3CFFF386-30C6-4814-80FD-ADB62CEA957B}" srcOrd="0" destOrd="0" presId="urn:microsoft.com/office/officeart/2018/2/layout/IconVerticalSolidList"/>
    <dgm:cxn modelId="{7808B3E9-F6DC-4961-8FC2-71BFE23835FA}" type="presParOf" srcId="{72F6191C-2DF2-4C7B-8C21-9C9419958CD2}" destId="{4B810CE8-01A6-4B2A-9D09-E67E4C36EF48}" srcOrd="1" destOrd="0" presId="urn:microsoft.com/office/officeart/2018/2/layout/IconVerticalSolidList"/>
    <dgm:cxn modelId="{28B73D19-6293-44DB-9E5A-088C39189F8A}" type="presParOf" srcId="{72F6191C-2DF2-4C7B-8C21-9C9419958CD2}" destId="{DE14DFBF-0409-443A-90FA-4716D6872FA5}" srcOrd="2" destOrd="0" presId="urn:microsoft.com/office/officeart/2018/2/layout/IconVerticalSolidList"/>
    <dgm:cxn modelId="{9A735012-769B-4007-B7CE-4C83840126B7}" type="presParOf" srcId="{72F6191C-2DF2-4C7B-8C21-9C9419958CD2}" destId="{E6E31F4A-ACAE-4F84-885A-CCCD4DEDD43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D81AA-CA80-4192-A0A3-D37D1CF4C03A}">
      <dsp:nvSpPr>
        <dsp:cNvPr id="0" name=""/>
        <dsp:cNvSpPr/>
      </dsp:nvSpPr>
      <dsp:spPr>
        <a:xfrm>
          <a:off x="0" y="16284"/>
          <a:ext cx="10972800" cy="17516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u="sng" kern="1200" dirty="0">
              <a:latin typeface="Arial"/>
              <a:cs typeface="Arial"/>
            </a:rPr>
            <a:t>Presenter</a:t>
          </a:r>
          <a:r>
            <a:rPr lang="en-US" sz="2000" b="1" u="none" kern="1200" dirty="0">
              <a:latin typeface="Arial"/>
              <a:cs typeface="Arial"/>
            </a:rPr>
            <a:t>: </a:t>
          </a:r>
          <a:r>
            <a:rPr lang="en-US" sz="2000" kern="1200" dirty="0">
              <a:latin typeface="Arial"/>
              <a:cs typeface="Arial"/>
            </a:rPr>
            <a:t>Jessica L. Ferreira, CP-FS</a:t>
          </a:r>
        </a:p>
        <a:p>
          <a:pPr marL="0" lvl="0" indent="0" algn="l" defTabSz="889000">
            <a:lnSpc>
              <a:spcPct val="90000"/>
            </a:lnSpc>
            <a:spcBef>
              <a:spcPct val="0"/>
            </a:spcBef>
            <a:spcAft>
              <a:spcPct val="35000"/>
            </a:spcAft>
            <a:buNone/>
          </a:pPr>
          <a:r>
            <a:rPr lang="en-US" sz="2000" i="1" kern="1200" dirty="0">
              <a:latin typeface="Arial"/>
              <a:cs typeface="Arial"/>
            </a:rPr>
            <a:t>Bureau of Climate and Environmental Health, DPH, Division of Food Protection</a:t>
          </a:r>
        </a:p>
      </dsp:txBody>
      <dsp:txXfrm>
        <a:off x="85511" y="101795"/>
        <a:ext cx="10801778" cy="1580673"/>
      </dsp:txXfrm>
    </dsp:sp>
    <dsp:sp modelId="{F1AB8C0B-107D-4621-ADB4-725DC313DCE3}">
      <dsp:nvSpPr>
        <dsp:cNvPr id="0" name=""/>
        <dsp:cNvSpPr/>
      </dsp:nvSpPr>
      <dsp:spPr>
        <a:xfrm>
          <a:off x="0" y="1917739"/>
          <a:ext cx="10972800" cy="1731444"/>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Foodborne illness poses a significant threat to public health because it can cause severe illness, long-term health effects, and even death, especially among vulnerable populations. Effective investigations are essential for identifying the source of contamination, preventing further illness, and protecting the public through improved food safety practices.</a:t>
          </a:r>
        </a:p>
      </dsp:txBody>
      <dsp:txXfrm>
        <a:off x="84522" y="2002261"/>
        <a:ext cx="10803756" cy="1562400"/>
      </dsp:txXfrm>
    </dsp:sp>
    <dsp:sp modelId="{47AD58E8-6587-4E50-92DA-3EE94B46956B}">
      <dsp:nvSpPr>
        <dsp:cNvPr id="0" name=""/>
        <dsp:cNvSpPr/>
      </dsp:nvSpPr>
      <dsp:spPr>
        <a:xfrm>
          <a:off x="0" y="3798943"/>
          <a:ext cx="10972800" cy="133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a:cs typeface="Arial"/>
            </a:rPr>
            <a:t>This presentation provides training on conducting foodborne illness investigations and completing the Foodborne Illness Worksheet and HACCP Risk Assessment Form, with a focus on understanding the process and avoiding common mistakes. </a:t>
          </a:r>
        </a:p>
      </dsp:txBody>
      <dsp:txXfrm>
        <a:off x="65339" y="3864282"/>
        <a:ext cx="10842122" cy="1207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56B1B-C7B9-4298-A1C6-D808AE5CD272}">
      <dsp:nvSpPr>
        <dsp:cNvPr id="0" name=""/>
        <dsp:cNvSpPr/>
      </dsp:nvSpPr>
      <dsp:spPr>
        <a:xfrm>
          <a:off x="0" y="24657"/>
          <a:ext cx="10595324" cy="92743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0" u="sng" kern="1200" baseline="0" dirty="0">
              <a:latin typeface="Arial"/>
              <a:cs typeface="Arial"/>
            </a:rPr>
            <a:t>Collecting Information</a:t>
          </a:r>
          <a:r>
            <a:rPr lang="en-US" sz="3600" b="1" u="sng" kern="1200" dirty="0">
              <a:latin typeface="Arial"/>
              <a:cs typeface="Arial"/>
            </a:rPr>
            <a:t>:</a:t>
          </a:r>
          <a:r>
            <a:rPr lang="en-US" sz="3600" b="1" i="0" kern="1200" baseline="0" dirty="0">
              <a:latin typeface="Arial"/>
              <a:cs typeface="Arial"/>
            </a:rPr>
            <a:t> </a:t>
          </a:r>
          <a:endParaRPr lang="en-US" sz="3600" kern="1200" dirty="0">
            <a:latin typeface="Arial"/>
            <a:cs typeface="Arial"/>
          </a:endParaRPr>
        </a:p>
      </dsp:txBody>
      <dsp:txXfrm>
        <a:off x="45273" y="69930"/>
        <a:ext cx="10504778" cy="836886"/>
      </dsp:txXfrm>
    </dsp:sp>
    <dsp:sp modelId="{2CA98D9C-C080-49EA-83B0-EFF0FBEEC1AA}">
      <dsp:nvSpPr>
        <dsp:cNvPr id="0" name=""/>
        <dsp:cNvSpPr/>
      </dsp:nvSpPr>
      <dsp:spPr>
        <a:xfrm>
          <a:off x="0" y="948994"/>
          <a:ext cx="10595324" cy="396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6402" tIns="10160" rIns="56896" bIns="10160" numCol="1" spcCol="1270" anchor="t" anchorCtr="0">
          <a:noAutofit/>
        </a:bodyPr>
        <a:lstStyle/>
        <a:p>
          <a:pPr marL="57150" lvl="1" indent="-57150" algn="l" defTabSz="355600">
            <a:lnSpc>
              <a:spcPct val="90000"/>
            </a:lnSpc>
            <a:spcBef>
              <a:spcPct val="0"/>
            </a:spcBef>
            <a:spcAft>
              <a:spcPct val="20000"/>
            </a:spcAft>
            <a:buChar char="•"/>
          </a:pPr>
          <a:endParaRPr lang="en-US" sz="800" kern="1200" dirty="0">
            <a:latin typeface="Arial"/>
            <a:cs typeface="Arial"/>
          </a:endParaRPr>
        </a:p>
        <a:p>
          <a:pPr marL="57150" lvl="1" indent="-57150" algn="l" defTabSz="355600">
            <a:lnSpc>
              <a:spcPct val="90000"/>
            </a:lnSpc>
            <a:spcBef>
              <a:spcPct val="0"/>
            </a:spcBef>
            <a:spcAft>
              <a:spcPct val="20000"/>
            </a:spcAft>
            <a:buChar char="•"/>
          </a:pPr>
          <a:endParaRPr lang="en-US" sz="800" kern="1200" dirty="0">
            <a:latin typeface="Arial"/>
            <a:cs typeface="Arial"/>
          </a:endParaRPr>
        </a:p>
        <a:p>
          <a:pPr marL="285750" lvl="1" indent="-285750" algn="l" defTabSz="1422400">
            <a:lnSpc>
              <a:spcPct val="90000"/>
            </a:lnSpc>
            <a:spcBef>
              <a:spcPct val="0"/>
            </a:spcBef>
            <a:spcAft>
              <a:spcPct val="20000"/>
            </a:spcAft>
            <a:buChar char="•"/>
          </a:pPr>
          <a:r>
            <a:rPr lang="en-US" sz="3200" kern="1200" dirty="0">
              <a:latin typeface="Arial"/>
              <a:cs typeface="Arial"/>
            </a:rPr>
            <a:t>Collect as much information as possible.</a:t>
          </a:r>
        </a:p>
        <a:p>
          <a:pPr marL="285750" lvl="1" indent="-285750" algn="l" defTabSz="1422400">
            <a:lnSpc>
              <a:spcPct val="90000"/>
            </a:lnSpc>
            <a:spcBef>
              <a:spcPct val="0"/>
            </a:spcBef>
            <a:spcAft>
              <a:spcPct val="20000"/>
            </a:spcAft>
            <a:buChar char="•"/>
          </a:pPr>
          <a:r>
            <a:rPr lang="en-US" sz="3200" kern="1200" dirty="0">
              <a:latin typeface="Arial"/>
              <a:cs typeface="Arial"/>
            </a:rPr>
            <a:t>A second interview may not be possible.</a:t>
          </a:r>
        </a:p>
        <a:p>
          <a:pPr marL="285750" lvl="1" indent="-285750" algn="l" defTabSz="1422400">
            <a:lnSpc>
              <a:spcPct val="90000"/>
            </a:lnSpc>
            <a:spcBef>
              <a:spcPct val="0"/>
            </a:spcBef>
            <a:spcAft>
              <a:spcPct val="20000"/>
            </a:spcAft>
            <a:buChar char="•"/>
          </a:pPr>
          <a:r>
            <a:rPr lang="en-US" sz="3200" kern="1200" dirty="0">
              <a:latin typeface="Arial"/>
              <a:cs typeface="Arial"/>
            </a:rPr>
            <a:t>If the complainant lacks key details, identify and contact someone who may have the missing information.</a:t>
          </a:r>
        </a:p>
        <a:p>
          <a:pPr marL="285750" lvl="1" indent="-285750" algn="l" defTabSz="1422400">
            <a:lnSpc>
              <a:spcPct val="90000"/>
            </a:lnSpc>
            <a:spcBef>
              <a:spcPct val="0"/>
            </a:spcBef>
            <a:spcAft>
              <a:spcPct val="20000"/>
            </a:spcAft>
            <a:buChar char="•"/>
          </a:pPr>
          <a:r>
            <a:rPr lang="en-US" sz="3200" kern="1200" dirty="0">
              <a:latin typeface="Arial"/>
              <a:cs typeface="Arial"/>
            </a:rPr>
            <a:t>Thorough initial information gathering helps assess the validity of the complaint and may prevent unnecessary investigations.</a:t>
          </a:r>
        </a:p>
      </dsp:txBody>
      <dsp:txXfrm>
        <a:off x="0" y="948994"/>
        <a:ext cx="10595324" cy="3969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3D6F4-A9E3-4B32-A695-FE14F67C964C}">
      <dsp:nvSpPr>
        <dsp:cNvPr id="0" name=""/>
        <dsp:cNvSpPr/>
      </dsp:nvSpPr>
      <dsp:spPr>
        <a:xfrm>
          <a:off x="3211" y="502652"/>
          <a:ext cx="2547751" cy="41147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8633" tIns="330200" rIns="198633" bIns="330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Arial"/>
              <a:cs typeface="Arial"/>
            </a:rPr>
            <a:t>Complete the Foodborne Illness Complaint Worksheet</a:t>
          </a:r>
          <a:r>
            <a:rPr lang="en-US" sz="2000" kern="1200" dirty="0">
              <a:latin typeface="Arial"/>
              <a:cs typeface="Arial"/>
            </a:rPr>
            <a:t> and </a:t>
          </a:r>
          <a:r>
            <a:rPr lang="en-US" sz="2000" b="1" kern="1200" dirty="0">
              <a:latin typeface="Arial"/>
              <a:cs typeface="Arial"/>
            </a:rPr>
            <a:t>file a hard copy</a:t>
          </a:r>
          <a:r>
            <a:rPr lang="en-US" sz="2000" kern="1200" dirty="0">
              <a:latin typeface="Arial"/>
              <a:cs typeface="Arial"/>
            </a:rPr>
            <a:t> in the LBOH office.</a:t>
          </a:r>
        </a:p>
      </dsp:txBody>
      <dsp:txXfrm>
        <a:off x="3211" y="2066273"/>
        <a:ext cx="2547751" cy="2468875"/>
      </dsp:txXfrm>
    </dsp:sp>
    <dsp:sp modelId="{776C9F27-226A-45E7-A986-7BBAF048E22A}">
      <dsp:nvSpPr>
        <dsp:cNvPr id="0" name=""/>
        <dsp:cNvSpPr/>
      </dsp:nvSpPr>
      <dsp:spPr>
        <a:xfrm>
          <a:off x="742059" y="1133307"/>
          <a:ext cx="1070055" cy="10700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426" tIns="12700" rIns="8342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8765" y="1290013"/>
        <a:ext cx="756643" cy="756643"/>
      </dsp:txXfrm>
    </dsp:sp>
    <dsp:sp modelId="{9C074144-BB21-424B-8274-CF8A0EAD2726}">
      <dsp:nvSpPr>
        <dsp:cNvPr id="0" name=""/>
        <dsp:cNvSpPr/>
      </dsp:nvSpPr>
      <dsp:spPr>
        <a:xfrm>
          <a:off x="3211" y="4343403"/>
          <a:ext cx="254775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BBD6C7B-23DB-4427-AC46-C9877C33B0FD}">
      <dsp:nvSpPr>
        <dsp:cNvPr id="0" name=""/>
        <dsp:cNvSpPr/>
      </dsp:nvSpPr>
      <dsp:spPr>
        <a:xfrm>
          <a:off x="2805738" y="502652"/>
          <a:ext cx="2547751" cy="41147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8633" tIns="330200" rIns="198633" bIns="33020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Arial"/>
              <a:cs typeface="Arial"/>
            </a:rPr>
            <a:t>Enter </a:t>
          </a:r>
          <a:r>
            <a:rPr lang="en-US" sz="2000" kern="1200" dirty="0">
              <a:latin typeface="Arial"/>
              <a:cs typeface="Arial"/>
            </a:rPr>
            <a:t>the complaint into </a:t>
          </a:r>
          <a:r>
            <a:rPr lang="en-US" sz="2000" b="1" kern="1200" dirty="0">
              <a:latin typeface="Arial"/>
              <a:cs typeface="Arial"/>
            </a:rPr>
            <a:t>MAVEN's FBI complaint module </a:t>
          </a:r>
          <a:r>
            <a:rPr lang="en-US" sz="2000" kern="1200" dirty="0">
              <a:latin typeface="Arial"/>
              <a:cs typeface="Arial"/>
            </a:rPr>
            <a:t>or provide it to DPH.</a:t>
          </a:r>
        </a:p>
      </dsp:txBody>
      <dsp:txXfrm>
        <a:off x="2805738" y="2066273"/>
        <a:ext cx="2547751" cy="2468875"/>
      </dsp:txXfrm>
    </dsp:sp>
    <dsp:sp modelId="{76423D96-5D89-4321-A323-DEDD8AFE5FFC}">
      <dsp:nvSpPr>
        <dsp:cNvPr id="0" name=""/>
        <dsp:cNvSpPr/>
      </dsp:nvSpPr>
      <dsp:spPr>
        <a:xfrm>
          <a:off x="3544586" y="1133307"/>
          <a:ext cx="1070055" cy="10700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426" tIns="12700" rIns="8342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01292" y="1290013"/>
        <a:ext cx="756643" cy="756643"/>
      </dsp:txXfrm>
    </dsp:sp>
    <dsp:sp modelId="{2748C049-3A8F-47BB-83AD-4D4316C7695C}">
      <dsp:nvSpPr>
        <dsp:cNvPr id="0" name=""/>
        <dsp:cNvSpPr/>
      </dsp:nvSpPr>
      <dsp:spPr>
        <a:xfrm>
          <a:off x="2805738" y="4343403"/>
          <a:ext cx="254775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49CED1-6B0E-4677-9BE7-E312D5147F9F}">
      <dsp:nvSpPr>
        <dsp:cNvPr id="0" name=""/>
        <dsp:cNvSpPr/>
      </dsp:nvSpPr>
      <dsp:spPr>
        <a:xfrm>
          <a:off x="5608265" y="502652"/>
          <a:ext cx="2547751" cy="41147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8633" tIns="330200" rIns="198633" bIns="330200" numCol="1" spcCol="1270" anchor="t" anchorCtr="0">
          <a:noAutofit/>
        </a:bodyPr>
        <a:lstStyle/>
        <a:p>
          <a:pPr marL="0" lvl="0" indent="0" algn="ctr" defTabSz="844550">
            <a:lnSpc>
              <a:spcPct val="90000"/>
            </a:lnSpc>
            <a:spcBef>
              <a:spcPct val="0"/>
            </a:spcBef>
            <a:spcAft>
              <a:spcPct val="35000"/>
            </a:spcAft>
            <a:buNone/>
          </a:pPr>
          <a:r>
            <a:rPr lang="en-US" sz="1900" kern="1200" dirty="0">
              <a:latin typeface="Arial"/>
              <a:cs typeface="Arial"/>
            </a:rPr>
            <a:t>Use an initial checklist to guide the </a:t>
          </a:r>
          <a:r>
            <a:rPr lang="en-US" sz="1900" b="1" kern="1200" dirty="0">
              <a:latin typeface="Arial"/>
              <a:cs typeface="Arial"/>
            </a:rPr>
            <a:t>review</a:t>
          </a:r>
          <a:r>
            <a:rPr lang="en-US" sz="1900" kern="1200" dirty="0">
              <a:latin typeface="Arial"/>
              <a:cs typeface="Arial"/>
            </a:rPr>
            <a:t> of the </a:t>
          </a:r>
          <a:r>
            <a:rPr lang="en-US" sz="1900" b="1" kern="1200" dirty="0">
              <a:latin typeface="Arial"/>
              <a:cs typeface="Arial"/>
            </a:rPr>
            <a:t>complaint </a:t>
          </a:r>
          <a:r>
            <a:rPr lang="en-US" sz="1900" kern="1200" dirty="0">
              <a:latin typeface="Arial"/>
              <a:cs typeface="Arial"/>
            </a:rPr>
            <a:t>and </a:t>
          </a:r>
          <a:r>
            <a:rPr lang="en-US" sz="1900" b="1" kern="1200" dirty="0">
              <a:latin typeface="Arial"/>
              <a:cs typeface="Arial"/>
            </a:rPr>
            <a:t>determine if further investigation is warranted.</a:t>
          </a:r>
        </a:p>
      </dsp:txBody>
      <dsp:txXfrm>
        <a:off x="5608265" y="2066273"/>
        <a:ext cx="2547751" cy="2468875"/>
      </dsp:txXfrm>
    </dsp:sp>
    <dsp:sp modelId="{7C479D5E-F7E0-4256-B619-53A5D96604DD}">
      <dsp:nvSpPr>
        <dsp:cNvPr id="0" name=""/>
        <dsp:cNvSpPr/>
      </dsp:nvSpPr>
      <dsp:spPr>
        <a:xfrm>
          <a:off x="6347113" y="1133307"/>
          <a:ext cx="1070055" cy="10700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426" tIns="12700" rIns="8342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03819" y="1290013"/>
        <a:ext cx="756643" cy="756643"/>
      </dsp:txXfrm>
    </dsp:sp>
    <dsp:sp modelId="{3E15438D-7B9D-49C2-A40D-1CEB64DEA021}">
      <dsp:nvSpPr>
        <dsp:cNvPr id="0" name=""/>
        <dsp:cNvSpPr/>
      </dsp:nvSpPr>
      <dsp:spPr>
        <a:xfrm>
          <a:off x="5608265" y="4343403"/>
          <a:ext cx="254775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92E79F7-42D2-4CFF-9391-2FB629ED91BB}">
      <dsp:nvSpPr>
        <dsp:cNvPr id="0" name=""/>
        <dsp:cNvSpPr/>
      </dsp:nvSpPr>
      <dsp:spPr>
        <a:xfrm>
          <a:off x="8410792" y="502652"/>
          <a:ext cx="2547751" cy="411479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8633" tIns="330200" rIns="198633" bIns="330200" numCol="1" spcCol="1270" anchor="t" anchorCtr="0">
          <a:noAutofit/>
        </a:bodyPr>
        <a:lstStyle/>
        <a:p>
          <a:pPr marL="0" lvl="0" indent="0" algn="ctr" defTabSz="844550">
            <a:lnSpc>
              <a:spcPct val="90000"/>
            </a:lnSpc>
            <a:spcBef>
              <a:spcPct val="0"/>
            </a:spcBef>
            <a:spcAft>
              <a:spcPct val="35000"/>
            </a:spcAft>
            <a:buNone/>
          </a:pPr>
          <a:r>
            <a:rPr lang="en-US" sz="1900" b="1" kern="1200" dirty="0">
              <a:latin typeface="Arial"/>
              <a:cs typeface="Arial"/>
            </a:rPr>
            <a:t>Retain all documentation</a:t>
          </a:r>
          <a:r>
            <a:rPr lang="en-US" sz="1900" kern="1200" dirty="0">
              <a:latin typeface="Arial"/>
              <a:cs typeface="Arial"/>
            </a:rPr>
            <a:t>—these forms are critical for identifying early cases if the illness becomes part of a larger outbreak</a:t>
          </a:r>
          <a:r>
            <a:rPr lang="en-US" sz="1700" kern="1200" dirty="0">
              <a:latin typeface="Arial"/>
              <a:cs typeface="Arial"/>
            </a:rPr>
            <a:t>.</a:t>
          </a:r>
        </a:p>
      </dsp:txBody>
      <dsp:txXfrm>
        <a:off x="8410792" y="2066273"/>
        <a:ext cx="2547751" cy="2468875"/>
      </dsp:txXfrm>
    </dsp:sp>
    <dsp:sp modelId="{2856D8DA-D002-4C67-8F80-6ECB9BEB3771}">
      <dsp:nvSpPr>
        <dsp:cNvPr id="0" name=""/>
        <dsp:cNvSpPr/>
      </dsp:nvSpPr>
      <dsp:spPr>
        <a:xfrm>
          <a:off x="9149640" y="1133307"/>
          <a:ext cx="1070055" cy="107005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426" tIns="12700" rIns="83426"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306346" y="1290013"/>
        <a:ext cx="756643" cy="756643"/>
      </dsp:txXfrm>
    </dsp:sp>
    <dsp:sp modelId="{683FC3D8-7422-4806-8BA5-F9758C43A979}">
      <dsp:nvSpPr>
        <dsp:cNvPr id="0" name=""/>
        <dsp:cNvSpPr/>
      </dsp:nvSpPr>
      <dsp:spPr>
        <a:xfrm>
          <a:off x="8410792" y="4343403"/>
          <a:ext cx="2547751"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938C8-9B80-40B3-A4E6-D46E86EF7FA8}">
      <dsp:nvSpPr>
        <dsp:cNvPr id="0" name=""/>
        <dsp:cNvSpPr/>
      </dsp:nvSpPr>
      <dsp:spPr>
        <a:xfrm>
          <a:off x="9644" y="45512"/>
          <a:ext cx="2882503" cy="172950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Decide if an environmental investigation is needed.</a:t>
          </a:r>
          <a:endParaRPr lang="en-US" sz="1800" kern="1200" dirty="0">
            <a:latin typeface="Arial" panose="020B0604020202020204" pitchFamily="34" charset="0"/>
            <a:cs typeface="Arial" panose="020B0604020202020204" pitchFamily="34" charset="0"/>
          </a:endParaRPr>
        </a:p>
      </dsp:txBody>
      <dsp:txXfrm>
        <a:off x="60299" y="96167"/>
        <a:ext cx="2781193" cy="1628191"/>
      </dsp:txXfrm>
    </dsp:sp>
    <dsp:sp modelId="{D73AB341-C4E2-4BF9-B2D8-AEB9C53FC858}">
      <dsp:nvSpPr>
        <dsp:cNvPr id="0" name=""/>
        <dsp:cNvSpPr/>
      </dsp:nvSpPr>
      <dsp:spPr>
        <a:xfrm>
          <a:off x="3145807" y="552833"/>
          <a:ext cx="611090" cy="71486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145807" y="695805"/>
        <a:ext cx="427763" cy="428916"/>
      </dsp:txXfrm>
    </dsp:sp>
    <dsp:sp modelId="{6C278B1D-764A-44A1-8203-5EDF2C2AC5D6}">
      <dsp:nvSpPr>
        <dsp:cNvPr id="0" name=""/>
        <dsp:cNvSpPr/>
      </dsp:nvSpPr>
      <dsp:spPr>
        <a:xfrm>
          <a:off x="4045148" y="45512"/>
          <a:ext cx="2882503" cy="172950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If warranted, conduct a </a:t>
          </a:r>
          <a:r>
            <a:rPr lang="en-US" sz="1800" b="1" kern="1200">
              <a:latin typeface="Arial" panose="020B0604020202020204" pitchFamily="34" charset="0"/>
              <a:cs typeface="Arial" panose="020B0604020202020204" pitchFamily="34" charset="0"/>
            </a:rPr>
            <a:t>collaborative environmental investigation.</a:t>
          </a:r>
          <a:endParaRPr lang="en-US" sz="1800" kern="1200">
            <a:latin typeface="Arial" panose="020B0604020202020204" pitchFamily="34" charset="0"/>
            <a:cs typeface="Arial" panose="020B0604020202020204" pitchFamily="34" charset="0"/>
          </a:endParaRPr>
        </a:p>
      </dsp:txBody>
      <dsp:txXfrm>
        <a:off x="4095803" y="96167"/>
        <a:ext cx="2781193" cy="1628191"/>
      </dsp:txXfrm>
    </dsp:sp>
    <dsp:sp modelId="{C1C6B47A-54BC-47E9-8B87-9ABA95A4B2C9}">
      <dsp:nvSpPr>
        <dsp:cNvPr id="0" name=""/>
        <dsp:cNvSpPr/>
      </dsp:nvSpPr>
      <dsp:spPr>
        <a:xfrm>
          <a:off x="7181311" y="552833"/>
          <a:ext cx="611090" cy="71486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181311" y="695805"/>
        <a:ext cx="427763" cy="428916"/>
      </dsp:txXfrm>
    </dsp:sp>
    <dsp:sp modelId="{3041CF90-B70B-4225-A3DA-F709326ABF1F}">
      <dsp:nvSpPr>
        <dsp:cNvPr id="0" name=""/>
        <dsp:cNvSpPr/>
      </dsp:nvSpPr>
      <dsp:spPr>
        <a:xfrm>
          <a:off x="8080652" y="45512"/>
          <a:ext cx="2882503" cy="172950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Include staff who regularly inspect the facility (e.g., </a:t>
          </a:r>
          <a:r>
            <a:rPr lang="en-US" sz="1800" b="1" kern="1200" dirty="0">
              <a:latin typeface="Arial" panose="020B0604020202020204" pitchFamily="34" charset="0"/>
              <a:cs typeface="Arial" panose="020B0604020202020204" pitchFamily="34" charset="0"/>
            </a:rPr>
            <a:t>sanitarians, public health nurses</a:t>
          </a:r>
          <a:r>
            <a:rPr lang="en-US" sz="1800" kern="1200" dirty="0">
              <a:latin typeface="Arial" panose="020B0604020202020204" pitchFamily="34" charset="0"/>
              <a:cs typeface="Arial" panose="020B0604020202020204" pitchFamily="34" charset="0"/>
            </a:rPr>
            <a:t>) in the environmental investigation.</a:t>
          </a:r>
        </a:p>
      </dsp:txBody>
      <dsp:txXfrm>
        <a:off x="8131307" y="96167"/>
        <a:ext cx="2781193" cy="1628191"/>
      </dsp:txXfrm>
    </dsp:sp>
    <dsp:sp modelId="{64A3A141-4B21-435A-9926-1722C8470C14}">
      <dsp:nvSpPr>
        <dsp:cNvPr id="0" name=""/>
        <dsp:cNvSpPr/>
      </dsp:nvSpPr>
      <dsp:spPr>
        <a:xfrm rot="5400000">
          <a:off x="9216359" y="1976790"/>
          <a:ext cx="611090" cy="71486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9307447" y="2028675"/>
        <a:ext cx="428916" cy="427763"/>
      </dsp:txXfrm>
    </dsp:sp>
    <dsp:sp modelId="{5525436E-08F0-4E73-898B-43B7019A8D5C}">
      <dsp:nvSpPr>
        <dsp:cNvPr id="0" name=""/>
        <dsp:cNvSpPr/>
      </dsp:nvSpPr>
      <dsp:spPr>
        <a:xfrm>
          <a:off x="8080652" y="2928016"/>
          <a:ext cx="2882503" cy="172950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BCEH provides </a:t>
          </a:r>
          <a:r>
            <a:rPr lang="en-US" sz="1800" b="1" kern="1200">
              <a:latin typeface="Arial" panose="020B0604020202020204" pitchFamily="34" charset="0"/>
              <a:cs typeface="Arial" panose="020B0604020202020204" pitchFamily="34" charset="0"/>
            </a:rPr>
            <a:t>training and technical assistance</a:t>
          </a:r>
          <a:r>
            <a:rPr lang="en-US" sz="1800" kern="1200">
              <a:latin typeface="Arial" panose="020B0604020202020204" pitchFamily="34" charset="0"/>
              <a:cs typeface="Arial" panose="020B0604020202020204" pitchFamily="34" charset="0"/>
            </a:rPr>
            <a:t> to LBOH on how to perform environmental investigations.</a:t>
          </a:r>
        </a:p>
      </dsp:txBody>
      <dsp:txXfrm>
        <a:off x="8131307" y="2978671"/>
        <a:ext cx="2781193" cy="1628191"/>
      </dsp:txXfrm>
    </dsp:sp>
    <dsp:sp modelId="{985E926C-E0F4-4C2C-A58E-986D6D979838}">
      <dsp:nvSpPr>
        <dsp:cNvPr id="0" name=""/>
        <dsp:cNvSpPr/>
      </dsp:nvSpPr>
      <dsp:spPr>
        <a:xfrm rot="10761230">
          <a:off x="7215882" y="3457898"/>
          <a:ext cx="611129" cy="714860"/>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399215" y="3599836"/>
        <a:ext cx="427790" cy="428916"/>
      </dsp:txXfrm>
    </dsp:sp>
    <dsp:sp modelId="{1BFAC14F-23D4-4821-A9BE-622210CC8C3A}">
      <dsp:nvSpPr>
        <dsp:cNvPr id="0" name=""/>
        <dsp:cNvSpPr/>
      </dsp:nvSpPr>
      <dsp:spPr>
        <a:xfrm>
          <a:off x="4045148" y="2973529"/>
          <a:ext cx="2882503" cy="172950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Ensure teams have access to the </a:t>
          </a:r>
          <a:r>
            <a:rPr lang="en-US" sz="1800" b="1" kern="1200" dirty="0">
              <a:latin typeface="Arial" panose="020B0604020202020204" pitchFamily="34" charset="0"/>
              <a:cs typeface="Arial" panose="020B0604020202020204" pitchFamily="34" charset="0"/>
            </a:rPr>
            <a:t>necessary supplies and guidance</a:t>
          </a:r>
          <a:r>
            <a:rPr lang="en-US" sz="1800" kern="1200" dirty="0">
              <a:latin typeface="Arial" panose="020B0604020202020204" pitchFamily="34" charset="0"/>
              <a:cs typeface="Arial" panose="020B0604020202020204" pitchFamily="34" charset="0"/>
            </a:rPr>
            <a:t> to conduct investigations effectively.</a:t>
          </a:r>
        </a:p>
      </dsp:txBody>
      <dsp:txXfrm>
        <a:off x="4095803" y="3024184"/>
        <a:ext cx="2781193" cy="1628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96E86-5C4D-4395-9A3B-0C062AD7ED11}">
      <dsp:nvSpPr>
        <dsp:cNvPr id="0" name=""/>
        <dsp:cNvSpPr/>
      </dsp:nvSpPr>
      <dsp:spPr>
        <a:xfrm>
          <a:off x="0" y="571"/>
          <a:ext cx="10972800" cy="133672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154BC-EFEC-4916-94A1-2C77FC35F2E2}">
      <dsp:nvSpPr>
        <dsp:cNvPr id="0" name=""/>
        <dsp:cNvSpPr/>
      </dsp:nvSpPr>
      <dsp:spPr>
        <a:xfrm>
          <a:off x="404359" y="301334"/>
          <a:ext cx="735199" cy="73519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004C185-608B-48ED-BB37-2C5FECA90468}">
      <dsp:nvSpPr>
        <dsp:cNvPr id="0" name=""/>
        <dsp:cNvSpPr/>
      </dsp:nvSpPr>
      <dsp:spPr>
        <a:xfrm>
          <a:off x="1543918" y="571"/>
          <a:ext cx="9428881" cy="13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70" tIns="141470" rIns="141470" bIns="14147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If there is an outbreak, DPH will contact the LBOH to know they are interested in a HACCP Risk Assessment for a specific dish / ingredient.</a:t>
          </a:r>
        </a:p>
      </dsp:txBody>
      <dsp:txXfrm>
        <a:off x="1543918" y="571"/>
        <a:ext cx="9428881" cy="1336725"/>
      </dsp:txXfrm>
    </dsp:sp>
    <dsp:sp modelId="{270F25E9-08D5-4B6E-A4D2-9172B567E23B}">
      <dsp:nvSpPr>
        <dsp:cNvPr id="0" name=""/>
        <dsp:cNvSpPr/>
      </dsp:nvSpPr>
      <dsp:spPr>
        <a:xfrm>
          <a:off x="0" y="1671478"/>
          <a:ext cx="10972800" cy="133672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FA30C-64BF-4E41-9970-AC5618DF71C5}">
      <dsp:nvSpPr>
        <dsp:cNvPr id="0" name=""/>
        <dsp:cNvSpPr/>
      </dsp:nvSpPr>
      <dsp:spPr>
        <a:xfrm>
          <a:off x="404359" y="1972241"/>
          <a:ext cx="735199" cy="7351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3CC014-9F08-49D5-B641-C1B906C2CC6F}">
      <dsp:nvSpPr>
        <dsp:cNvPr id="0" name=""/>
        <dsp:cNvSpPr/>
      </dsp:nvSpPr>
      <dsp:spPr>
        <a:xfrm>
          <a:off x="1543918" y="1671478"/>
          <a:ext cx="4937760" cy="13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70" tIns="141470" rIns="141470" bIns="14147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Not all outbreaks benefit from a HACCP Risk Assessment.</a:t>
          </a:r>
        </a:p>
      </dsp:txBody>
      <dsp:txXfrm>
        <a:off x="1543918" y="1671478"/>
        <a:ext cx="4937760" cy="1336725"/>
      </dsp:txXfrm>
    </dsp:sp>
    <dsp:sp modelId="{E0A26267-B590-4E39-8B8D-2951ED8ACDF7}">
      <dsp:nvSpPr>
        <dsp:cNvPr id="0" name=""/>
        <dsp:cNvSpPr/>
      </dsp:nvSpPr>
      <dsp:spPr>
        <a:xfrm>
          <a:off x="6481678" y="1671478"/>
          <a:ext cx="4491121" cy="13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70" tIns="141470" rIns="141470" bIns="141470" numCol="1" spcCol="1270" anchor="ctr" anchorCtr="0">
          <a:noAutofit/>
        </a:bodyPr>
        <a:lstStyle/>
        <a:p>
          <a:pPr marL="0" lvl="0" indent="0" algn="l" defTabSz="889000">
            <a:lnSpc>
              <a:spcPct val="100000"/>
            </a:lnSpc>
            <a:spcBef>
              <a:spcPct val="0"/>
            </a:spcBef>
            <a:spcAft>
              <a:spcPct val="35000"/>
            </a:spcAft>
            <a:buNone/>
          </a:pPr>
          <a:r>
            <a:rPr lang="en-US" sz="2000" b="0" i="1" kern="1200" dirty="0">
              <a:solidFill>
                <a:srgbClr val="032E53"/>
              </a:solidFill>
              <a:latin typeface="Arial" panose="020B0604020202020204" pitchFamily="34" charset="0"/>
              <a:cs typeface="Arial" panose="020B0604020202020204" pitchFamily="34" charset="0"/>
            </a:rPr>
            <a:t>For example, if there is no common food item but multiple people report dining at the same restaurant. </a:t>
          </a:r>
          <a:endParaRPr lang="en-US" sz="2000" b="0" kern="1200" dirty="0">
            <a:solidFill>
              <a:srgbClr val="032E53"/>
            </a:solidFill>
            <a:latin typeface="Arial" panose="020B0604020202020204" pitchFamily="34" charset="0"/>
            <a:cs typeface="Arial" panose="020B0604020202020204" pitchFamily="34" charset="0"/>
          </a:endParaRPr>
        </a:p>
      </dsp:txBody>
      <dsp:txXfrm>
        <a:off x="6481678" y="1671478"/>
        <a:ext cx="4491121" cy="1336725"/>
      </dsp:txXfrm>
    </dsp:sp>
    <dsp:sp modelId="{2A3B9C47-6A93-4BBB-9F30-D49F1B975D15}">
      <dsp:nvSpPr>
        <dsp:cNvPr id="0" name=""/>
        <dsp:cNvSpPr/>
      </dsp:nvSpPr>
      <dsp:spPr>
        <a:xfrm>
          <a:off x="0" y="3342385"/>
          <a:ext cx="10972800" cy="133672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B7A82-C88A-4535-9D9B-17B149D0147B}">
      <dsp:nvSpPr>
        <dsp:cNvPr id="0" name=""/>
        <dsp:cNvSpPr/>
      </dsp:nvSpPr>
      <dsp:spPr>
        <a:xfrm>
          <a:off x="404359" y="3643149"/>
          <a:ext cx="735199" cy="73519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5304D08-0DB5-451B-8E12-2AD75B53C013}">
      <dsp:nvSpPr>
        <dsp:cNvPr id="0" name=""/>
        <dsp:cNvSpPr/>
      </dsp:nvSpPr>
      <dsp:spPr>
        <a:xfrm>
          <a:off x="1543918" y="3342385"/>
          <a:ext cx="9428881" cy="1336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70" tIns="141470" rIns="141470" bIns="14147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It is possible an outbreak may begin without a common food dish, but later into the investigation DPH learns of a common dish or ingredient. DPH would then request a HACCP Risk Assessment at that time.</a:t>
          </a:r>
        </a:p>
      </dsp:txBody>
      <dsp:txXfrm>
        <a:off x="1543918" y="3342385"/>
        <a:ext cx="9428881" cy="1336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5E770-EB4D-4ECF-8A0B-C358E085504B}">
      <dsp:nvSpPr>
        <dsp:cNvPr id="0" name=""/>
        <dsp:cNvSpPr/>
      </dsp:nvSpPr>
      <dsp:spPr>
        <a:xfrm>
          <a:off x="2273400" y="34114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FAEEA-91D9-4513-BE2C-D9DEABC3F1F8}">
      <dsp:nvSpPr>
        <dsp:cNvPr id="0" name=""/>
        <dsp:cNvSpPr/>
      </dsp:nvSpPr>
      <dsp:spPr>
        <a:xfrm>
          <a:off x="2741400" y="809142"/>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EF5CD5-DBAA-46E4-97C6-BA1890C06AEB}">
      <dsp:nvSpPr>
        <dsp:cNvPr id="0" name=""/>
        <dsp:cNvSpPr/>
      </dsp:nvSpPr>
      <dsp:spPr>
        <a:xfrm>
          <a:off x="1571400" y="3221142"/>
          <a:ext cx="3600000" cy="111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u="none" kern="1200" cap="none" dirty="0">
              <a:latin typeface="Arial" panose="020B0604020202020204" pitchFamily="34" charset="0"/>
              <a:cs typeface="Arial" panose="020B0604020202020204" pitchFamily="34" charset="0"/>
            </a:rPr>
            <a:t>Facilitate risk assessment of the suspect food. </a:t>
          </a:r>
          <a:endParaRPr lang="en-US" sz="2400" u="none" kern="1200" cap="none" dirty="0">
            <a:latin typeface="Arial" panose="020B0604020202020204" pitchFamily="34" charset="0"/>
            <a:cs typeface="Arial" panose="020B0604020202020204" pitchFamily="34" charset="0"/>
          </a:endParaRPr>
        </a:p>
      </dsp:txBody>
      <dsp:txXfrm>
        <a:off x="1571400" y="3221142"/>
        <a:ext cx="3600000" cy="1117397"/>
      </dsp:txXfrm>
    </dsp:sp>
    <dsp:sp modelId="{F41F04CB-2D93-4490-BEF8-B64A859AA38B}">
      <dsp:nvSpPr>
        <dsp:cNvPr id="0" name=""/>
        <dsp:cNvSpPr/>
      </dsp:nvSpPr>
      <dsp:spPr>
        <a:xfrm>
          <a:off x="6503400" y="34114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BBF24-B272-4F86-8517-DE947F652169}">
      <dsp:nvSpPr>
        <dsp:cNvPr id="0" name=""/>
        <dsp:cNvSpPr/>
      </dsp:nvSpPr>
      <dsp:spPr>
        <a:xfrm>
          <a:off x="6971400" y="809142"/>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520082-7518-4930-A083-19FD4C73A757}">
      <dsp:nvSpPr>
        <dsp:cNvPr id="0" name=""/>
        <dsp:cNvSpPr/>
      </dsp:nvSpPr>
      <dsp:spPr>
        <a:xfrm>
          <a:off x="5801400" y="3221142"/>
          <a:ext cx="3600000" cy="111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b="1" i="0" kern="1200" cap="none" dirty="0"/>
            <a:t>A HACCP risk assessment must be </a:t>
          </a:r>
          <a:r>
            <a:rPr lang="en-US" sz="2400" b="1" i="0" u="sng" kern="1200" cap="none" dirty="0"/>
            <a:t>conducted for each suspect food item prepared</a:t>
          </a:r>
          <a:r>
            <a:rPr lang="en-US" sz="2400" b="1" i="0" kern="1200" cap="none" dirty="0"/>
            <a:t>.</a:t>
          </a:r>
          <a:r>
            <a:rPr lang="en-US" sz="2400" b="0" i="0" kern="1200" cap="none" dirty="0"/>
            <a:t>​</a:t>
          </a:r>
          <a:endParaRPr lang="en-US" sz="2400" kern="1200" cap="none" dirty="0"/>
        </a:p>
      </dsp:txBody>
      <dsp:txXfrm>
        <a:off x="5801400" y="3221142"/>
        <a:ext cx="3600000" cy="1117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0D95A-1AA1-4FE1-825C-D97908B08E0A}">
      <dsp:nvSpPr>
        <dsp:cNvPr id="0" name=""/>
        <dsp:cNvSpPr/>
      </dsp:nvSpPr>
      <dsp:spPr>
        <a:xfrm>
          <a:off x="0" y="34131"/>
          <a:ext cx="3428999" cy="2057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baseline="0" dirty="0">
              <a:solidFill>
                <a:schemeClr val="bg1"/>
              </a:solidFill>
              <a:latin typeface="Arial" panose="020B0604020202020204" pitchFamily="34" charset="0"/>
              <a:cs typeface="Arial" panose="020B0604020202020204" pitchFamily="34" charset="0"/>
            </a:rPr>
            <a:t>1. Identify ingredients, weight/volume, and steps involved in the preparation of suspect food(s).</a:t>
          </a:r>
          <a:endParaRPr lang="en-US" sz="2300" b="0" kern="1200" dirty="0">
            <a:solidFill>
              <a:schemeClr val="bg1"/>
            </a:solidFill>
            <a:latin typeface="Arial" panose="020B0604020202020204" pitchFamily="34" charset="0"/>
            <a:cs typeface="Arial" panose="020B0604020202020204" pitchFamily="34" charset="0"/>
          </a:endParaRPr>
        </a:p>
      </dsp:txBody>
      <dsp:txXfrm>
        <a:off x="0" y="34131"/>
        <a:ext cx="3428999" cy="2057400"/>
      </dsp:txXfrm>
    </dsp:sp>
    <dsp:sp modelId="{EBE8019E-2351-4A8B-A4C1-5079CDCBD5AF}">
      <dsp:nvSpPr>
        <dsp:cNvPr id="0" name=""/>
        <dsp:cNvSpPr/>
      </dsp:nvSpPr>
      <dsp:spPr>
        <a:xfrm>
          <a:off x="3771900" y="34131"/>
          <a:ext cx="3428999" cy="2057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baseline="0" dirty="0">
              <a:solidFill>
                <a:schemeClr val="bg1"/>
              </a:solidFill>
              <a:latin typeface="Arial" panose="020B0604020202020204" pitchFamily="34" charset="0"/>
              <a:cs typeface="Arial" panose="020B0604020202020204" pitchFamily="34" charset="0"/>
            </a:rPr>
            <a:t>2.  Identify food handling procedures at each step in the preparation of suspect 	food(s).</a:t>
          </a:r>
          <a:endParaRPr lang="en-US" sz="2300" b="0" kern="1200" dirty="0">
            <a:solidFill>
              <a:schemeClr val="bg1"/>
            </a:solidFill>
            <a:latin typeface="Arial" panose="020B0604020202020204" pitchFamily="34" charset="0"/>
            <a:cs typeface="Arial" panose="020B0604020202020204" pitchFamily="34" charset="0"/>
          </a:endParaRPr>
        </a:p>
      </dsp:txBody>
      <dsp:txXfrm>
        <a:off x="3771900" y="34131"/>
        <a:ext cx="3428999" cy="2057400"/>
      </dsp:txXfrm>
    </dsp:sp>
    <dsp:sp modelId="{A32BCE79-765E-443D-A678-7B51F240ED98}">
      <dsp:nvSpPr>
        <dsp:cNvPr id="0" name=""/>
        <dsp:cNvSpPr/>
      </dsp:nvSpPr>
      <dsp:spPr>
        <a:xfrm>
          <a:off x="7543800" y="34131"/>
          <a:ext cx="3428999" cy="2057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baseline="0">
              <a:solidFill>
                <a:schemeClr val="bg1"/>
              </a:solidFill>
              <a:latin typeface="Arial" panose="020B0604020202020204" pitchFamily="34" charset="0"/>
              <a:cs typeface="Arial" panose="020B0604020202020204" pitchFamily="34" charset="0"/>
            </a:rPr>
            <a:t>3.  Based on observation or interview, identify potential hazards and critical control points (CCP).</a:t>
          </a:r>
          <a:endParaRPr lang="en-US" sz="2300" b="0" kern="1200">
            <a:solidFill>
              <a:schemeClr val="bg1"/>
            </a:solidFill>
            <a:latin typeface="Arial" panose="020B0604020202020204" pitchFamily="34" charset="0"/>
            <a:cs typeface="Arial" panose="020B0604020202020204" pitchFamily="34" charset="0"/>
          </a:endParaRPr>
        </a:p>
      </dsp:txBody>
      <dsp:txXfrm>
        <a:off x="7543800" y="34131"/>
        <a:ext cx="3428999" cy="2057400"/>
      </dsp:txXfrm>
    </dsp:sp>
    <dsp:sp modelId="{EA923CFE-287D-45D6-9E7B-7E9EE322D0DD}">
      <dsp:nvSpPr>
        <dsp:cNvPr id="0" name=""/>
        <dsp:cNvSpPr/>
      </dsp:nvSpPr>
      <dsp:spPr>
        <a:xfrm>
          <a:off x="1885950" y="2434431"/>
          <a:ext cx="3428999" cy="2057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baseline="0">
              <a:solidFill>
                <a:schemeClr val="bg1"/>
              </a:solidFill>
              <a:latin typeface="Arial" panose="020B0604020202020204" pitchFamily="34" charset="0"/>
              <a:cs typeface="Arial" panose="020B0604020202020204" pitchFamily="34" charset="0"/>
            </a:rPr>
            <a:t>4.  Identify violations and initiate corrective actions.</a:t>
          </a:r>
          <a:endParaRPr lang="en-US" sz="2300" b="0" kern="1200">
            <a:solidFill>
              <a:schemeClr val="bg1"/>
            </a:solidFill>
            <a:latin typeface="Arial" panose="020B0604020202020204" pitchFamily="34" charset="0"/>
            <a:cs typeface="Arial" panose="020B0604020202020204" pitchFamily="34" charset="0"/>
          </a:endParaRPr>
        </a:p>
      </dsp:txBody>
      <dsp:txXfrm>
        <a:off x="1885950" y="2434431"/>
        <a:ext cx="3428999" cy="2057400"/>
      </dsp:txXfrm>
    </dsp:sp>
    <dsp:sp modelId="{37F747B6-8345-4438-A554-E7A51853D9B8}">
      <dsp:nvSpPr>
        <dsp:cNvPr id="0" name=""/>
        <dsp:cNvSpPr/>
      </dsp:nvSpPr>
      <dsp:spPr>
        <a:xfrm>
          <a:off x="5657850" y="2434431"/>
          <a:ext cx="3428999" cy="20574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baseline="0" dirty="0">
              <a:solidFill>
                <a:schemeClr val="bg1"/>
              </a:solidFill>
              <a:latin typeface="Arial" panose="020B0604020202020204" pitchFamily="34" charset="0"/>
              <a:cs typeface="Arial" panose="020B0604020202020204" pitchFamily="34" charset="0"/>
            </a:rPr>
            <a:t>5.  Verify corrective actions undertaken by the food establishment.</a:t>
          </a:r>
          <a:endParaRPr lang="en-US" sz="2300" b="0" kern="1200" dirty="0">
            <a:solidFill>
              <a:schemeClr val="bg1"/>
            </a:solidFill>
            <a:latin typeface="Arial" panose="020B0604020202020204" pitchFamily="34" charset="0"/>
            <a:cs typeface="Arial" panose="020B0604020202020204" pitchFamily="34" charset="0"/>
          </a:endParaRPr>
        </a:p>
      </dsp:txBody>
      <dsp:txXfrm>
        <a:off x="5657850" y="2434431"/>
        <a:ext cx="3428999" cy="2057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EF6CE-15B2-4C6B-BDD8-F6A82EA2190B}">
      <dsp:nvSpPr>
        <dsp:cNvPr id="0" name=""/>
        <dsp:cNvSpPr/>
      </dsp:nvSpPr>
      <dsp:spPr>
        <a:xfrm>
          <a:off x="0" y="1942"/>
          <a:ext cx="10972800" cy="9843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1C44EA-664C-43CD-9402-92B115870264}">
      <dsp:nvSpPr>
        <dsp:cNvPr id="0" name=""/>
        <dsp:cNvSpPr/>
      </dsp:nvSpPr>
      <dsp:spPr>
        <a:xfrm>
          <a:off x="297774" y="223427"/>
          <a:ext cx="541408" cy="5414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44BD1-6BEA-4873-861F-3FC3EF22306B}">
      <dsp:nvSpPr>
        <dsp:cNvPr id="0" name=""/>
        <dsp:cNvSpPr/>
      </dsp:nvSpPr>
      <dsp:spPr>
        <a:xfrm>
          <a:off x="1136957" y="1942"/>
          <a:ext cx="9835842" cy="98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0" tIns="104180" rIns="104180" bIns="10418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Should be looking at a </a:t>
          </a:r>
          <a:r>
            <a:rPr lang="en-US" sz="2200" b="0" u="sng" kern="1200" dirty="0">
              <a:latin typeface="Arial" panose="020B0604020202020204" pitchFamily="34" charset="0"/>
              <a:cs typeface="Arial" panose="020B0604020202020204" pitchFamily="34" charset="0"/>
            </a:rPr>
            <a:t>specific process in real time</a:t>
          </a:r>
          <a:r>
            <a:rPr lang="en-US" sz="2200" b="0" kern="1200" dirty="0">
              <a:latin typeface="Arial" panose="020B0604020202020204" pitchFamily="34" charset="0"/>
              <a:cs typeface="Arial" panose="020B0604020202020204" pitchFamily="34" charset="0"/>
            </a:rPr>
            <a:t>.</a:t>
          </a:r>
        </a:p>
      </dsp:txBody>
      <dsp:txXfrm>
        <a:off x="1136957" y="1942"/>
        <a:ext cx="9835842" cy="984378"/>
      </dsp:txXfrm>
    </dsp:sp>
    <dsp:sp modelId="{70378A8D-4BBE-4E20-A892-C04685AB34F7}">
      <dsp:nvSpPr>
        <dsp:cNvPr id="0" name=""/>
        <dsp:cNvSpPr/>
      </dsp:nvSpPr>
      <dsp:spPr>
        <a:xfrm>
          <a:off x="0" y="1232415"/>
          <a:ext cx="10972800" cy="9843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49D177-BC15-422A-8619-D2887FE92937}">
      <dsp:nvSpPr>
        <dsp:cNvPr id="0" name=""/>
        <dsp:cNvSpPr/>
      </dsp:nvSpPr>
      <dsp:spPr>
        <a:xfrm>
          <a:off x="297774" y="1453900"/>
          <a:ext cx="541408" cy="5414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3A25EC-6C3A-428A-ADA7-E4E3E23FCC06}">
      <dsp:nvSpPr>
        <dsp:cNvPr id="0" name=""/>
        <dsp:cNvSpPr/>
      </dsp:nvSpPr>
      <dsp:spPr>
        <a:xfrm>
          <a:off x="1136957" y="1232415"/>
          <a:ext cx="9835842" cy="98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0" tIns="104180" rIns="104180" bIns="10418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Not documenting the </a:t>
          </a:r>
          <a:r>
            <a:rPr lang="en-US" sz="2200" b="0" u="sng" kern="1200" dirty="0">
              <a:latin typeface="Arial" panose="020B0604020202020204" pitchFamily="34" charset="0"/>
              <a:cs typeface="Arial" panose="020B0604020202020204" pitchFamily="34" charset="0"/>
            </a:rPr>
            <a:t>specific process at a high level of detail</a:t>
          </a:r>
          <a:r>
            <a:rPr lang="en-US" sz="2200" b="0" kern="1200" dirty="0">
              <a:latin typeface="Arial" panose="020B0604020202020204" pitchFamily="34" charset="0"/>
              <a:cs typeface="Arial" panose="020B0604020202020204" pitchFamily="34" charset="0"/>
            </a:rPr>
            <a:t>. </a:t>
          </a:r>
        </a:p>
      </dsp:txBody>
      <dsp:txXfrm>
        <a:off x="1136957" y="1232415"/>
        <a:ext cx="9835842" cy="984378"/>
      </dsp:txXfrm>
    </dsp:sp>
    <dsp:sp modelId="{58BD19DF-B9E0-49AF-BBF6-BE6A7E0E4AE0}">
      <dsp:nvSpPr>
        <dsp:cNvPr id="0" name=""/>
        <dsp:cNvSpPr/>
      </dsp:nvSpPr>
      <dsp:spPr>
        <a:xfrm>
          <a:off x="0" y="2462888"/>
          <a:ext cx="10972800" cy="9843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EF2CE-D4DA-4106-B4D6-487DB318A2F0}">
      <dsp:nvSpPr>
        <dsp:cNvPr id="0" name=""/>
        <dsp:cNvSpPr/>
      </dsp:nvSpPr>
      <dsp:spPr>
        <a:xfrm>
          <a:off x="297774" y="2684374"/>
          <a:ext cx="541408" cy="5414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429D0-4F1C-45A2-B413-2AE183906491}">
      <dsp:nvSpPr>
        <dsp:cNvPr id="0" name=""/>
        <dsp:cNvSpPr/>
      </dsp:nvSpPr>
      <dsp:spPr>
        <a:xfrm>
          <a:off x="1136957" y="2462888"/>
          <a:ext cx="9835842" cy="98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0" tIns="104180" rIns="104180" bIns="10418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Some LBOH are using this “Foodborne Illness Complaint Environmental Investigation Summary Report” which is </a:t>
          </a:r>
          <a:r>
            <a:rPr lang="en-US" sz="2200" b="0" u="sng" kern="1200" dirty="0">
              <a:latin typeface="Arial" panose="020B0604020202020204" pitchFamily="34" charset="0"/>
              <a:cs typeface="Arial" panose="020B0604020202020204" pitchFamily="34" charset="0"/>
            </a:rPr>
            <a:t>dated 2005 and is no longer used.</a:t>
          </a:r>
          <a:endParaRPr lang="en-US" sz="2200" b="0" kern="1200" dirty="0">
            <a:latin typeface="Arial" panose="020B0604020202020204" pitchFamily="34" charset="0"/>
            <a:cs typeface="Arial" panose="020B0604020202020204" pitchFamily="34" charset="0"/>
          </a:endParaRPr>
        </a:p>
      </dsp:txBody>
      <dsp:txXfrm>
        <a:off x="1136957" y="2462888"/>
        <a:ext cx="9835842" cy="984378"/>
      </dsp:txXfrm>
    </dsp:sp>
    <dsp:sp modelId="{3CFFF386-30C6-4814-80FD-ADB62CEA957B}">
      <dsp:nvSpPr>
        <dsp:cNvPr id="0" name=""/>
        <dsp:cNvSpPr/>
      </dsp:nvSpPr>
      <dsp:spPr>
        <a:xfrm>
          <a:off x="0" y="3693362"/>
          <a:ext cx="10972800" cy="98437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10CE8-01A6-4B2A-9D09-E67E4C36EF48}">
      <dsp:nvSpPr>
        <dsp:cNvPr id="0" name=""/>
        <dsp:cNvSpPr/>
      </dsp:nvSpPr>
      <dsp:spPr>
        <a:xfrm>
          <a:off x="297774" y="3914847"/>
          <a:ext cx="541408" cy="5414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E31F4A-ACAE-4F84-885A-CCCD4DEDD438}">
      <dsp:nvSpPr>
        <dsp:cNvPr id="0" name=""/>
        <dsp:cNvSpPr/>
      </dsp:nvSpPr>
      <dsp:spPr>
        <a:xfrm>
          <a:off x="1136957" y="3693362"/>
          <a:ext cx="9835842" cy="98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0" tIns="104180" rIns="104180" bIns="104180" numCol="1" spcCol="1270" anchor="ctr" anchorCtr="0">
          <a:noAutofit/>
        </a:bodyPr>
        <a:lstStyle/>
        <a:p>
          <a:pPr marL="0" lvl="0" indent="0" algn="l" defTabSz="977900">
            <a:lnSpc>
              <a:spcPct val="100000"/>
            </a:lnSpc>
            <a:spcBef>
              <a:spcPct val="0"/>
            </a:spcBef>
            <a:spcAft>
              <a:spcPct val="35000"/>
            </a:spcAft>
            <a:buNone/>
          </a:pPr>
          <a:r>
            <a:rPr lang="en-US" sz="2200" b="0" kern="1200" dirty="0">
              <a:latin typeface="Arial" panose="020B0604020202020204" pitchFamily="34" charset="0"/>
              <a:cs typeface="Arial" panose="020B0604020202020204" pitchFamily="34" charset="0"/>
            </a:rPr>
            <a:t>Getting all the information in a timely manner. </a:t>
          </a:r>
        </a:p>
      </dsp:txBody>
      <dsp:txXfrm>
        <a:off x="1136957" y="3693362"/>
        <a:ext cx="9835842" cy="9843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80" cy="465774"/>
          </a:xfrm>
          <a:prstGeom prst="rect">
            <a:avLst/>
          </a:prstGeom>
        </p:spPr>
        <p:txBody>
          <a:bodyPr vert="horz" lIns="91570" tIns="45785" rIns="91570" bIns="45785" rtlCol="0"/>
          <a:lstStyle>
            <a:lvl1pPr algn="l">
              <a:defRPr sz="1200"/>
            </a:lvl1pPr>
          </a:lstStyle>
          <a:p>
            <a:endParaRPr lang="en-US"/>
          </a:p>
        </p:txBody>
      </p:sp>
      <p:sp>
        <p:nvSpPr>
          <p:cNvPr id="3" name="Date Placeholder 2"/>
          <p:cNvSpPr>
            <a:spLocks noGrp="1"/>
          </p:cNvSpPr>
          <p:nvPr>
            <p:ph type="dt" sz="quarter" idx="1"/>
          </p:nvPr>
        </p:nvSpPr>
        <p:spPr>
          <a:xfrm>
            <a:off x="3977531" y="0"/>
            <a:ext cx="3043980" cy="465774"/>
          </a:xfrm>
          <a:prstGeom prst="rect">
            <a:avLst/>
          </a:prstGeom>
        </p:spPr>
        <p:txBody>
          <a:bodyPr vert="horz" lIns="91570" tIns="45785" rIns="91570" bIns="45785" rtlCol="0"/>
          <a:lstStyle>
            <a:lvl1pPr algn="r">
              <a:defRPr sz="1200"/>
            </a:lvl1pPr>
          </a:lstStyle>
          <a:p>
            <a:fld id="{F33EE6C5-4F47-4445-8BCE-B8BE9FB65DED}" type="datetimeFigureOut">
              <a:rPr lang="en-US" smtClean="0"/>
              <a:t>5/21/2025</a:t>
            </a:fld>
            <a:endParaRPr lang="en-US"/>
          </a:p>
        </p:txBody>
      </p:sp>
      <p:sp>
        <p:nvSpPr>
          <p:cNvPr id="4" name="Footer Placeholder 3"/>
          <p:cNvSpPr>
            <a:spLocks noGrp="1"/>
          </p:cNvSpPr>
          <p:nvPr>
            <p:ph type="ftr" sz="quarter" idx="2"/>
          </p:nvPr>
        </p:nvSpPr>
        <p:spPr>
          <a:xfrm>
            <a:off x="0" y="8841737"/>
            <a:ext cx="3043980" cy="465774"/>
          </a:xfrm>
          <a:prstGeom prst="rect">
            <a:avLst/>
          </a:prstGeom>
        </p:spPr>
        <p:txBody>
          <a:bodyPr vert="horz" lIns="91570" tIns="45785" rIns="91570" bIns="45785"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7"/>
            <a:ext cx="3043980" cy="465774"/>
          </a:xfrm>
          <a:prstGeom prst="rect">
            <a:avLst/>
          </a:prstGeom>
        </p:spPr>
        <p:txBody>
          <a:bodyPr vert="horz" lIns="91570" tIns="45785" rIns="91570" bIns="4578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0" tIns="46655" rIns="93310" bIns="46655"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0" tIns="46655" rIns="93310" bIns="46655" rtlCol="0"/>
          <a:lstStyle>
            <a:lvl1pPr algn="r">
              <a:defRPr sz="1200"/>
            </a:lvl1pPr>
          </a:lstStyle>
          <a:p>
            <a:fld id="{5A6C4BF5-E566-BD4E-BF84-8EF979555B2D}" type="datetimeFigureOut">
              <a:rPr lang="en-US" smtClean="0"/>
              <a:t>5/21/2025</a:t>
            </a:fld>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0" tIns="46655" rIns="93310" bIns="4665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0" tIns="46655" rIns="93310" bIns="46655"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0" tIns="46655" rIns="93310" bIns="46655"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570" tIns="45785" rIns="91570" bIns="4578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3184112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t>Accuracy of Recording:</a:t>
            </a:r>
            <a:r>
              <a:rPr lang="en-US" b="1" dirty="0"/>
              <a:t> </a:t>
            </a:r>
            <a:r>
              <a:rPr lang="en-US" dirty="0"/>
              <a:t>Be sure to accurately record dates and times of the onset of illness, as well as food consumption, and symptom information. </a:t>
            </a:r>
          </a:p>
          <a:p>
            <a:pPr>
              <a:defRPr/>
            </a:pPr>
            <a:endParaRPr lang="en-US" dirty="0"/>
          </a:p>
          <a:p>
            <a:pPr>
              <a:defRPr/>
            </a:pPr>
            <a:r>
              <a:rPr lang="en-US" dirty="0"/>
              <a:t>Ask them to look at their calendar, events, both personal and work; restaurant credit card receipts that they might have; and shopper cards that would enable them to give permission to access a record of purchases. </a:t>
            </a:r>
          </a:p>
          <a:p>
            <a:pPr>
              <a:defRPr/>
            </a:pPr>
            <a:endParaRPr lang="en-US" dirty="0"/>
          </a:p>
          <a:p>
            <a:pPr>
              <a:defRPr/>
            </a:pPr>
            <a:r>
              <a:rPr lang="en-US" dirty="0"/>
              <a:t>Ask leading questions that might jog their memory. </a:t>
            </a:r>
          </a:p>
          <a:p>
            <a:pPr>
              <a:defRPr/>
            </a:pPr>
            <a:endParaRPr lang="en-US" dirty="0"/>
          </a:p>
          <a:p>
            <a:pPr>
              <a:defRPr/>
            </a:pPr>
            <a:r>
              <a:rPr lang="en-US" dirty="0"/>
              <a:t>Remind them that their time could assist in ending a possible foodborne illness outbreak and prevent many other cases of illness. </a:t>
            </a:r>
          </a:p>
          <a:p>
            <a:pPr defTabSz="907268">
              <a:defRPr/>
            </a:pP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10</a:t>
            </a:fld>
            <a:endParaRPr lang="en-US"/>
          </a:p>
        </p:txBody>
      </p:sp>
    </p:spTree>
    <p:extLst>
      <p:ext uri="{BB962C8B-B14F-4D97-AF65-F5344CB8AC3E}">
        <p14:creationId xmlns:p14="http://schemas.microsoft.com/office/powerpoint/2010/main" val="3424196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1588"/>
              </a:spcAft>
            </a:pPr>
            <a:r>
              <a:rPr lang="en-US" sz="1400" b="1" dirty="0">
                <a:latin typeface="Aptos" panose="020B0004020202020204" pitchFamily="34" charset="0"/>
              </a:rPr>
              <a:t>The hard copy of the </a:t>
            </a:r>
            <a:r>
              <a:rPr lang="en-US" sz="1400" b="1" i="1" dirty="0">
                <a:latin typeface="Aptos" panose="020B0004020202020204" pitchFamily="34" charset="0"/>
              </a:rPr>
              <a:t>Foodborne Illness Complaint Worksheet </a:t>
            </a:r>
            <a:r>
              <a:rPr lang="en-US" sz="1400" b="1" dirty="0">
                <a:latin typeface="Aptos" panose="020B0004020202020204" pitchFamily="34" charset="0"/>
              </a:rPr>
              <a:t>should be filed in the LBOH office. If an illness does evolve into a large outbreak, these investigation forms will be vital in analyzing how many of the former cases were the beginning of the outbreak. The information should be entered into the MAVEN FBI complaint module or sent to DPH. </a:t>
            </a:r>
          </a:p>
          <a:p>
            <a:pPr>
              <a:lnSpc>
                <a:spcPct val="120000"/>
              </a:lnSpc>
              <a:spcAft>
                <a:spcPts val="1588"/>
              </a:spcAft>
            </a:pPr>
            <a:endParaRPr lang="en-US" sz="1400" b="1" dirty="0">
              <a:latin typeface="Aptos" panose="020B0004020202020204" pitchFamily="34" charset="0"/>
            </a:endParaRPr>
          </a:p>
          <a:p>
            <a:pPr>
              <a:lnSpc>
                <a:spcPct val="120000"/>
              </a:lnSpc>
              <a:spcAft>
                <a:spcPts val="1588"/>
              </a:spcAft>
            </a:pPr>
            <a:r>
              <a:rPr lang="en-US" sz="1400" b="1" dirty="0">
                <a:latin typeface="Aptos" panose="020B0004020202020204" pitchFamily="34" charset="0"/>
              </a:rPr>
              <a:t>A discussion between DPH and the LBOH could determine whether an environmental investigation should be done at the location indicated in the complaint with the staff members who regularly inspect the food service establishment. </a:t>
            </a:r>
          </a:p>
          <a:p>
            <a:pPr>
              <a:lnSpc>
                <a:spcPct val="120000"/>
              </a:lnSpc>
              <a:spcAft>
                <a:spcPts val="1588"/>
              </a:spcAft>
            </a:pPr>
            <a:endParaRPr lang="en-US" sz="1400" b="1" dirty="0">
              <a:latin typeface="Aptos" panose="020B0004020202020204" pitchFamily="34" charset="0"/>
            </a:endParaRPr>
          </a:p>
          <a:p>
            <a:pPr>
              <a:lnSpc>
                <a:spcPct val="120000"/>
              </a:lnSpc>
              <a:spcAft>
                <a:spcPts val="1588"/>
              </a:spcAft>
            </a:pPr>
            <a:r>
              <a:rPr lang="en-US" sz="1400" b="1" dirty="0">
                <a:latin typeface="Aptos" panose="020B0004020202020204" pitchFamily="34" charset="0"/>
              </a:rPr>
              <a:t>If the epidemiologists recommend an environmental investigation, it will be coordinated between DPH and the LBOH.  Supplies and training will be discussed as part of the greater conversation.</a:t>
            </a:r>
          </a:p>
          <a:p>
            <a:pPr>
              <a:lnSpc>
                <a:spcPct val="120000"/>
              </a:lnSpc>
              <a:spcAft>
                <a:spcPts val="1588"/>
              </a:spcAft>
            </a:pPr>
            <a:endParaRPr lang="en-US" sz="1400" b="1" dirty="0">
              <a:latin typeface="Aptos" panose="020B0004020202020204" pitchFamily="34" charset="0"/>
            </a:endParaRPr>
          </a:p>
          <a:p>
            <a:pPr>
              <a:lnSpc>
                <a:spcPct val="120000"/>
              </a:lnSpc>
              <a:spcAft>
                <a:spcPts val="1588"/>
              </a:spcAft>
            </a:pPr>
            <a:r>
              <a:rPr lang="en-US" sz="1400" b="1" dirty="0">
                <a:latin typeface="Aptos" panose="020B0004020202020204" pitchFamily="34" charset="0"/>
              </a:rPr>
              <a:t>Several staff members, not just the inspector or the sanitarian, but also the public health nurse, should participate in the environmental investigation since there may be multiple possible sources of illness, including ill food employees, and help make the sampling efficient with more than one person.</a:t>
            </a:r>
            <a:endParaRPr lang="en-US" sz="1400" b="1" dirty="0"/>
          </a:p>
          <a:p>
            <a:pPr defTabSz="907268">
              <a:defRPr/>
            </a:pPr>
            <a:endParaRPr lang="en-US" sz="1400" b="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11</a:t>
            </a:fld>
            <a:endParaRPr lang="en-US"/>
          </a:p>
        </p:txBody>
      </p:sp>
    </p:spTree>
    <p:extLst>
      <p:ext uri="{BB962C8B-B14F-4D97-AF65-F5344CB8AC3E}">
        <p14:creationId xmlns:p14="http://schemas.microsoft.com/office/powerpoint/2010/main" val="332620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F92E3-8F4F-F525-F84D-F95673623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29387-EC60-3698-4063-EC1CF65FB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FF5E0D-7F75-FCA0-27CE-C71135038315}"/>
              </a:ext>
            </a:extLst>
          </p:cNvPr>
          <p:cNvSpPr>
            <a:spLocks noGrp="1"/>
          </p:cNvSpPr>
          <p:nvPr>
            <p:ph type="body" idx="1"/>
          </p:nvPr>
        </p:nvSpPr>
        <p:spPr/>
        <p:txBody>
          <a:bodyPr/>
          <a:lstStyle/>
          <a:p>
            <a:pPr defTabSz="907268">
              <a:defRPr/>
            </a:pPr>
            <a:r>
              <a:rPr lang="en-US" sz="1400" b="1" dirty="0"/>
              <a:t>The initial review of the foodborne illness complaint starts with a….READ SLIDE.</a:t>
            </a:r>
          </a:p>
          <a:p>
            <a:endParaRPr lang="en-US" dirty="0"/>
          </a:p>
        </p:txBody>
      </p:sp>
      <p:sp>
        <p:nvSpPr>
          <p:cNvPr id="4" name="Slide Number Placeholder 3">
            <a:extLst>
              <a:ext uri="{FF2B5EF4-FFF2-40B4-BE49-F238E27FC236}">
                <a16:creationId xmlns:a16="http://schemas.microsoft.com/office/drawing/2014/main" id="{BDDABF6F-2706-0B90-B0A7-2B2FA7B6B191}"/>
              </a:ext>
            </a:extLst>
          </p:cNvPr>
          <p:cNvSpPr>
            <a:spLocks noGrp="1"/>
          </p:cNvSpPr>
          <p:nvPr>
            <p:ph type="sldNum" sz="quarter" idx="5"/>
          </p:nvPr>
        </p:nvSpPr>
        <p:spPr/>
        <p:txBody>
          <a:bodyPr/>
          <a:lstStyle/>
          <a:p>
            <a:fld id="{D34CBBDB-52D0-FE4C-8729-D7393D454E10}" type="slidenum">
              <a:rPr lang="en-US" smtClean="0"/>
              <a:t>12</a:t>
            </a:fld>
            <a:endParaRPr lang="en-US"/>
          </a:p>
        </p:txBody>
      </p:sp>
    </p:spTree>
    <p:extLst>
      <p:ext uri="{BB962C8B-B14F-4D97-AF65-F5344CB8AC3E}">
        <p14:creationId xmlns:p14="http://schemas.microsoft.com/office/powerpoint/2010/main" val="402526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766B9-58A1-EE79-D343-F644475D0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A66B5-5CB6-D6FF-E778-DDFE52CC6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C822A2-EFB9-D344-9FC1-927B517A82BC}"/>
              </a:ext>
            </a:extLst>
          </p:cNvPr>
          <p:cNvSpPr>
            <a:spLocks noGrp="1"/>
          </p:cNvSpPr>
          <p:nvPr>
            <p:ph type="body" idx="1"/>
          </p:nvPr>
        </p:nvSpPr>
        <p:spPr/>
        <p:txBody>
          <a:bodyPr/>
          <a:lstStyle/>
          <a:p>
            <a:pPr defTabSz="907268">
              <a:defRPr/>
            </a:pPr>
            <a:r>
              <a:rPr lang="en-US" sz="1400" b="1" dirty="0"/>
              <a:t>Determining and Conducting Environmental Investigations&gt; If one is needed… a decision on whether or not an environmental investigation is needed will be based on the initial review of the complaint—this should be a discussion among LBOH staff. </a:t>
            </a:r>
          </a:p>
          <a:p>
            <a:pPr defTabSz="907268">
              <a:defRPr/>
            </a:pPr>
            <a:endParaRPr lang="en-US" sz="1400" b="1" dirty="0"/>
          </a:p>
          <a:p>
            <a:pPr defTabSz="907268">
              <a:defRPr/>
            </a:pPr>
            <a:r>
              <a:rPr lang="en-US" sz="1400" b="1" dirty="0"/>
              <a:t>If warranted, conduct a collaborative environmental investigation with participation from multiple LBOH staff members. </a:t>
            </a:r>
          </a:p>
          <a:p>
            <a:pPr defTabSz="907268">
              <a:defRPr/>
            </a:pPr>
            <a:endParaRPr lang="en-US" sz="1400" b="1" dirty="0"/>
          </a:p>
          <a:p>
            <a:pPr defTabSz="907268">
              <a:defRPr/>
            </a:pPr>
            <a:r>
              <a:rPr lang="en-US" sz="1400" b="1" dirty="0"/>
              <a:t>Include staff who regularly inspect the facility (e.g., sanitarians, public health nurses) in the environmental investigation since there are multiple possible sources of illness, including ill food employees. </a:t>
            </a:r>
          </a:p>
          <a:p>
            <a:pPr defTabSz="907268">
              <a:defRPr/>
            </a:pPr>
            <a:endParaRPr lang="en-US" sz="1400" b="1" dirty="0"/>
          </a:p>
          <a:p>
            <a:pPr defTabSz="907268">
              <a:defRPr/>
            </a:pPr>
            <a:r>
              <a:rPr lang="en-US" sz="1400" b="1" dirty="0"/>
              <a:t>The Bureau of Climate and Environmental Health, DPH, will ensure LBOH have access to the necessary supplies and guidance to conduct investigations effectively. DPH will provide training and technical assistance to LBOH on how to perform environmental investigations. </a:t>
            </a:r>
          </a:p>
          <a:p>
            <a:pPr defTabSz="907268">
              <a:defRPr/>
            </a:pPr>
            <a:endParaRPr lang="en-US" sz="1400" b="1" dirty="0"/>
          </a:p>
          <a:p>
            <a:pPr defTabSz="907268">
              <a:defRPr/>
            </a:pPr>
            <a:endParaRPr lang="en-US" dirty="0"/>
          </a:p>
          <a:p>
            <a:pPr defTabSz="907268">
              <a:defRPr/>
            </a:pPr>
            <a:endParaRPr lang="en-US" dirty="0"/>
          </a:p>
          <a:p>
            <a:pPr defTabSz="907268">
              <a:defRPr/>
            </a:pPr>
            <a:endParaRPr lang="en-US" dirty="0"/>
          </a:p>
          <a:p>
            <a:pPr defTabSz="907268">
              <a:defRPr/>
            </a:pPr>
            <a:endParaRPr lang="en-US" dirty="0"/>
          </a:p>
        </p:txBody>
      </p:sp>
      <p:sp>
        <p:nvSpPr>
          <p:cNvPr id="4" name="Slide Number Placeholder 3">
            <a:extLst>
              <a:ext uri="{FF2B5EF4-FFF2-40B4-BE49-F238E27FC236}">
                <a16:creationId xmlns:a16="http://schemas.microsoft.com/office/drawing/2014/main" id="{252D36AE-F3DE-3BF2-89A9-3EA73D8DE617}"/>
              </a:ext>
            </a:extLst>
          </p:cNvPr>
          <p:cNvSpPr>
            <a:spLocks noGrp="1"/>
          </p:cNvSpPr>
          <p:nvPr>
            <p:ph type="sldNum" sz="quarter" idx="5"/>
          </p:nvPr>
        </p:nvSpPr>
        <p:spPr/>
        <p:txBody>
          <a:bodyPr/>
          <a:lstStyle/>
          <a:p>
            <a:fld id="{D34CBBDB-52D0-FE4C-8729-D7393D454E10}" type="slidenum">
              <a:rPr lang="en-US" smtClean="0"/>
              <a:t>13</a:t>
            </a:fld>
            <a:endParaRPr lang="en-US"/>
          </a:p>
        </p:txBody>
      </p:sp>
    </p:spTree>
    <p:extLst>
      <p:ext uri="{BB962C8B-B14F-4D97-AF65-F5344CB8AC3E}">
        <p14:creationId xmlns:p14="http://schemas.microsoft.com/office/powerpoint/2010/main" val="218270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This is a HACCP Risk Assessment Form. This is the form a LBOH staff member will be filling out if requested by DPH.  We will go over how to fill out each section of the form in the next couple of slides.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14</a:t>
            </a:fld>
            <a:endParaRPr lang="en-US"/>
          </a:p>
        </p:txBody>
      </p:sp>
    </p:spTree>
    <p:extLst>
      <p:ext uri="{BB962C8B-B14F-4D97-AF65-F5344CB8AC3E}">
        <p14:creationId xmlns:p14="http://schemas.microsoft.com/office/powerpoint/2010/main" val="3956737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ea typeface="Calibri"/>
                <a:cs typeface="Calibri"/>
              </a:rPr>
              <a:t>How will a LBOH know when to fill out a HACCP Risk Assessment Form. READ SLIDE.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15</a:t>
            </a:fld>
            <a:endParaRPr lang="en-US"/>
          </a:p>
        </p:txBody>
      </p:sp>
    </p:spTree>
    <p:extLst>
      <p:ext uri="{BB962C8B-B14F-4D97-AF65-F5344CB8AC3E}">
        <p14:creationId xmlns:p14="http://schemas.microsoft.com/office/powerpoint/2010/main" val="121794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lnSpc>
                <a:spcPct val="110000"/>
              </a:lnSpc>
              <a:spcAft>
                <a:spcPts val="1191"/>
              </a:spcAft>
              <a:buFont typeface="Arial" panose="020B0604020202020204" pitchFamily="34" charset="0"/>
              <a:buChar char="•"/>
            </a:pPr>
            <a:r>
              <a:rPr lang="en-US" sz="1400" b="1" dirty="0">
                <a:solidFill>
                  <a:srgbClr val="055994"/>
                </a:solidFill>
              </a:rPr>
              <a:t>A HACCP Risk Assessment Form is used to </a:t>
            </a:r>
            <a:r>
              <a:rPr lang="en-US" sz="1400" b="1" u="sng" dirty="0">
                <a:solidFill>
                  <a:srgbClr val="055994"/>
                </a:solidFill>
              </a:rPr>
              <a:t>facilitate risk assessment of the suspect food</a:t>
            </a:r>
            <a:r>
              <a:rPr lang="en-US" sz="1400" b="1" dirty="0">
                <a:solidFill>
                  <a:srgbClr val="055994"/>
                </a:solidFill>
              </a:rPr>
              <a:t>. </a:t>
            </a:r>
            <a:r>
              <a:rPr lang="en-US" sz="1400" dirty="0"/>
              <a:t>The form is structured to assist with identifying the procedures used in the establishment in preparing the suspect food, as well as to identify corrective actions initiated because of the investigation.​</a:t>
            </a:r>
          </a:p>
          <a:p>
            <a:pPr fontAlgn="base">
              <a:lnSpc>
                <a:spcPct val="110000"/>
              </a:lnSpc>
              <a:spcAft>
                <a:spcPts val="1191"/>
              </a:spcAft>
              <a:buFont typeface="Arial" panose="020B0604020202020204" pitchFamily="34" charset="0"/>
              <a:buChar char="•"/>
            </a:pPr>
            <a:endParaRPr lang="en-US" sz="1400" dirty="0"/>
          </a:p>
          <a:p>
            <a:pPr marL="285750" indent="-285750" fontAlgn="base">
              <a:lnSpc>
                <a:spcPct val="110000"/>
              </a:lnSpc>
              <a:spcAft>
                <a:spcPts val="1191"/>
              </a:spcAft>
              <a:buFont typeface="Arial" panose="020B0604020202020204" pitchFamily="34" charset="0"/>
              <a:buChar char="•"/>
            </a:pPr>
            <a:r>
              <a:rPr lang="en-US" sz="1400" b="1" dirty="0">
                <a:solidFill>
                  <a:srgbClr val="055994"/>
                </a:solidFill>
              </a:rPr>
              <a:t>A HACCP risk assessment must be </a:t>
            </a:r>
            <a:r>
              <a:rPr lang="en-US" sz="1400" b="1" u="sng" dirty="0">
                <a:solidFill>
                  <a:srgbClr val="055994"/>
                </a:solidFill>
              </a:rPr>
              <a:t>conducted for each suspect food item prepared</a:t>
            </a:r>
            <a:r>
              <a:rPr lang="en-US" sz="1400" b="1" dirty="0">
                <a:solidFill>
                  <a:srgbClr val="055994"/>
                </a:solidFill>
              </a:rPr>
              <a:t>. </a:t>
            </a:r>
            <a:r>
              <a:rPr lang="en-US" sz="1400" dirty="0"/>
              <a:t>If baked chicken and gravy is the suspect food, the preparation of each must be evaluated separately. In outbreaks, when multiple foods have been identified, a HACCP Risk Assessment Form can be used to evaluate procedures for a particular category of food such as soups, salads, or sandwiches.</a:t>
            </a:r>
          </a:p>
          <a:p>
            <a:pPr fontAlgn="base">
              <a:lnSpc>
                <a:spcPct val="110000"/>
              </a:lnSpc>
              <a:spcAft>
                <a:spcPts val="1191"/>
              </a:spcAft>
              <a:buFont typeface="Arial" panose="020B0604020202020204" pitchFamily="34" charset="0"/>
              <a:buChar char="•"/>
            </a:pPr>
            <a:endParaRPr lang="en-US" sz="1400" b="1" dirty="0">
              <a:ea typeface="Calibri"/>
              <a:cs typeface="Calibri"/>
            </a:endParaRPr>
          </a:p>
          <a:p>
            <a:pPr marL="285750" indent="-285750">
              <a:buFont typeface="Arial" panose="020B0604020202020204" pitchFamily="34" charset="0"/>
              <a:buChar char="•"/>
            </a:pPr>
            <a:r>
              <a:rPr lang="en-US" sz="1400" b="1" dirty="0">
                <a:ea typeface="Calibri"/>
                <a:cs typeface="Calibri"/>
              </a:rPr>
              <a:t>For</a:t>
            </a:r>
            <a:r>
              <a:rPr lang="en-US" sz="1400" b="1" dirty="0"/>
              <a:t> example, one HACCP Risk Assessment Form would be needed if there were an outbreak of people eating already made chicken salad sandwiches, including the preparation and ingredients of the sandwich components like the bread, all ready to eat chicken salad,  cut tomatoes, lettuce, mayo, etc.. Now if you were making chicken salad from scratch, that would be one HACCP Risk Assessment form, and the other components on another HACCP Risk Assessment Form. We will show this example later on in the presentation.</a:t>
            </a:r>
            <a:endParaRPr lang="en-US" sz="1400" b="1" dirty="0">
              <a:ea typeface="Calibri"/>
              <a:cs typeface="Calibri"/>
            </a:endParaRPr>
          </a:p>
          <a:p>
            <a:endParaRPr lang="en-US" sz="1400" b="1" dirty="0">
              <a:ea typeface="Calibri"/>
              <a:cs typeface="Calibri"/>
            </a:endParaRPr>
          </a:p>
          <a:p>
            <a:pPr marL="285750" indent="-285750">
              <a:buFont typeface="Arial" panose="020B0604020202020204" pitchFamily="34" charset="0"/>
              <a:buChar char="•"/>
            </a:pPr>
            <a:r>
              <a:rPr lang="en-US" sz="1400" b="1" dirty="0">
                <a:ea typeface="Calibri"/>
                <a:cs typeface="Calibri"/>
              </a:rPr>
              <a:t>A HACCP Risk Assessment is not needed </a:t>
            </a:r>
            <a:r>
              <a:rPr lang="en-US" sz="1400" b="1" dirty="0"/>
              <a:t>for a single complaint, unless it would be beneficial for the investigation and follow up. For example, maybe the complainant consumed chicken livers and was diagnosed with Salmonella</a:t>
            </a:r>
            <a:r>
              <a:rPr lang="en-US" sz="1400" b="1" i="1" dirty="0"/>
              <a:t> </a:t>
            </a:r>
            <a:r>
              <a:rPr lang="en-US" sz="1400" b="1" dirty="0"/>
              <a:t>or Campylobacter (which are commonly associated with undercooked chicken liver consumption), but you wanted to have on record the process in which they prepare and cook the livers.</a:t>
            </a:r>
            <a:endParaRPr lang="en-US" sz="1400"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16</a:t>
            </a:fld>
            <a:endParaRPr lang="en-US"/>
          </a:p>
        </p:txBody>
      </p:sp>
    </p:spTree>
    <p:extLst>
      <p:ext uri="{BB962C8B-B14F-4D97-AF65-F5344CB8AC3E}">
        <p14:creationId xmlns:p14="http://schemas.microsoft.com/office/powerpoint/2010/main" val="114823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a:t>There are 5 steps to the HACCP Risk Assessment. We will go over them in detail in this next section. READ SLIDE.</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17</a:t>
            </a:fld>
            <a:endParaRPr lang="en-US"/>
          </a:p>
        </p:txBody>
      </p:sp>
    </p:spTree>
    <p:extLst>
      <p:ext uri="{BB962C8B-B14F-4D97-AF65-F5344CB8AC3E}">
        <p14:creationId xmlns:p14="http://schemas.microsoft.com/office/powerpoint/2010/main" val="2098200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r>
              <a:rPr lang="en-US" sz="1400" b="1" dirty="0"/>
              <a:t>Ingredients in the suspect food: </a:t>
            </a:r>
            <a:r>
              <a:rPr lang="en-US" sz="1400" b="1" dirty="0">
                <a:solidFill>
                  <a:srgbClr val="000000"/>
                </a:solidFill>
                <a:latin typeface="Aptos" panose="020B0004020202020204" pitchFamily="34" charset="0"/>
              </a:rPr>
              <a:t>Obtain recipes and list all ingredients for each suspect food item. Ingredients must be from an approved source, especially high-risk ingredients such as raw shellfish or canned low-acid foods. Note new changes in recipes or ingredient substitutions. Important to note that recipes are proprietary information and must be treated with strict confidentiality.</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marL="285750" indent="-285750" algn="l" rtl="0" fontAlgn="base">
              <a:buFont typeface="Arial" panose="020B0604020202020204" pitchFamily="34" charset="0"/>
              <a:buChar char="•"/>
            </a:pPr>
            <a:r>
              <a:rPr lang="en-US" sz="1400" b="1" dirty="0">
                <a:latin typeface="Aptos" panose="020B0004020202020204" pitchFamily="34" charset="0"/>
              </a:rPr>
              <a:t>Where did the suspect food come from?: </a:t>
            </a:r>
            <a:r>
              <a:rPr lang="en-US" sz="1400" b="1" dirty="0">
                <a:solidFill>
                  <a:srgbClr val="000000"/>
                </a:solidFill>
                <a:latin typeface="Times New Roman" panose="02020603050405020304" pitchFamily="18" charset="0"/>
              </a:rPr>
              <a:t>Contaminated produce, eggs, seafood and commercially-processed foods have been implicated in many foodborne illness outbreaks. When such products, contaminated at the source, are implicated, it is crucial to obtain as much information as possible from the food establishment or consumer to identify the exact source and/or manufacturer/distributor. Product lot numbers, expiration dates and sales records are necessary when conducting a traceback to identify an implicated source. </a:t>
            </a:r>
            <a:r>
              <a:rPr lang="en-US" sz="1400" dirty="0">
                <a:solidFill>
                  <a:srgbClr val="444444"/>
                </a:solidFill>
                <a:latin typeface="Times New Roman" panose="02020603050405020304" pitchFamily="18" charset="0"/>
              </a:rPr>
              <a:t>​</a:t>
            </a:r>
            <a:endParaRPr lang="en-US" sz="1400" dirty="0">
              <a:solidFill>
                <a:srgbClr val="444444"/>
              </a:solidFill>
              <a:latin typeface="Arial" panose="020B0604020202020204" pitchFamily="34" charset="0"/>
            </a:endParaRPr>
          </a:p>
          <a:p>
            <a:pPr algn="l" rtl="0" fontAlgn="base"/>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marL="285750" indent="-285750" algn="l" rtl="0" fontAlgn="base">
              <a:buFont typeface="Arial" panose="020B0604020202020204" pitchFamily="34" charset="0"/>
              <a:buChar char="•"/>
            </a:pPr>
            <a:r>
              <a:rPr lang="en-US" sz="1400" b="1" dirty="0">
                <a:solidFill>
                  <a:srgbClr val="000000"/>
                </a:solidFill>
                <a:latin typeface="Times New Roman" panose="02020603050405020304" pitchFamily="18" charset="0"/>
              </a:rPr>
              <a:t>List the weight/volume of the suspect food prepared: Large volumes may indicate problems with cooling or food handling procedures, especially if the food was prepared a day or more before service. If the volume was greater than what is normally prepared, different procedures may have been used.</a:t>
            </a:r>
            <a:r>
              <a:rPr lang="en-US" sz="1400" dirty="0">
                <a:solidFill>
                  <a:srgbClr val="444444"/>
                </a:solidFill>
                <a:latin typeface="Times New Roman" panose="02020603050405020304" pitchFamily="18" charset="0"/>
              </a:rPr>
              <a:t>​</a:t>
            </a:r>
            <a:endParaRPr lang="en-US" sz="1400" dirty="0">
              <a:solidFill>
                <a:srgbClr val="444444"/>
              </a:solidFill>
              <a:latin typeface="Arial" panose="020B0604020202020204" pitchFamily="34" charset="0"/>
            </a:endParaRPr>
          </a:p>
          <a:p>
            <a:pPr algn="l" rtl="0" fontAlgn="base">
              <a:buFont typeface="Arial" panose="020B0604020202020204" pitchFamily="34" charset="0"/>
              <a:buNone/>
            </a:pPr>
            <a:endParaRPr lang="en-US" sz="1400" dirty="0">
              <a:solidFill>
                <a:srgbClr val="444444"/>
              </a:solidFill>
              <a:latin typeface="Arial" panose="020B0604020202020204" pitchFamily="34" charset="0"/>
            </a:endParaRPr>
          </a:p>
          <a:p>
            <a:pPr marL="285750" indent="-285750" algn="l" rtl="0" fontAlgn="base">
              <a:buFont typeface="Arial" panose="020B0604020202020204" pitchFamily="34" charset="0"/>
              <a:buChar char="•"/>
            </a:pPr>
            <a:r>
              <a:rPr lang="en-US" sz="1400" b="1" dirty="0">
                <a:solidFill>
                  <a:srgbClr val="000000"/>
                </a:solidFill>
                <a:latin typeface="Aptos" panose="020B0004020202020204" pitchFamily="34" charset="0"/>
              </a:rPr>
              <a:t>Food Preparation Schedule: and the length of time are important information needed to determine potential time/temperature abuse. It is important to document date and time prepared, when applicable, to determine if there was time for temperature abuse which may have resulted in the growth of pathogens or the production of toxin.</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buFont typeface="Arial" panose="020B0604020202020204" pitchFamily="34" charset="0"/>
              <a:buNone/>
            </a:pPr>
            <a:endParaRPr lang="en-US" sz="1400" dirty="0">
              <a:solidFill>
                <a:srgbClr val="444444"/>
              </a:solidFill>
              <a:latin typeface="Arial" panose="020B0604020202020204" pitchFamily="34" charset="0"/>
            </a:endParaRPr>
          </a:p>
          <a:p>
            <a:pPr marL="285750" indent="-285750" algn="l" rtl="0" fontAlgn="base">
              <a:buFont typeface="Arial" panose="020B0604020202020204" pitchFamily="34" charset="0"/>
              <a:buChar char="•"/>
            </a:pPr>
            <a:r>
              <a:rPr lang="en-US" sz="1400" b="1" dirty="0">
                <a:solidFill>
                  <a:srgbClr val="000000"/>
                </a:solidFill>
                <a:latin typeface="Aptos" panose="020B0004020202020204" pitchFamily="34" charset="0"/>
              </a:rPr>
              <a:t>Identify steps / critical control points in each step in the preparation of a food item is regarded as a "control point." List each step or control point on the </a:t>
            </a:r>
            <a:r>
              <a:rPr lang="en-US" sz="1400" b="1" i="1" dirty="0">
                <a:solidFill>
                  <a:srgbClr val="000000"/>
                </a:solidFill>
                <a:latin typeface="Aptos" panose="020B0004020202020204" pitchFamily="34" charset="0"/>
              </a:rPr>
              <a:t>HACCP Risk Assessment Form</a:t>
            </a:r>
            <a:r>
              <a:rPr lang="en-US" sz="1400" b="1" dirty="0">
                <a:solidFill>
                  <a:srgbClr val="000000"/>
                </a:solidFill>
                <a:latin typeface="Aptos" panose="020B0004020202020204" pitchFamily="34" charset="0"/>
              </a:rPr>
              <a:t>. Listing the steps as a flow chart permits the visualization of each preparation step.</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buFont typeface="Arial" panose="020B0604020202020204" pitchFamily="34" charset="0"/>
              <a:buNone/>
            </a:pPr>
            <a:endParaRPr lang="en-US" sz="1400" dirty="0">
              <a:solidFill>
                <a:srgbClr val="444444"/>
              </a:solidFill>
              <a:latin typeface="Arial" panose="020B0604020202020204" pitchFamily="34" charset="0"/>
            </a:endParaRPr>
          </a:p>
          <a:p>
            <a:endParaRPr lang="en-US" sz="1400" b="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18</a:t>
            </a:fld>
            <a:endParaRPr lang="en-US"/>
          </a:p>
        </p:txBody>
      </p:sp>
    </p:spTree>
    <p:extLst>
      <p:ext uri="{BB962C8B-B14F-4D97-AF65-F5344CB8AC3E}">
        <p14:creationId xmlns:p14="http://schemas.microsoft.com/office/powerpoint/2010/main" val="428892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a:p>
            <a:endParaRPr lang="en-US" b="1" dirty="0"/>
          </a:p>
          <a:p>
            <a:pPr marL="171450" indent="-171450" algn="l" rtl="0" fontAlgn="base">
              <a:buFont typeface="Arial" panose="020B0604020202020204" pitchFamily="34" charset="0"/>
              <a:buChar char="•"/>
            </a:pPr>
            <a:r>
              <a:rPr lang="en-US" b="1" dirty="0">
                <a:solidFill>
                  <a:srgbClr val="000000"/>
                </a:solidFill>
                <a:latin typeface="Times New Roman" panose="02020603050405020304" pitchFamily="18" charset="0"/>
              </a:rPr>
              <a:t>The method used to identify food handling procedures at each step is to observe the actual process. Since this may not be feasible in some situations, it is essential to interview the PIC and then walk through the preparation steps in the kitchen afterwards. Identify how suspect foods were thawed, cooked, cooled, reheated, and served. Identify how food employees determined final cooking temperatures. Indicate what equipment was used in the preparation of the suspect food. Specify if food workers use disposable gloves or utensils to handle cooked and ready-to-eat foods. Indicate handwashing practices observed.</a:t>
            </a:r>
            <a:r>
              <a:rPr lang="en-US" dirty="0">
                <a:solidFill>
                  <a:srgbClr val="444444"/>
                </a:solidFill>
                <a:latin typeface="Times New Roman" panose="02020603050405020304" pitchFamily="18" charset="0"/>
              </a:rPr>
              <a:t>​</a:t>
            </a:r>
            <a:endParaRPr lang="en-US" dirty="0">
              <a:solidFill>
                <a:srgbClr val="444444"/>
              </a:solidFill>
              <a:latin typeface="Arial" panose="020B0604020202020204" pitchFamily="34" charset="0"/>
            </a:endParaRPr>
          </a:p>
          <a:p>
            <a:pPr algn="l" rtl="0" fontAlgn="base"/>
            <a:r>
              <a:rPr lang="en-US" dirty="0">
                <a:solidFill>
                  <a:srgbClr val="444444"/>
                </a:solidFill>
                <a:latin typeface="Times New Roman" panose="02020603050405020304" pitchFamily="18" charset="0"/>
              </a:rPr>
              <a:t>​</a:t>
            </a:r>
            <a:endParaRPr lang="en-US" b="0" i="0" dirty="0">
              <a:solidFill>
                <a:srgbClr val="444444"/>
              </a:solidFill>
              <a:effectLst/>
              <a:latin typeface="Arial" panose="020B0604020202020204" pitchFamily="34" charset="0"/>
            </a:endParaRPr>
          </a:p>
          <a:p>
            <a:pPr marL="171450" indent="-171450" algn="l" rtl="0" fontAlgn="base">
              <a:buFont typeface="Arial" panose="020B0604020202020204" pitchFamily="34" charset="0"/>
              <a:buChar char="•"/>
            </a:pPr>
            <a:r>
              <a:rPr lang="en-US" b="1" dirty="0">
                <a:solidFill>
                  <a:srgbClr val="000000"/>
                </a:solidFill>
                <a:latin typeface="Times New Roman" panose="02020603050405020304" pitchFamily="18" charset="0"/>
              </a:rPr>
              <a:t>It is recommended that the initials of the employee responsible for handling food be documented. An infected food employee with poor hygiene may be the source of contamination. The initials of the actual worker, and not just his/her position are very helpful when comparing the positive or symptomatic food employees to their job functions, to determine if there is a relationship. Inquire if the food employee has been recently ill. Ask if the worker is a new employee, or new to the operation, because a new or different food employee unaware of the proper procedure may have been responsible for preparing the suspect food. Review the food establishment's sick or infected food employee policies.</a:t>
            </a:r>
            <a:r>
              <a:rPr lang="en-US" dirty="0">
                <a:solidFill>
                  <a:srgbClr val="444444"/>
                </a:solidFill>
                <a:latin typeface="Times New Roman" panose="02020603050405020304" pitchFamily="18" charset="0"/>
              </a:rPr>
              <a:t>​</a:t>
            </a:r>
            <a:endParaRPr lang="en-US" dirty="0">
              <a:solidFill>
                <a:srgbClr val="444444"/>
              </a:solidFill>
              <a:latin typeface="Arial" panose="020B0604020202020204" pitchFamily="34" charset="0"/>
            </a:endParaRPr>
          </a:p>
          <a:p>
            <a:pPr algn="l" rtl="0" fontAlgn="base"/>
            <a:r>
              <a:rPr lang="en-US" dirty="0">
                <a:solidFill>
                  <a:srgbClr val="444444"/>
                </a:solidFill>
                <a:latin typeface="Times New Roman" panose="02020603050405020304" pitchFamily="18" charset="0"/>
              </a:rPr>
              <a:t>​</a:t>
            </a:r>
            <a:endParaRPr lang="en-US" b="0" i="0" dirty="0">
              <a:solidFill>
                <a:srgbClr val="444444"/>
              </a:solidFill>
              <a:effectLst/>
              <a:latin typeface="Arial" panose="020B0604020202020204" pitchFamily="34" charset="0"/>
            </a:endParaRPr>
          </a:p>
          <a:p>
            <a:pPr marL="171450" indent="-171450" algn="l" rtl="0" fontAlgn="base">
              <a:buFont typeface="Arial" panose="020B0604020202020204" pitchFamily="34" charset="0"/>
              <a:buChar char="•"/>
            </a:pPr>
            <a:r>
              <a:rPr lang="en-US" b="1" dirty="0">
                <a:solidFill>
                  <a:srgbClr val="000000"/>
                </a:solidFill>
                <a:latin typeface="Times New Roman" panose="02020603050405020304" pitchFamily="18" charset="0"/>
              </a:rPr>
              <a:t>When conducting a HACCP Risk Assessment, focus on poor food handling practices which can contribute to foodborne disease. Define each significant factor, in addition to asking questions that may need to be addressed during your assessment</a:t>
            </a:r>
            <a:r>
              <a:rPr lang="en-US" dirty="0">
                <a:solidFill>
                  <a:srgbClr val="000000"/>
                </a:solidFill>
                <a:latin typeface="Times New Roman" panose="02020603050405020304" pitchFamily="18" charset="0"/>
              </a:rPr>
              <a:t>.</a:t>
            </a:r>
            <a:r>
              <a:rPr lang="en-US" dirty="0">
                <a:solidFill>
                  <a:srgbClr val="444444"/>
                </a:solidFill>
                <a:latin typeface="Times New Roman" panose="02020603050405020304" pitchFamily="18" charset="0"/>
              </a:rPr>
              <a:t>​</a:t>
            </a:r>
          </a:p>
          <a:p>
            <a:pPr algn="l" rtl="0" fontAlgn="base">
              <a:buFont typeface="Arial" panose="020B0604020202020204" pitchFamily="34" charset="0"/>
              <a:buChar char="•"/>
            </a:pPr>
            <a:endParaRPr lang="en-US" dirty="0">
              <a:solidFill>
                <a:srgbClr val="444444"/>
              </a:solidFill>
              <a:latin typeface="Times New Roman" panose="02020603050405020304" pitchFamily="18" charset="0"/>
            </a:endParaRPr>
          </a:p>
          <a:p>
            <a:pPr marL="171450" indent="-171450" algn="l" rtl="0" fontAlgn="base">
              <a:buFont typeface="Arial" panose="020B0604020202020204" pitchFamily="34" charset="0"/>
              <a:buChar char="•"/>
            </a:pPr>
            <a:r>
              <a:rPr lang="en-US" b="1" dirty="0">
                <a:solidFill>
                  <a:srgbClr val="444444"/>
                </a:solidFill>
                <a:latin typeface="Times New Roman" panose="02020603050405020304" pitchFamily="18" charset="0"/>
              </a:rPr>
              <a:t>A reminder this form will become a public record and is not  confidential.</a:t>
            </a:r>
            <a:endParaRPr lang="en-US" b="1" dirty="0">
              <a:solidFill>
                <a:srgbClr val="444444"/>
              </a:solidFill>
              <a:latin typeface="Arial" panose="020B0604020202020204" pitchFamily="34" charset="0"/>
            </a:endParaRPr>
          </a:p>
          <a:p>
            <a:endParaRPr lang="en-US" b="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19</a:t>
            </a:fld>
            <a:endParaRPr lang="en-US"/>
          </a:p>
        </p:txBody>
      </p:sp>
    </p:spTree>
    <p:extLst>
      <p:ext uri="{BB962C8B-B14F-4D97-AF65-F5344CB8AC3E}">
        <p14:creationId xmlns:p14="http://schemas.microsoft.com/office/powerpoint/2010/main" val="252032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altLang="en-US" sz="1400" b="1"/>
              <a:t>READ SLIDE.</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23516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95"/>
              </a:spcAft>
            </a:pPr>
            <a:r>
              <a:rPr lang="en-US" dirty="0"/>
              <a:t>A critical control point (CCP) is a preparation step in which a hazard, if present, can result in a foodborne disease.​</a:t>
            </a:r>
          </a:p>
          <a:p>
            <a:pPr>
              <a:spcAft>
                <a:spcPts val="595"/>
              </a:spcAft>
            </a:pPr>
            <a:r>
              <a:rPr lang="en-US" dirty="0"/>
              <a:t>The level of risk for a suspect food depends on the probability of occurrence of a hazard or the sequential occurrences of several hazards identified in the preparation procedure. The three main microbiological hazards are :​</a:t>
            </a:r>
          </a:p>
          <a:p>
            <a:pPr marL="510338" indent="-510338">
              <a:buFont typeface="+mj-lt"/>
              <a:buAutoNum type="arabicPeriod"/>
            </a:pPr>
            <a:r>
              <a:rPr lang="en-US" dirty="0"/>
              <a:t>Contamination (C)​</a:t>
            </a:r>
          </a:p>
          <a:p>
            <a:pPr marL="510338" indent="-510338">
              <a:buFont typeface="+mj-lt"/>
              <a:buAutoNum type="arabicPeriod"/>
            </a:pPr>
            <a:r>
              <a:rPr lang="en-US" dirty="0"/>
              <a:t>Survival (S) ​</a:t>
            </a:r>
          </a:p>
          <a:p>
            <a:pPr marL="510338" indent="-510338">
              <a:buFont typeface="+mj-lt"/>
              <a:buAutoNum type="arabicPeriod"/>
            </a:pPr>
            <a:r>
              <a:rPr lang="en-US" dirty="0"/>
              <a:t>Proliferation (Growth​ / Toxin Production)</a:t>
            </a:r>
          </a:p>
          <a:p>
            <a:endParaRPr lang="en-US" b="1" dirty="0"/>
          </a:p>
          <a:p>
            <a:pPr marL="170113" indent="-170113">
              <a:buFont typeface="Arial" panose="020B0604020202020204" pitchFamily="34" charset="0"/>
              <a:buChar char="•"/>
            </a:pPr>
            <a:r>
              <a:rPr lang="en-US" b="1" dirty="0"/>
              <a:t>We will go over and break down the three microbiological hazards in the next couple of slides.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20</a:t>
            </a:fld>
            <a:endParaRPr lang="en-US"/>
          </a:p>
        </p:txBody>
      </p:sp>
    </p:spTree>
    <p:extLst>
      <p:ext uri="{BB962C8B-B14F-4D97-AF65-F5344CB8AC3E}">
        <p14:creationId xmlns:p14="http://schemas.microsoft.com/office/powerpoint/2010/main" val="66625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dirty="0">
              <a:latin typeface="Times New Roman"/>
              <a:cs typeface="Times New Roman"/>
            </a:endParaRPr>
          </a:p>
        </p:txBody>
      </p:sp>
      <p:sp>
        <p:nvSpPr>
          <p:cNvPr id="4" name="Slide Number Placeholder 3"/>
          <p:cNvSpPr>
            <a:spLocks noGrp="1"/>
          </p:cNvSpPr>
          <p:nvPr>
            <p:ph type="sldNum" sz="quarter" idx="5"/>
          </p:nvPr>
        </p:nvSpPr>
        <p:spPr/>
        <p:txBody>
          <a:bodyPr/>
          <a:lstStyle/>
          <a:p>
            <a:fld id="{D34CBBDB-52D0-FE4C-8729-D7393D454E10}" type="slidenum">
              <a:rPr lang="en-US" smtClean="0"/>
              <a:t>21</a:t>
            </a:fld>
            <a:endParaRPr lang="en-US"/>
          </a:p>
        </p:txBody>
      </p:sp>
    </p:spTree>
    <p:extLst>
      <p:ext uri="{BB962C8B-B14F-4D97-AF65-F5344CB8AC3E}">
        <p14:creationId xmlns:p14="http://schemas.microsoft.com/office/powerpoint/2010/main" val="264254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01B4-954B-33AB-4B37-5B8E86861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9E5BF-D26D-65E2-70BB-7EF020112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0A9-7496-1F32-1B29-1802E2115A75}"/>
              </a:ext>
            </a:extLst>
          </p:cNvPr>
          <p:cNvSpPr>
            <a:spLocks noGrp="1"/>
          </p:cNvSpPr>
          <p:nvPr>
            <p:ph type="body" idx="1"/>
          </p:nvPr>
        </p:nvSpPr>
        <p:spPr/>
        <p:txBody>
          <a:bodyPr/>
          <a:lstStyle/>
          <a:p>
            <a:pPr algn="l"/>
            <a:r>
              <a:rPr lang="en-US" sz="1400" b="1" dirty="0">
                <a:latin typeface="Times New Roman"/>
                <a:cs typeface="Times New Roman"/>
              </a:rPr>
              <a:t>Contributing factors associated with contamination:</a:t>
            </a:r>
          </a:p>
          <a:p>
            <a:pPr algn="l"/>
            <a:endParaRPr lang="en-US" sz="1400" b="1" dirty="0">
              <a:latin typeface="Times New Roman"/>
              <a:cs typeface="Times New Roman"/>
            </a:endParaRPr>
          </a:p>
          <a:p>
            <a:pPr algn="l"/>
            <a:r>
              <a:rPr lang="en-US" sz="1400" b="1" dirty="0">
                <a:latin typeface="Times New Roman"/>
                <a:cs typeface="Times New Roman"/>
              </a:rPr>
              <a:t>Contaminated Ingredients: </a:t>
            </a:r>
            <a:r>
              <a:rPr lang="en-US" sz="1400" dirty="0">
                <a:latin typeface="Times New Roman"/>
                <a:cs typeface="Times New Roman"/>
              </a:rPr>
              <a:t>The suspect food or a component of the food contained the pathogenic agent when it arrived at the point of preparation. Determine if the suspect food harbors contaminants normally found in soil fertilizers or raw animal foods (e.g., raw meat, poultry, seafood, root vegetables, etc.). Check to determine if the water/ice supply was possibly contaminated, to determine if back-flow prevention devices were present on plumbing cross connections., to determine if the suspect food was from an approved source. to determine if the source may have contributed to the suspect food's contamination (e.g. shellfish from a contaminated growing bed).</a:t>
            </a:r>
          </a:p>
          <a:p>
            <a:pPr marL="283521" indent="-283521">
              <a:buFont typeface="Arial" panose="020B0604020202020204" pitchFamily="34" charset="0"/>
              <a:buChar char="•"/>
            </a:pPr>
            <a:endParaRPr lang="en-US" sz="1400" dirty="0">
              <a:latin typeface="Times New Roman" panose="02020603050405020304" pitchFamily="18" charset="0"/>
            </a:endParaRPr>
          </a:p>
          <a:p>
            <a:pPr algn="l"/>
            <a:r>
              <a:rPr lang="en-US" sz="1400" b="1" dirty="0">
                <a:latin typeface="Times New Roman"/>
                <a:cs typeface="Times New Roman"/>
              </a:rPr>
              <a:t>Consumption of Raw or Lightly Cooked Food of Animal Origin: </a:t>
            </a:r>
            <a:r>
              <a:rPr lang="en-US" sz="1400" dirty="0">
                <a:latin typeface="Times New Roman"/>
                <a:cs typeface="Times New Roman"/>
              </a:rPr>
              <a:t>The suspect food was eaten raw or after a heat treatment that would not have reduced the level of agent contamination to below an infectious dose. Determine if the suspect food of animal origin was served raw or undercooked. Check if consumer advisories were properly posted.</a:t>
            </a:r>
          </a:p>
          <a:p>
            <a:pPr marL="283521" indent="-283521">
              <a:buFont typeface="Arial" panose="020B0604020202020204" pitchFamily="34" charset="0"/>
              <a:buChar char="•"/>
            </a:pPr>
            <a:endParaRPr lang="en-US" sz="1400" dirty="0">
              <a:latin typeface="Times New Roman" panose="02020603050405020304" pitchFamily="18" charset="0"/>
            </a:endParaRPr>
          </a:p>
          <a:p>
            <a:pPr algn="l"/>
            <a:r>
              <a:rPr lang="en-US" sz="1400" b="1" dirty="0">
                <a:latin typeface="Times New Roman"/>
                <a:cs typeface="Times New Roman"/>
              </a:rPr>
              <a:t>Unapproved Source: </a:t>
            </a:r>
            <a:r>
              <a:rPr lang="en-US" sz="1400" dirty="0">
                <a:latin typeface="Times New Roman"/>
                <a:cs typeface="Times New Roman"/>
              </a:rPr>
              <a:t>The suspect food was obtained from a source that does not comply with appropriate regulatory standards (e.g., shellfish harvested from closed growing beds). Determine if all foods, including water and ice, were obtained from an approved source. Check identification tags on shellfish and if they are retained for 90 days. Check to see if there are vendor receipts or bill of ladings, showing proof of the vendor and where the product came from.</a:t>
            </a:r>
          </a:p>
          <a:p>
            <a:pPr marL="283521" indent="-283521">
              <a:buFont typeface="Arial" panose="020B0604020202020204" pitchFamily="34" charset="0"/>
              <a:buChar char="•"/>
            </a:pPr>
            <a:endParaRPr lang="en-US" sz="1400" dirty="0">
              <a:latin typeface="Times New Roman" panose="02020603050405020304" pitchFamily="18" charset="0"/>
            </a:endParaRPr>
          </a:p>
          <a:p>
            <a:pPr algn="l"/>
            <a:r>
              <a:rPr lang="en-US" sz="1400" b="1" dirty="0">
                <a:latin typeface="Times New Roman"/>
                <a:cs typeface="Times New Roman"/>
              </a:rPr>
              <a:t>Infected Person: </a:t>
            </a:r>
            <a:r>
              <a:rPr lang="en-US" sz="1400" dirty="0">
                <a:latin typeface="Times New Roman"/>
                <a:cs typeface="Times New Roman"/>
              </a:rPr>
              <a:t>A food employee involved in the preparation of the suspect food was infected or was suspected of being infected at the time the food was prepared. This individual was identified as the probable source of the agent in the outbreak. Identify the persons responsible for preparing the suspect foods. Determine if any of the food employees were ill before, or during, the time that the suspect food was being prepared. Check if any of the food employees were observed with infected cuts or wounds on their fingers or hands.</a:t>
            </a:r>
          </a:p>
          <a:p>
            <a:pPr marL="283521" indent="-283521">
              <a:buFont typeface="Arial" panose="020B0604020202020204" pitchFamily="34" charset="0"/>
              <a:buChar char="•"/>
            </a:pPr>
            <a:endParaRPr lang="en-US" sz="1400" dirty="0">
              <a:latin typeface="Times New Roman" panose="02020603050405020304" pitchFamily="18" charset="0"/>
            </a:endParaRPr>
          </a:p>
          <a:p>
            <a:pPr algn="l"/>
            <a:r>
              <a:rPr lang="en-US" sz="1400" b="1" dirty="0">
                <a:latin typeface="Times New Roman"/>
                <a:cs typeface="Times New Roman"/>
              </a:rPr>
              <a:t>Cross-Contamination: </a:t>
            </a:r>
            <a:r>
              <a:rPr lang="en-US" sz="1400" dirty="0">
                <a:latin typeface="Times New Roman"/>
                <a:cs typeface="Times New Roman"/>
              </a:rPr>
              <a:t>The pathogen was transferred to the suspect food during preparation by contact with contaminated worker hands, equipment, utensils, drippage, or spillage. If worker hands were the mode of contamination, the worker was not necessarily infected with or a carrier of the organism. Determine if raw foods were stored separately from cooked and ready-to-eat foods. Check if food employees were properly washing their hands and using a physical safety barrier such as disposable gloves, deli papers and utensils in-between handling raw, and cooked, or ready-to-eat foods. Check equipment, utensils and food contact surfaces for proper cleaning and sanitizing between uses.</a:t>
            </a:r>
          </a:p>
          <a:p>
            <a:endParaRPr lang="en-US" sz="1400" dirty="0">
              <a:latin typeface="Times New Roman" panose="02020603050405020304" pitchFamily="18" charset="0"/>
            </a:endParaRPr>
          </a:p>
          <a:p>
            <a:pPr algn="l"/>
            <a:r>
              <a:rPr lang="en-US" sz="1400" b="1" dirty="0">
                <a:latin typeface="Times New Roman"/>
                <a:cs typeface="Times New Roman"/>
              </a:rPr>
              <a:t>Unclean Equipment: </a:t>
            </a:r>
            <a:r>
              <a:rPr lang="en-US" sz="1400" dirty="0">
                <a:latin typeface="Times New Roman"/>
                <a:cs typeface="Times New Roman"/>
              </a:rPr>
              <a:t>the suspect food was prepared with, or stored in, equipment that was contaminated with the agent. Check if the equipment and utensils used to prepare the suspect food were properly cleaned and sanitized in accordance with 105 CMR 590.000.</a:t>
            </a:r>
          </a:p>
          <a:p>
            <a:endParaRPr lang="en-US" sz="1400" dirty="0">
              <a:latin typeface="Times New Roman" panose="02020603050405020304" pitchFamily="18" charset="0"/>
            </a:endParaRPr>
          </a:p>
          <a:p>
            <a:pPr algn="l"/>
            <a:r>
              <a:rPr lang="en-US" sz="1400" b="1" dirty="0">
                <a:latin typeface="Times New Roman"/>
                <a:cs typeface="Times New Roman"/>
              </a:rPr>
              <a:t>Hand Contact with Implicated Food: </a:t>
            </a:r>
            <a:r>
              <a:rPr lang="en-US" sz="1400" dirty="0">
                <a:latin typeface="Times New Roman"/>
                <a:cs typeface="Times New Roman"/>
              </a:rPr>
              <a:t>A food employee who was identified as the source of the agent prepared the suspect food with his/her bare hands. Check if infected workers used their bare hands to handle or to prepare cooked and ready-to-eat foods. Determine if food workers are trained to use physical safety barriers such as disposable gloves, deli papers and utensils in-between handling raw, and cooked, or ready-to-eat foods.</a:t>
            </a:r>
          </a:p>
          <a:p>
            <a:endParaRPr lang="en-US" sz="1400" dirty="0">
              <a:latin typeface="Times New Roman" panose="02020603050405020304" pitchFamily="18" charset="0"/>
            </a:endParaRPr>
          </a:p>
          <a:p>
            <a:pPr algn="l"/>
            <a:r>
              <a:rPr lang="en-US" sz="1400" b="1" dirty="0">
                <a:latin typeface="Times New Roman"/>
                <a:cs typeface="Times New Roman"/>
              </a:rPr>
              <a:t>Added Poisonous Chemicals: </a:t>
            </a:r>
            <a:r>
              <a:rPr lang="en-US" sz="1400" dirty="0">
                <a:latin typeface="Times New Roman"/>
                <a:cs typeface="Times New Roman"/>
              </a:rPr>
              <a:t>The chemical agent was deliberately or inadvertently added to the suspect food. In former cases, this addition typically occurred at the time of preparation or packaging of the suspect food. Determine if any toxic substances were improperly stored or used around the suspect food. Check if there were any recent situations involving a disgruntled employee possibly seeking revenge. Investigate whether any toxic substance in the immediate vicinity of the suspect food may have been mislabeled.</a:t>
            </a:r>
          </a:p>
          <a:p>
            <a:endParaRPr lang="en-US" sz="1400" dirty="0">
              <a:latin typeface="Times New Roman" panose="02020603050405020304" pitchFamily="18" charset="0"/>
            </a:endParaRPr>
          </a:p>
          <a:p>
            <a:pPr algn="l"/>
            <a:r>
              <a:rPr lang="en-US" sz="1400" b="1" dirty="0">
                <a:latin typeface="Times New Roman"/>
                <a:cs typeface="Times New Roman"/>
              </a:rPr>
              <a:t>Natural Toxicant: </a:t>
            </a:r>
            <a:r>
              <a:rPr lang="en-US" sz="1400" dirty="0">
                <a:latin typeface="Times New Roman"/>
                <a:cs typeface="Times New Roman"/>
              </a:rPr>
              <a:t>A chemical agent of biologic origin that occurs naturally in the suspect food or bioaccumulates in the suspect food, prior to, or soon after, harvest. Investigate whether a suspect food is known to harbor natural toxicants, such as histamine in scombroid fish, aflatoxins in grain, toxins in poisonous mushrooms, and dinoflagellate toxins in shellfish.</a:t>
            </a:r>
          </a:p>
          <a:p>
            <a:pPr marL="283521" indent="-283521">
              <a:buFont typeface="Arial" panose="020B0604020202020204" pitchFamily="34" charset="0"/>
              <a:buChar char="•"/>
            </a:pPr>
            <a:endParaRPr lang="en-US" sz="1400" dirty="0">
              <a:latin typeface="Times New Roman" panose="02020603050405020304" pitchFamily="18" charset="0"/>
            </a:endParaRPr>
          </a:p>
          <a:p>
            <a:pPr algn="l"/>
            <a:r>
              <a:rPr lang="en-US" sz="1400" b="1" dirty="0">
                <a:latin typeface="Times New Roman"/>
                <a:cs typeface="Times New Roman"/>
              </a:rPr>
              <a:t>Toxic Container: </a:t>
            </a:r>
            <a:r>
              <a:rPr lang="en-US" sz="1400" dirty="0">
                <a:latin typeface="Times New Roman"/>
                <a:cs typeface="Times New Roman"/>
              </a:rPr>
              <a:t>A chemical agent originated in the material from which the food container was made. The agent migrated from the container into the suspect food. Determine if the suspect food was in direct contact with lead, copper, aluminum, tin, cadmium or other heavy metals. Is the suspect food acidic (pH less than 7)? The more acidic the product, the greater potential for the metals to leach into foods. Check to see that food is stored in the proper containers.</a:t>
            </a:r>
          </a:p>
          <a:p>
            <a:endParaRPr lang="en-US" dirty="0"/>
          </a:p>
          <a:p>
            <a:endParaRPr lang="en-US" dirty="0"/>
          </a:p>
        </p:txBody>
      </p:sp>
      <p:sp>
        <p:nvSpPr>
          <p:cNvPr id="4" name="Slide Number Placeholder 3">
            <a:extLst>
              <a:ext uri="{FF2B5EF4-FFF2-40B4-BE49-F238E27FC236}">
                <a16:creationId xmlns:a16="http://schemas.microsoft.com/office/drawing/2014/main" id="{3467A64A-DE44-FCD4-EAE5-0C3EF06709E6}"/>
              </a:ext>
            </a:extLst>
          </p:cNvPr>
          <p:cNvSpPr>
            <a:spLocks noGrp="1"/>
          </p:cNvSpPr>
          <p:nvPr>
            <p:ph type="sldNum" sz="quarter" idx="5"/>
          </p:nvPr>
        </p:nvSpPr>
        <p:spPr/>
        <p:txBody>
          <a:bodyPr/>
          <a:lstStyle/>
          <a:p>
            <a:fld id="{D34CBBDB-52D0-FE4C-8729-D7393D454E10}" type="slidenum">
              <a:rPr lang="en-US" smtClean="0"/>
              <a:t>22</a:t>
            </a:fld>
            <a:endParaRPr lang="en-US"/>
          </a:p>
        </p:txBody>
      </p:sp>
    </p:spTree>
    <p:extLst>
      <p:ext uri="{BB962C8B-B14F-4D97-AF65-F5344CB8AC3E}">
        <p14:creationId xmlns:p14="http://schemas.microsoft.com/office/powerpoint/2010/main" val="236096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a:t>Read Slide.</a:t>
            </a:r>
          </a:p>
          <a:p>
            <a:pPr algn="l"/>
            <a:endParaRPr lang="en-US" sz="1400" b="1" dirty="0"/>
          </a:p>
          <a:p>
            <a:pPr algn="l"/>
            <a:r>
              <a:rPr lang="en-US" sz="1400" b="1" dirty="0">
                <a:latin typeface="Times New Roman" panose="02020603050405020304" pitchFamily="18" charset="0"/>
              </a:rPr>
              <a:t>Inadequate Cooking: </a:t>
            </a:r>
            <a:r>
              <a:rPr lang="en-US" sz="1400" dirty="0">
                <a:latin typeface="Times New Roman" panose="02020603050405020304" pitchFamily="18" charset="0"/>
              </a:rPr>
              <a:t>The suspect food was not heated to a temperature and for a time adequate to destroy the agent or to reduce the level of contamination to below an infectious dose. Determine whether the raw animal origin foods were cooked to proper time/temperatures in accordance with 105 CMR 590.000. Check if the establishment has the required food thermometers and whether they are being used to test final cooking temperatures. Determine if cooking temperature logs are being used and maintained, if required.</a:t>
            </a:r>
          </a:p>
          <a:p>
            <a:pPr algn="l"/>
            <a:endParaRPr lang="en-US" sz="1400" dirty="0">
              <a:latin typeface="Times New Roman" panose="02020603050405020304" pitchFamily="18" charset="0"/>
            </a:endParaRPr>
          </a:p>
          <a:p>
            <a:pPr algn="l"/>
            <a:r>
              <a:rPr lang="en-US" sz="1400" b="1" dirty="0">
                <a:latin typeface="Times New Roman" panose="02020603050405020304" pitchFamily="18" charset="0"/>
              </a:rPr>
              <a:t>Inadequate Reheating: </a:t>
            </a:r>
            <a:r>
              <a:rPr lang="en-US" sz="1400" dirty="0">
                <a:latin typeface="Times New Roman" panose="02020603050405020304" pitchFamily="18" charset="0"/>
              </a:rPr>
              <a:t>The suspect food, which had been previously cooked and cooled, was not heated to a temperature sufficient to destroy the agent or to reduce the level of contamination to below an infectious dose. Determine how the suspect food was reheated, if the suspect food was properly reheated in accordance with 105 CMR 590.000, and if a thermometer was used to test the final reheat temperature of the suspect food.</a:t>
            </a:r>
          </a:p>
          <a:p>
            <a:pPr marL="283521" indent="-283521">
              <a:buFont typeface="Arial" panose="020B0604020202020204" pitchFamily="34" charset="0"/>
              <a:buChar char="•"/>
            </a:pPr>
            <a:endParaRPr lang="en-US" dirty="0">
              <a:latin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23</a:t>
            </a:fld>
            <a:endParaRPr lang="en-US"/>
          </a:p>
        </p:txBody>
      </p:sp>
    </p:spTree>
    <p:extLst>
      <p:ext uri="{BB962C8B-B14F-4D97-AF65-F5344CB8AC3E}">
        <p14:creationId xmlns:p14="http://schemas.microsoft.com/office/powerpoint/2010/main" val="248560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b="1"/>
              <a:t>Read slide.</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24</a:t>
            </a:fld>
            <a:endParaRPr lang="en-US"/>
          </a:p>
        </p:txBody>
      </p:sp>
    </p:spTree>
    <p:extLst>
      <p:ext uri="{BB962C8B-B14F-4D97-AF65-F5344CB8AC3E}">
        <p14:creationId xmlns:p14="http://schemas.microsoft.com/office/powerpoint/2010/main" val="272326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A1A1-6346-95E5-190D-F0EE5394D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92784-2B3D-5772-C9C8-2897B22C5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A9C1CF-0177-2591-3F98-5863042C405E}"/>
              </a:ext>
            </a:extLst>
          </p:cNvPr>
          <p:cNvSpPr>
            <a:spLocks noGrp="1"/>
          </p:cNvSpPr>
          <p:nvPr>
            <p:ph type="body" idx="1"/>
          </p:nvPr>
        </p:nvSpPr>
        <p:spPr/>
        <p:txBody>
          <a:bodyPr/>
          <a:lstStyle/>
          <a:p>
            <a:pPr defTabSz="907268">
              <a:defRPr/>
            </a:pPr>
            <a:r>
              <a:rPr lang="en-US" b="1"/>
              <a:t>Read slide.</a:t>
            </a:r>
          </a:p>
          <a:p>
            <a:endParaRPr lang="en-US"/>
          </a:p>
        </p:txBody>
      </p:sp>
      <p:sp>
        <p:nvSpPr>
          <p:cNvPr id="4" name="Slide Number Placeholder 3">
            <a:extLst>
              <a:ext uri="{FF2B5EF4-FFF2-40B4-BE49-F238E27FC236}">
                <a16:creationId xmlns:a16="http://schemas.microsoft.com/office/drawing/2014/main" id="{5E264122-0E9C-CE24-7798-251F68AA39A3}"/>
              </a:ext>
            </a:extLst>
          </p:cNvPr>
          <p:cNvSpPr>
            <a:spLocks noGrp="1"/>
          </p:cNvSpPr>
          <p:nvPr>
            <p:ph type="sldNum" sz="quarter" idx="5"/>
          </p:nvPr>
        </p:nvSpPr>
        <p:spPr/>
        <p:txBody>
          <a:bodyPr/>
          <a:lstStyle/>
          <a:p>
            <a:fld id="{D34CBBDB-52D0-FE4C-8729-D7393D454E10}" type="slidenum">
              <a:rPr lang="en-US" smtClean="0"/>
              <a:t>25</a:t>
            </a:fld>
            <a:endParaRPr lang="en-US"/>
          </a:p>
        </p:txBody>
      </p:sp>
    </p:spTree>
    <p:extLst>
      <p:ext uri="{BB962C8B-B14F-4D97-AF65-F5344CB8AC3E}">
        <p14:creationId xmlns:p14="http://schemas.microsoft.com/office/powerpoint/2010/main" val="3460138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Contributing Factors associated with Proliferation:</a:t>
            </a:r>
          </a:p>
          <a:p>
            <a:pPr marL="340225" indent="-340225">
              <a:buFont typeface="Symbol" panose="05050102010706020507" pitchFamily="18" charset="2"/>
              <a:buChar char=""/>
            </a:pPr>
            <a:endPar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340225" indent="-340225">
              <a:buFont typeface="Symbol" panose="05050102010706020507" pitchFamily="18" charset="2"/>
              <a:buChar char=""/>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Improper Cooling: </a:t>
            </a: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suspect food was cooled from a cooking or ambient air temperature to a refrigeration temperature by a means that allowed the growth of a pathogen to an infectious dose or the production of toxin. Determine if implicated TCS foods were cooled to 41 degrees F within 6 hours by pre-chilling ingredients, using shallow containers, ice baths or reducing the size of the product.</a:t>
            </a:r>
            <a:endParaRPr lang="en-US" sz="1400" dirty="0">
              <a:latin typeface="Times New Roman" panose="02020603050405020304" pitchFamily="18" charset="0"/>
              <a:ea typeface="Times New Roman" panose="02020603050405020304" pitchFamily="18" charset="0"/>
            </a:endParaRPr>
          </a:p>
          <a:p>
            <a:pPr marL="453634"/>
            <a:r>
              <a:rPr lang="en-US" sz="1400" dirty="0">
                <a:latin typeface="Aptos" panose="020B00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0225" indent="-340225">
              <a:buFont typeface="Symbol" panose="05050102010706020507" pitchFamily="18" charset="2"/>
              <a:buChar char=""/>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Inadequate Refrigeration: </a:t>
            </a: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suspect food was not held at a temperature of 41 degrees F or less either due to improperly functioning refrigeration equipment or because it was being held outside of refrigeration. The equipment or held at an improper temperature was sufficient to permit the growth of a pathogen to an infectious dose or the production of toxin. Determine if there was an adequate number of refrigeration units to maintain the suspect TCS food at or below 41 degrees F, and if refrigeration units were properly operating at or below 41 degrees F.</a:t>
            </a:r>
            <a:endParaRPr lang="en-US" sz="1400" dirty="0">
              <a:latin typeface="Times New Roman" panose="02020603050405020304" pitchFamily="18" charset="0"/>
              <a:ea typeface="Times New Roman" panose="02020603050405020304" pitchFamily="18" charset="0"/>
            </a:endParaRPr>
          </a:p>
          <a:p>
            <a:r>
              <a:rPr lang="en-US" sz="1400" dirty="0">
                <a:latin typeface="Aptos" panose="020B00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0225" indent="-340225">
              <a:buFont typeface="Symbol" panose="05050102010706020507" pitchFamily="18" charset="2"/>
              <a:buChar char=""/>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Inadequate Hot Holding: </a:t>
            </a: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suspect TCS food was not held at, or above, 135 degrees F due to improperly functioning hot holding equipment, or was not being held in hot holding equipment. The period of time the food was held was sufficient to permit the multiplication and growth of the pathogen</a:t>
            </a:r>
            <a:endParaRPr lang="en-US" sz="1400" dirty="0">
              <a:latin typeface="Times New Roman" panose="02020603050405020304" pitchFamily="18" charset="0"/>
              <a:ea typeface="Times New Roman" panose="02020603050405020304" pitchFamily="18" charset="0"/>
            </a:endParaRPr>
          </a:p>
          <a:p>
            <a:pPr marL="453634"/>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to an infectious dose. Determine if the suspect food was left out for storage or display at ambient air temperature, how long the suspect TCS food was below 135 degrees, if temperatures of suspect foods in hot holding units were at, or above, 135 degrees F, if the food employees have and use thermometers to measure temperatures of the suspect TCS food in hot holding units, and if required, check temperature logs for hot holding units.</a:t>
            </a:r>
            <a:endParaRPr lang="en-US" sz="1400" dirty="0">
              <a:latin typeface="Times New Roman" panose="02020603050405020304" pitchFamily="18" charset="0"/>
              <a:ea typeface="Times New Roman" panose="02020603050405020304" pitchFamily="18" charset="0"/>
            </a:endParaRPr>
          </a:p>
          <a:p>
            <a:r>
              <a:rPr lang="en-US" sz="1400" dirty="0">
                <a:latin typeface="Aptos" panose="020B00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0225" indent="-340225">
              <a:buFont typeface="Symbol" panose="05050102010706020507" pitchFamily="18" charset="2"/>
              <a:buChar char=""/>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Preparation Several Hours Before Service: </a:t>
            </a: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suspect food was prepared long before service, and this practice permitted a time/temperature abuse of the food. Determine the length of time between preparation and service of the suspect food, and how long the suspect food was stored between preparation and service.</a:t>
            </a:r>
            <a:endParaRPr lang="en-US" sz="1400" dirty="0">
              <a:latin typeface="Times New Roman" panose="02020603050405020304" pitchFamily="18" charset="0"/>
              <a:ea typeface="Times New Roman" panose="02020603050405020304" pitchFamily="18" charset="0"/>
            </a:endParaRPr>
          </a:p>
          <a:p>
            <a:pPr marL="453634"/>
            <a:r>
              <a:rPr lang="en-US" sz="1400" dirty="0">
                <a:latin typeface="Aptos" panose="020B0004020202020204" pitchFamily="34"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pPr marL="340225" indent="-340225">
              <a:buFont typeface="Symbol" panose="05050102010706020507" pitchFamily="18" charset="2"/>
              <a:buChar char=""/>
            </a:pPr>
            <a:r>
              <a:rPr lang="en-US" sz="14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Anaerobic Packaging: </a:t>
            </a:r>
            <a:r>
              <a:rPr lang="en-US"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suspect food was stored in a container that provided an anaerobic environment, which permitted the multiplication and growth of the agent. Check to determine whether the suspect food was stored in an anaerobic package or container (e.g., vacuum packaging, container filled to capacity and tightly covered, hermetically sealed containers, and garlic in oil products). If the suspect food was in a vacuum package or container, investigate at what temperature it was stored. Determine if the suspect food was prepared in a cook-chill or sous-vide operation. If the suspect food was in a vacuum package or container, review the label storage instructions, and make sure the food establishment was in compliance with label instructions.</a:t>
            </a:r>
            <a:endParaRPr lang="en-US" sz="1400" dirty="0">
              <a:latin typeface="Times New Roman" panose="02020603050405020304" pitchFamily="18" charset="0"/>
              <a:ea typeface="Times New Roman" panose="02020603050405020304" pitchFamily="18" charset="0"/>
            </a:endParaRPr>
          </a:p>
          <a:p>
            <a:pPr>
              <a:lnSpc>
                <a:spcPct val="107000"/>
              </a:lnSpc>
              <a:spcAft>
                <a:spcPts val="794"/>
              </a:spcAft>
            </a:pPr>
            <a:r>
              <a:rPr lang="en-US" sz="1400" kern="100" dirty="0">
                <a:latin typeface="Aptos" panose="020B0004020202020204" pitchFamily="34" charset="0"/>
                <a:ea typeface="Aptos" panose="020B00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26</a:t>
            </a:fld>
            <a:endParaRPr lang="en-US"/>
          </a:p>
        </p:txBody>
      </p:sp>
    </p:spTree>
    <p:extLst>
      <p:ext uri="{BB962C8B-B14F-4D97-AF65-F5344CB8AC3E}">
        <p14:creationId xmlns:p14="http://schemas.microsoft.com/office/powerpoint/2010/main" val="1394424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READ SLIDE.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27</a:t>
            </a:fld>
            <a:endParaRPr lang="en-US"/>
          </a:p>
        </p:txBody>
      </p:sp>
    </p:spTree>
    <p:extLst>
      <p:ext uri="{BB962C8B-B14F-4D97-AF65-F5344CB8AC3E}">
        <p14:creationId xmlns:p14="http://schemas.microsoft.com/office/powerpoint/2010/main" val="143479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READ SLIDE.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28</a:t>
            </a:fld>
            <a:endParaRPr lang="en-US"/>
          </a:p>
        </p:txBody>
      </p:sp>
    </p:spTree>
    <p:extLst>
      <p:ext uri="{BB962C8B-B14F-4D97-AF65-F5344CB8AC3E}">
        <p14:creationId xmlns:p14="http://schemas.microsoft.com/office/powerpoint/2010/main" val="655679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These are the most important areas you will focus on this form. Ensure there is detailed information within these sections.</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29</a:t>
            </a:fld>
            <a:endParaRPr lang="en-US"/>
          </a:p>
        </p:txBody>
      </p:sp>
    </p:spTree>
    <p:extLst>
      <p:ext uri="{BB962C8B-B14F-4D97-AF65-F5344CB8AC3E}">
        <p14:creationId xmlns:p14="http://schemas.microsoft.com/office/powerpoint/2010/main" val="361881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altLang="en-US" sz="1400" b="1" dirty="0"/>
              <a:t>Good Afternoon lets go over the objectives for this training.  READ SLIDE.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3714743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a:latin typeface="Times New Roman" panose="02020603050405020304" pitchFamily="18" charset="0"/>
              </a:rPr>
              <a:t>Corrective Actions may include:</a:t>
            </a:r>
          </a:p>
          <a:p>
            <a:pPr algn="l"/>
            <a:endParaRPr lang="en-US" sz="1400" b="1" dirty="0">
              <a:latin typeface="Times New Roman" panose="02020603050405020304" pitchFamily="18" charset="0"/>
            </a:endParaRPr>
          </a:p>
          <a:p>
            <a:pPr algn="l"/>
            <a:r>
              <a:rPr lang="en-US" sz="1400" b="1" dirty="0">
                <a:latin typeface="Times New Roman" panose="02020603050405020304" pitchFamily="18" charset="0"/>
              </a:rPr>
              <a:t>Modifying faulty food handling practices: </a:t>
            </a:r>
            <a:r>
              <a:rPr lang="en-US" sz="1400" dirty="0">
                <a:latin typeface="Times New Roman" panose="02020603050405020304" pitchFamily="18" charset="0"/>
              </a:rPr>
              <a:t>Initiating corrective actions is the most critical aspect of the environmental investigation, if unsafe food handling practices are discovered. Ensuring that faulty food handling practices which can result in foodborne disease are corrected is one of the primary objectives of the investigation. </a:t>
            </a:r>
            <a:r>
              <a:rPr lang="en-US" sz="1400" b="1" dirty="0">
                <a:latin typeface="Times New Roman" panose="02020603050405020304" pitchFamily="18" charset="0"/>
              </a:rPr>
              <a:t>Emphasize critical control points correction. </a:t>
            </a:r>
            <a:r>
              <a:rPr lang="en-US" sz="1400" dirty="0">
                <a:latin typeface="Times New Roman" panose="02020603050405020304" pitchFamily="18" charset="0"/>
              </a:rPr>
              <a:t>Discuss with the PIC monitoring procedures that can be implemented by the food establishment to ensure that steps designated as "critical" are properly carried out by food employees. Correction plans can include recommendations to improve food safety. For example, the use of raw eggs in a Caesar salad dressing may not be a violation of the regulations. However, recommending that the establishment use a pasteurized product is reasonable since the use of a pasteurized product can reduce the risk of disease transmission.</a:t>
            </a:r>
          </a:p>
          <a:p>
            <a:pPr algn="l"/>
            <a:endParaRPr lang="en-US" sz="1400" dirty="0">
              <a:latin typeface="SymbolMT"/>
            </a:endParaRPr>
          </a:p>
          <a:p>
            <a:pPr algn="l"/>
            <a:r>
              <a:rPr lang="en-US" sz="1400" b="1" dirty="0">
                <a:latin typeface="Times New Roman" panose="02020603050405020304" pitchFamily="18" charset="0"/>
              </a:rPr>
              <a:t>Education: </a:t>
            </a:r>
            <a:r>
              <a:rPr lang="en-US" sz="1400" dirty="0">
                <a:latin typeface="Times New Roman" panose="02020603050405020304" pitchFamily="18" charset="0"/>
              </a:rPr>
              <a:t>Efforts to educate the owner/PIC on the risks posed by identified poor food handling practices should be made by the food inspector. In some situations, it may be necessary for the owner to hire a consultant to assist in making changes or training staff. The designated PIC will be required to participate in a food safety management program, if not already certified.</a:t>
            </a:r>
          </a:p>
          <a:p>
            <a:pPr algn="l"/>
            <a:endParaRPr lang="en-US" sz="1400" dirty="0">
              <a:latin typeface="Times New Roman" panose="02020603050405020304" pitchFamily="18" charset="0"/>
            </a:endParaRPr>
          </a:p>
          <a:p>
            <a:pPr algn="l"/>
            <a:r>
              <a:rPr lang="en-US" sz="1400" b="1" dirty="0">
                <a:latin typeface="Times New Roman" panose="02020603050405020304" pitchFamily="18" charset="0"/>
              </a:rPr>
              <a:t>Removal of contaminated food from sale or distribution: </a:t>
            </a:r>
            <a:r>
              <a:rPr lang="en-US" sz="1400" dirty="0">
                <a:latin typeface="Times New Roman" panose="02020603050405020304" pitchFamily="18" charset="0"/>
              </a:rPr>
              <a:t>If it is determined that food prepared on the premises is possibly contaminated and may cause a foodborne illness, the LBOH may initiate a voluntary disposal of the food or an embargo in accordance with 105 CMR 590.012. Such action should</a:t>
            </a:r>
          </a:p>
          <a:p>
            <a:pPr algn="l"/>
            <a:r>
              <a:rPr lang="en-US" sz="1400" dirty="0">
                <a:latin typeface="Times New Roman" panose="02020603050405020304" pitchFamily="18" charset="0"/>
              </a:rPr>
              <a:t>be taken only with clear evidence of contamination or time/temperature abuse. Most of the focus should be placed on foods that will not receive further cooking or reheating, since it is these foods in which bacteria and toxins, if present, may survive until ingested. However, some food poisonings, such as scombroid poisoning can occur even after food is cooked. Remember that corrective actions may not always require disposal.</a:t>
            </a:r>
          </a:p>
          <a:p>
            <a:pPr algn="l"/>
            <a:endParaRPr lang="en-US" sz="1400" dirty="0">
              <a:latin typeface="Times New Roman" panose="02020603050405020304" pitchFamily="18" charset="0"/>
            </a:endParaRPr>
          </a:p>
          <a:p>
            <a:pPr algn="l"/>
            <a:r>
              <a:rPr lang="en-US" sz="1400" b="1" dirty="0">
                <a:solidFill>
                  <a:srgbClr val="000000"/>
                </a:solidFill>
                <a:latin typeface="Times New Roman" panose="02020603050405020304" pitchFamily="18" charset="0"/>
              </a:rPr>
              <a:t>Restriction of infected food workers: </a:t>
            </a:r>
            <a:r>
              <a:rPr lang="en-US" sz="1400" dirty="0">
                <a:solidFill>
                  <a:srgbClr val="000000"/>
                </a:solidFill>
                <a:latin typeface="Times New Roman" panose="02020603050405020304" pitchFamily="18" charset="0"/>
              </a:rPr>
              <a:t>If a sick food employee is noted at any time during the environmental investigation, work with the PIC to take steps to restrict the food employee from working with food in accordance with 105 CMR 590.000. A Food Employee Reporting Agreement can be used by food service establishments to assist with obtaining compliance with illness reporting requirements.</a:t>
            </a:r>
          </a:p>
          <a:p>
            <a:pPr algn="l"/>
            <a:endParaRPr lang="en-US" sz="1400" dirty="0">
              <a:solidFill>
                <a:srgbClr val="000000"/>
              </a:solidFill>
              <a:latin typeface="SymbolMT"/>
            </a:endParaRPr>
          </a:p>
          <a:p>
            <a:pPr algn="l"/>
            <a:r>
              <a:rPr lang="en-US" sz="1400" b="1" dirty="0">
                <a:solidFill>
                  <a:srgbClr val="000000"/>
                </a:solidFill>
                <a:latin typeface="Times New Roman" panose="02020603050405020304" pitchFamily="18" charset="0"/>
              </a:rPr>
              <a:t>Emergency closure or suspension of operations: </a:t>
            </a:r>
            <a:r>
              <a:rPr lang="en-US" sz="1400" dirty="0">
                <a:solidFill>
                  <a:srgbClr val="000000"/>
                </a:solidFill>
                <a:latin typeface="Times New Roman" panose="02020603050405020304" pitchFamily="18" charset="0"/>
              </a:rPr>
              <a:t>In certain situations, it may be necessary to close an establishment or suspend a particular operation if imminent health hazards exist that cannot be corrected immediately. Failure to immediately correct violations that may result in a foodborne disease, usually</a:t>
            </a:r>
          </a:p>
          <a:p>
            <a:pPr algn="l"/>
            <a:r>
              <a:rPr lang="en-US" sz="1400" dirty="0">
                <a:solidFill>
                  <a:srgbClr val="000000"/>
                </a:solidFill>
                <a:latin typeface="Times New Roman" panose="02020603050405020304" pitchFamily="18" charset="0"/>
              </a:rPr>
              <a:t>associated with critical control points, should invoke an emergency closure or suspension of operation(s). For example, if it is discovered that a mechanical salad bar refrigeration unit is not maintaining TCS temperatures at or below 41 degrees F, and there is no ice source, the salad bar operation should be</a:t>
            </a:r>
          </a:p>
          <a:p>
            <a:pPr algn="l"/>
            <a:r>
              <a:rPr lang="en-US" sz="1400" dirty="0">
                <a:solidFill>
                  <a:srgbClr val="000000"/>
                </a:solidFill>
                <a:latin typeface="Times New Roman" panose="02020603050405020304" pitchFamily="18" charset="0"/>
              </a:rPr>
              <a:t>closed until the unit is repaired. Another example that may warrant an emergency closure is in an outbreak situation when it is determined that the majority of the food employees must be restricted from working with food, and there are no replacement workers. A food establishment may desire to voluntarily close to avoid negative publicity. Remember, closures and suspensions are a serious matter to all involved and should be well planned before being implemented. If a closure or suspension is initiated, the permit holder and the PIC must be notified of the order in writing. The order is effective upon posting on the premises. Afterwards, the LBOH must hold a hearing within three business days after receipt of a written request for a hearing. Whether or not a hearing is requested, the LBOH may end the suspension at any time if the reasons for the suspension no longer exist.</a:t>
            </a:r>
          </a:p>
          <a:p>
            <a:endParaRPr lang="en-US" sz="14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30</a:t>
            </a:fld>
            <a:endParaRPr lang="en-US"/>
          </a:p>
        </p:txBody>
      </p:sp>
    </p:spTree>
    <p:extLst>
      <p:ext uri="{BB962C8B-B14F-4D97-AF65-F5344CB8AC3E}">
        <p14:creationId xmlns:p14="http://schemas.microsoft.com/office/powerpoint/2010/main" val="3699352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READ SLIDE. This is the area you would focus on the form for verification.</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31</a:t>
            </a:fld>
            <a:endParaRPr lang="en-US"/>
          </a:p>
        </p:txBody>
      </p:sp>
    </p:spTree>
    <p:extLst>
      <p:ext uri="{BB962C8B-B14F-4D97-AF65-F5344CB8AC3E}">
        <p14:creationId xmlns:p14="http://schemas.microsoft.com/office/powerpoint/2010/main" val="2042616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***READ THIS FIRST:</a:t>
            </a:r>
          </a:p>
          <a:p>
            <a:pPr marL="170113" indent="-170113">
              <a:buFont typeface="Arial" panose="020B0604020202020204" pitchFamily="34" charset="0"/>
              <a:buChar char="•"/>
            </a:pPr>
            <a:endParaRPr lang="en-US" sz="1400" b="1" dirty="0"/>
          </a:p>
          <a:p>
            <a:pPr marL="170113" indent="-170113">
              <a:buFont typeface="Arial" panose="020B0604020202020204" pitchFamily="34" charset="0"/>
              <a:buChar char="•"/>
            </a:pPr>
            <a:r>
              <a:rPr lang="en-US" sz="1400" b="1" dirty="0"/>
              <a:t>What is Verification. Per the Oxford dictionary it is “</a:t>
            </a:r>
            <a:r>
              <a:rPr lang="en-US" sz="1400" b="1" dirty="0">
                <a:solidFill>
                  <a:srgbClr val="111111"/>
                </a:solidFill>
                <a:latin typeface="Roboto" panose="02000000000000000000" pitchFamily="2" charset="0"/>
              </a:rPr>
              <a:t>the process of establishing the truth, accuracy, or validity of something. In this case it would be </a:t>
            </a:r>
            <a:r>
              <a:rPr lang="en-US" sz="1400" b="1" dirty="0">
                <a:solidFill>
                  <a:srgbClr val="767676"/>
                </a:solidFill>
                <a:latin typeface="Roboto" panose="02000000000000000000" pitchFamily="2" charset="0"/>
              </a:rPr>
              <a:t>"the verification of official documents.“</a:t>
            </a:r>
          </a:p>
          <a:p>
            <a:endParaRPr lang="en-US" sz="1400" b="1" dirty="0">
              <a:solidFill>
                <a:srgbClr val="444444"/>
              </a:solidFill>
              <a:latin typeface="Roboto" panose="02000000000000000000" pitchFamily="2" charset="0"/>
            </a:endParaRPr>
          </a:p>
          <a:p>
            <a:pPr marL="170113" indent="-170113" defTabSz="907268">
              <a:buFont typeface="Arial" panose="020B0604020202020204" pitchFamily="34" charset="0"/>
              <a:buChar char="•"/>
              <a:defRPr/>
            </a:pPr>
            <a:r>
              <a:rPr lang="en-US" sz="1400" b="1" dirty="0"/>
              <a:t>What is required of the regulatory authority when it comes to verification? Per the MA Merged Food Code, 105 CMR 590….</a:t>
            </a:r>
            <a:r>
              <a:rPr lang="en-US" sz="1800" b="1" dirty="0"/>
              <a:t>READ SLIDE.</a:t>
            </a:r>
          </a:p>
          <a:p>
            <a:endParaRPr lang="en-US" sz="140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32</a:t>
            </a:fld>
            <a:endParaRPr lang="en-US"/>
          </a:p>
        </p:txBody>
      </p:sp>
    </p:spTree>
    <p:extLst>
      <p:ext uri="{BB962C8B-B14F-4D97-AF65-F5344CB8AC3E}">
        <p14:creationId xmlns:p14="http://schemas.microsoft.com/office/powerpoint/2010/main" val="2674506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defTabSz="907268">
              <a:buFont typeface="Arial" panose="020B0604020202020204" pitchFamily="34" charset="0"/>
              <a:buChar char="•"/>
              <a:defRPr/>
            </a:pPr>
            <a:r>
              <a:rPr lang="en-US" b="1" kern="100" dirty="0">
                <a:latin typeface="Aptos"/>
                <a:ea typeface="Aptos" panose="020B0004020202020204" pitchFamily="34" charset="0"/>
                <a:cs typeface="Times New Roman" panose="02020603050405020304" pitchFamily="18" charset="0"/>
              </a:rPr>
              <a:t>This is an example of how a HACCP Risk Assessment form is filled out appropriately.</a:t>
            </a:r>
          </a:p>
          <a:p>
            <a:pPr marL="170113" indent="-170113" defTabSz="907268">
              <a:buFont typeface="Arial" panose="020B0604020202020204" pitchFamily="34" charset="0"/>
              <a:buChar char="•"/>
              <a:defRPr/>
            </a:pPr>
            <a:endParaRPr lang="en-US" kern="100" dirty="0">
              <a:latin typeface="Aptos"/>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US" dirty="0"/>
              <a:t>Everything area of the form is filled out with no missing information. The information provided is as detailed as possible.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description of product flow, environmental data collected to verify control or lack of, the hazards associated, description of corrective and preventative measures initiated, and the date verified.</a:t>
            </a:r>
          </a:p>
        </p:txBody>
      </p:sp>
      <p:sp>
        <p:nvSpPr>
          <p:cNvPr id="4" name="Slide Number Placeholder 3"/>
          <p:cNvSpPr>
            <a:spLocks noGrp="1"/>
          </p:cNvSpPr>
          <p:nvPr>
            <p:ph type="sldNum" sz="quarter" idx="5"/>
          </p:nvPr>
        </p:nvSpPr>
        <p:spPr/>
        <p:txBody>
          <a:bodyPr/>
          <a:lstStyle/>
          <a:p>
            <a:fld id="{D34CBBDB-52D0-FE4C-8729-D7393D454E10}" type="slidenum">
              <a:rPr lang="en-US" smtClean="0"/>
              <a:t>33</a:t>
            </a:fld>
            <a:endParaRPr lang="en-US"/>
          </a:p>
        </p:txBody>
      </p:sp>
    </p:spTree>
    <p:extLst>
      <p:ext uri="{BB962C8B-B14F-4D97-AF65-F5344CB8AC3E}">
        <p14:creationId xmlns:p14="http://schemas.microsoft.com/office/powerpoint/2010/main" val="73031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is where a CCP was identified and the observation made while on site.  </a:t>
            </a:r>
          </a:p>
          <a:p>
            <a:endParaRPr lang="en-US" sz="1400" dirty="0"/>
          </a:p>
          <a:p>
            <a:r>
              <a:rPr lang="en-US" sz="1400" dirty="0"/>
              <a:t>The food establishment was not taking the temperature of the brioche French toast after cooking to ensure it was properly cooked all the way through. </a:t>
            </a:r>
          </a:p>
          <a:p>
            <a:endParaRPr lang="en-US" sz="1400" dirty="0"/>
          </a:p>
          <a:p>
            <a:r>
              <a:rPr lang="en-US" sz="1400" dirty="0"/>
              <a:t>Therefore, a corrective or preventative measure was provided and implemented. The establishment will now take a final temperature of each batch made and the temperature will be then documented onto a log. </a:t>
            </a:r>
          </a:p>
        </p:txBody>
      </p:sp>
      <p:sp>
        <p:nvSpPr>
          <p:cNvPr id="4" name="Slide Number Placeholder 3"/>
          <p:cNvSpPr>
            <a:spLocks noGrp="1"/>
          </p:cNvSpPr>
          <p:nvPr>
            <p:ph type="sldNum" sz="quarter" idx="5"/>
          </p:nvPr>
        </p:nvSpPr>
        <p:spPr/>
        <p:txBody>
          <a:bodyPr/>
          <a:lstStyle/>
          <a:p>
            <a:fld id="{D34CBBDB-52D0-FE4C-8729-D7393D454E10}" type="slidenum">
              <a:rPr lang="en-US" smtClean="0"/>
              <a:t>34</a:t>
            </a:fld>
            <a:endParaRPr lang="en-US"/>
          </a:p>
        </p:txBody>
      </p:sp>
    </p:spTree>
    <p:extLst>
      <p:ext uri="{BB962C8B-B14F-4D97-AF65-F5344CB8AC3E}">
        <p14:creationId xmlns:p14="http://schemas.microsoft.com/office/powerpoint/2010/main" val="2755091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There is also a comment section at the bottom for any other information you would like to document but doesn’t fall under the other sections of the HACCP Risk Assessment form. </a:t>
            </a:r>
          </a:p>
          <a:p>
            <a:endParaRPr lang="en-US" sz="1400" dirty="0"/>
          </a:p>
          <a:p>
            <a:r>
              <a:rPr lang="en-US" sz="1400" dirty="0"/>
              <a:t>Here is says there are pictures and examples of logs attached to reference. </a:t>
            </a:r>
          </a:p>
        </p:txBody>
      </p:sp>
      <p:sp>
        <p:nvSpPr>
          <p:cNvPr id="4" name="Slide Number Placeholder 3"/>
          <p:cNvSpPr>
            <a:spLocks noGrp="1"/>
          </p:cNvSpPr>
          <p:nvPr>
            <p:ph type="sldNum" sz="quarter" idx="5"/>
          </p:nvPr>
        </p:nvSpPr>
        <p:spPr/>
        <p:txBody>
          <a:bodyPr/>
          <a:lstStyle/>
          <a:p>
            <a:fld id="{D34CBBDB-52D0-FE4C-8729-D7393D454E10}" type="slidenum">
              <a:rPr lang="en-US" smtClean="0"/>
              <a:t>35</a:t>
            </a:fld>
            <a:endParaRPr lang="en-US"/>
          </a:p>
        </p:txBody>
      </p:sp>
    </p:spTree>
    <p:extLst>
      <p:ext uri="{BB962C8B-B14F-4D97-AF65-F5344CB8AC3E}">
        <p14:creationId xmlns:p14="http://schemas.microsoft.com/office/powerpoint/2010/main" val="2599696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Here is another example of a correctly filled out HACCP Risk Assessment Form for commercially prepared Chicken Salad used to make a sandwich.</a:t>
            </a:r>
          </a:p>
          <a:p>
            <a:endParaRPr lang="en-US" sz="1400" dirty="0"/>
          </a:p>
          <a:p>
            <a:r>
              <a:rPr lang="en-US" sz="1400" dirty="0"/>
              <a:t>Again, notice each section of the form is filled out and with detailed information.</a:t>
            </a:r>
          </a:p>
        </p:txBody>
      </p:sp>
      <p:sp>
        <p:nvSpPr>
          <p:cNvPr id="4" name="Slide Number Placeholder 3"/>
          <p:cNvSpPr>
            <a:spLocks noGrp="1"/>
          </p:cNvSpPr>
          <p:nvPr>
            <p:ph type="sldNum" sz="quarter" idx="5"/>
          </p:nvPr>
        </p:nvSpPr>
        <p:spPr/>
        <p:txBody>
          <a:bodyPr/>
          <a:lstStyle/>
          <a:p>
            <a:fld id="{D34CBBDB-52D0-FE4C-8729-D7393D454E10}" type="slidenum">
              <a:rPr lang="en-US" smtClean="0"/>
              <a:t>36</a:t>
            </a:fld>
            <a:endParaRPr lang="en-US"/>
          </a:p>
        </p:txBody>
      </p:sp>
    </p:spTree>
    <p:extLst>
      <p:ext uri="{BB962C8B-B14F-4D97-AF65-F5344CB8AC3E}">
        <p14:creationId xmlns:p14="http://schemas.microsoft.com/office/powerpoint/2010/main" val="2255683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CCP’s are identified and no issues were observed while on site. </a:t>
            </a:r>
          </a:p>
        </p:txBody>
      </p:sp>
      <p:sp>
        <p:nvSpPr>
          <p:cNvPr id="4" name="Slide Number Placeholder 3"/>
          <p:cNvSpPr>
            <a:spLocks noGrp="1"/>
          </p:cNvSpPr>
          <p:nvPr>
            <p:ph type="sldNum" sz="quarter" idx="5"/>
          </p:nvPr>
        </p:nvSpPr>
        <p:spPr/>
        <p:txBody>
          <a:bodyPr/>
          <a:lstStyle/>
          <a:p>
            <a:fld id="{D34CBBDB-52D0-FE4C-8729-D7393D454E10}" type="slidenum">
              <a:rPr lang="en-US" smtClean="0"/>
              <a:t>37</a:t>
            </a:fld>
            <a:endParaRPr lang="en-US"/>
          </a:p>
        </p:txBody>
      </p:sp>
    </p:spTree>
    <p:extLst>
      <p:ext uri="{BB962C8B-B14F-4D97-AF65-F5344CB8AC3E}">
        <p14:creationId xmlns:p14="http://schemas.microsoft.com/office/powerpoint/2010/main" val="2827250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Here is another example of a correctly filled out HACCP Risk Assessment Form for homemade chicken salad</a:t>
            </a:r>
            <a:endParaRPr lang="en-US" sz="1400" b="1" kern="100" dirty="0">
              <a:latin typeface="Aptos" panose="020B0004020202020204" pitchFamily="34" charset="0"/>
              <a:ea typeface="Aptos" panose="020B0004020202020204" pitchFamily="34" charset="0"/>
              <a:cs typeface="Times New Roman" panose="02020603050405020304" pitchFamily="18" charset="0"/>
            </a:endParaRPr>
          </a:p>
          <a:p>
            <a:pPr marL="170113" indent="-170113" defTabSz="907268">
              <a:buFont typeface="Arial" panose="020B0604020202020204" pitchFamily="34" charset="0"/>
              <a:buChar char="•"/>
              <a:defRPr/>
            </a:pPr>
            <a:endParaRPr lang="en-US" sz="1400" b="1" kern="100" dirty="0">
              <a:latin typeface="Aptos" panose="020B0004020202020204" pitchFamily="34" charset="0"/>
              <a:ea typeface="Aptos" panose="020B0004020202020204" pitchFamily="34" charset="0"/>
              <a:cs typeface="Times New Roman" panose="02020603050405020304" pitchFamily="18" charset="0"/>
            </a:endParaRPr>
          </a:p>
          <a:p>
            <a:pPr marL="170113" indent="-170113" defTabSz="907268">
              <a:buFont typeface="Arial" panose="020B0604020202020204" pitchFamily="34" charset="0"/>
              <a:buChar char="•"/>
              <a:defRPr/>
            </a:pPr>
            <a:r>
              <a:rPr lang="en-US" sz="1400" b="1" kern="100" dirty="0">
                <a:latin typeface="Aptos" panose="020B0004020202020204" pitchFamily="34" charset="0"/>
                <a:ea typeface="Aptos" panose="020B0004020202020204" pitchFamily="34" charset="0"/>
                <a:cs typeface="Times New Roman" panose="02020603050405020304" pitchFamily="18" charset="0"/>
              </a:rPr>
              <a:t>Again, notice all areas are filled out in detail, CCP’s are identified, Verify of control or lack of is noted and corrective or preventative measures are noted for these observations.</a:t>
            </a:r>
            <a:endParaRPr lang="en-US" sz="1400" b="1" dirty="0"/>
          </a:p>
          <a:p>
            <a:pPr marL="170113" indent="-170113">
              <a:buFont typeface="Arial" panose="020B0604020202020204" pitchFamily="34" charset="0"/>
              <a:buChar char="•"/>
            </a:pPr>
            <a:endParaRPr lang="en-US" b="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38</a:t>
            </a:fld>
            <a:endParaRPr lang="en-US"/>
          </a:p>
        </p:txBody>
      </p:sp>
    </p:spTree>
    <p:extLst>
      <p:ext uri="{BB962C8B-B14F-4D97-AF65-F5344CB8AC3E}">
        <p14:creationId xmlns:p14="http://schemas.microsoft.com/office/powerpoint/2010/main" val="27487118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39</a:t>
            </a:fld>
            <a:endParaRPr lang="en-US"/>
          </a:p>
        </p:txBody>
      </p:sp>
    </p:spTree>
    <p:extLst>
      <p:ext uri="{BB962C8B-B14F-4D97-AF65-F5344CB8AC3E}">
        <p14:creationId xmlns:p14="http://schemas.microsoft.com/office/powerpoint/2010/main" val="1915872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altLang="en-US" sz="1400" b="1" dirty="0"/>
              <a:t>How to do local boards of health learn about foodborne illnesses?   The first way is to be notified reports of a diagnosed infection such as an individual with a  lab confirmed Salmonella infection that is reported in MAVEN, the local public health nurse interviews the case and identifies one or more suspect food exposures.</a:t>
            </a:r>
          </a:p>
          <a:p>
            <a:pPr defTabSz="907268">
              <a:defRPr/>
            </a:pPr>
            <a:endParaRPr lang="en-US" sz="1400" b="1" dirty="0"/>
          </a:p>
          <a:p>
            <a:pPr defTabSz="907268">
              <a:defRPr/>
            </a:pPr>
            <a:r>
              <a:rPr lang="en-US" sz="1400" b="1" dirty="0"/>
              <a:t>Next are undiagnosed reports from the public. For expel an individual calls the LBOH to MA DPH to report they developed diarrhea and vomiting after eating a meal at a restaurant. They have not sought medical attention and don’t plan to.</a:t>
            </a:r>
          </a:p>
          <a:p>
            <a:pPr defTabSz="907268">
              <a:defRPr/>
            </a:pPr>
            <a:endParaRPr lang="en-US" sz="1400" b="1" dirty="0"/>
          </a:p>
          <a:p>
            <a:pPr defTabSz="907268">
              <a:defRPr/>
            </a:pPr>
            <a:r>
              <a:rPr lang="en-US" sz="1400" b="1" dirty="0"/>
              <a:t>Lastly, are reports from community members. For example, a school nurse reports 20 elementary students began vomiting an hour after eating school lunch.</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1987163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CCP’s noted but no violations observed.</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40</a:t>
            </a:fld>
            <a:endParaRPr lang="en-US"/>
          </a:p>
        </p:txBody>
      </p:sp>
    </p:spTree>
    <p:extLst>
      <p:ext uri="{BB962C8B-B14F-4D97-AF65-F5344CB8AC3E}">
        <p14:creationId xmlns:p14="http://schemas.microsoft.com/office/powerpoint/2010/main" val="3349824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13" indent="-170113">
              <a:buFont typeface="Arial" panose="020B0604020202020204" pitchFamily="34" charset="0"/>
              <a:buChar char="•"/>
            </a:pPr>
            <a:r>
              <a:rPr lang="en-US" b="1" dirty="0"/>
              <a:t>Now here are some common mistakes when filling out a HACCP Risk Assessment Form. </a:t>
            </a:r>
          </a:p>
          <a:p>
            <a:endParaRPr lang="en-US" b="1" dirty="0"/>
          </a:p>
          <a:p>
            <a:pPr marL="170113" indent="-170113">
              <a:buFont typeface="Arial" panose="020B0604020202020204" pitchFamily="34" charset="0"/>
              <a:buChar char="•"/>
            </a:pPr>
            <a:r>
              <a:rPr lang="en-US" b="1" dirty="0"/>
              <a:t>Here is an example of a form not fully filled out. Sections are missing critical information needed such as observations made, whether they are good or bad  observations, and  the corrective actions or preventative measures taken by the food establishment to correct violations observed or bad practices.</a:t>
            </a:r>
          </a:p>
          <a:p>
            <a:pPr marL="170113" indent="-170113">
              <a:buFont typeface="Arial" panose="020B0604020202020204" pitchFamily="34" charset="0"/>
              <a:buChar char="•"/>
            </a:pPr>
            <a:endParaRPr lang="en-US" b="1" dirty="0"/>
          </a:p>
          <a:p>
            <a:pPr marL="170113" indent="-170113">
              <a:buFont typeface="Arial" panose="020B0604020202020204" pitchFamily="34" charset="0"/>
              <a:buChar char="•"/>
            </a:pPr>
            <a:r>
              <a:rPr lang="en-US" b="1" dirty="0"/>
              <a:t>Date of verification is missing as well.</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41</a:t>
            </a:fld>
            <a:endParaRPr lang="en-US"/>
          </a:p>
        </p:txBody>
      </p:sp>
    </p:spTree>
    <p:extLst>
      <p:ext uri="{BB962C8B-B14F-4D97-AF65-F5344CB8AC3E}">
        <p14:creationId xmlns:p14="http://schemas.microsoft.com/office/powerpoint/2010/main" val="24070053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595"/>
              </a:spcAft>
            </a:pPr>
            <a:r>
              <a:rPr lang="en-US" sz="1400" b="1" dirty="0"/>
              <a:t>Some more common mistakes or issues include</a:t>
            </a:r>
          </a:p>
          <a:p>
            <a:pPr>
              <a:lnSpc>
                <a:spcPct val="120000"/>
              </a:lnSpc>
              <a:spcAft>
                <a:spcPts val="595"/>
              </a:spcAft>
            </a:pPr>
            <a:endParaRPr lang="en-US" sz="1400" b="1" dirty="0"/>
          </a:p>
          <a:p>
            <a:pPr>
              <a:lnSpc>
                <a:spcPct val="120000"/>
              </a:lnSpc>
              <a:spcAft>
                <a:spcPts val="595"/>
              </a:spcAft>
            </a:pPr>
            <a:r>
              <a:rPr lang="en-US" sz="1400" b="1" dirty="0"/>
              <a:t>Not looking at a </a:t>
            </a:r>
            <a:r>
              <a:rPr lang="en-US" sz="1400" b="1" u="sng" dirty="0"/>
              <a:t>specific process in real time</a:t>
            </a:r>
            <a:r>
              <a:rPr lang="en-US" sz="1400" b="1" dirty="0"/>
              <a:t>. Its best to physically observe what the food establishment is doing on site when making / preparing the food product. You can't observe good or bad practices through a phone call or email.</a:t>
            </a:r>
          </a:p>
          <a:p>
            <a:pPr>
              <a:lnSpc>
                <a:spcPct val="120000"/>
              </a:lnSpc>
              <a:spcAft>
                <a:spcPts val="595"/>
              </a:spcAft>
            </a:pPr>
            <a:endParaRPr lang="en-US" sz="1400" b="1" dirty="0"/>
          </a:p>
          <a:p>
            <a:pPr>
              <a:lnSpc>
                <a:spcPct val="120000"/>
              </a:lnSpc>
              <a:spcAft>
                <a:spcPts val="595"/>
              </a:spcAft>
            </a:pPr>
            <a:r>
              <a:rPr lang="en-US" sz="1400" b="1" dirty="0"/>
              <a:t>Not documenting the </a:t>
            </a:r>
            <a:r>
              <a:rPr lang="en-US" sz="1400" b="1" u="sng" dirty="0"/>
              <a:t>specific process at a high level of detail</a:t>
            </a:r>
            <a:r>
              <a:rPr lang="en-US" sz="1400" b="1" dirty="0"/>
              <a:t>. The more detail on the process the better. Do not be vague. Include times, temperatures, amounts, specific equipment used, etc.</a:t>
            </a:r>
          </a:p>
          <a:p>
            <a:pPr>
              <a:lnSpc>
                <a:spcPct val="120000"/>
              </a:lnSpc>
              <a:spcAft>
                <a:spcPts val="595"/>
              </a:spcAft>
            </a:pPr>
            <a:endParaRPr lang="en-US" sz="1400" b="1" dirty="0"/>
          </a:p>
          <a:p>
            <a:pPr>
              <a:lnSpc>
                <a:spcPct val="120000"/>
              </a:lnSpc>
              <a:spcAft>
                <a:spcPts val="595"/>
              </a:spcAft>
            </a:pPr>
            <a:r>
              <a:rPr lang="en-US" sz="1400" b="1" dirty="0"/>
              <a:t>Some LBOH are using this “Foodborne Illness Complaint Environmental Investigation Summary Report” which is </a:t>
            </a:r>
            <a:r>
              <a:rPr lang="en-US" sz="1400" b="1" u="sng" dirty="0">
                <a:solidFill>
                  <a:srgbClr val="C00000"/>
                </a:solidFill>
              </a:rPr>
              <a:t>dated 2005 and is no longer used</a:t>
            </a:r>
            <a:r>
              <a:rPr lang="en-US" sz="1400" b="1" dirty="0"/>
              <a:t>; but the form says to complete and submit a HACCP Risk Assessment. This leads to health agents conducting a HACCP RA (incorrectly) for multiple different food items and it doesn’t provide any useful information. </a:t>
            </a:r>
          </a:p>
          <a:p>
            <a:pPr>
              <a:lnSpc>
                <a:spcPct val="120000"/>
              </a:lnSpc>
              <a:spcAft>
                <a:spcPts val="595"/>
              </a:spcAft>
            </a:pPr>
            <a:endParaRPr lang="en-US" sz="1400" b="1" dirty="0"/>
          </a:p>
          <a:p>
            <a:pPr>
              <a:lnSpc>
                <a:spcPct val="120000"/>
              </a:lnSpc>
              <a:spcAft>
                <a:spcPts val="595"/>
              </a:spcAft>
            </a:pPr>
            <a:r>
              <a:rPr lang="en-US" sz="1400" b="1" dirty="0"/>
              <a:t>Getting all the information in a timely manner. DPH specifically asks for a HACCP RA to be completed during an outbreak when we have a suspect food item,  and are concerned about the process regarding that dish. The quicker the information can be provided the better.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42</a:t>
            </a:fld>
            <a:endParaRPr lang="en-US"/>
          </a:p>
        </p:txBody>
      </p:sp>
    </p:spTree>
    <p:extLst>
      <p:ext uri="{BB962C8B-B14F-4D97-AF65-F5344CB8AC3E}">
        <p14:creationId xmlns:p14="http://schemas.microsoft.com/office/powerpoint/2010/main" val="1245211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SLIDE.</a:t>
            </a:r>
          </a:p>
        </p:txBody>
      </p:sp>
      <p:sp>
        <p:nvSpPr>
          <p:cNvPr id="4" name="Slide Number Placeholder 3"/>
          <p:cNvSpPr>
            <a:spLocks noGrp="1"/>
          </p:cNvSpPr>
          <p:nvPr>
            <p:ph type="sldNum" sz="quarter" idx="5"/>
          </p:nvPr>
        </p:nvSpPr>
        <p:spPr/>
        <p:txBody>
          <a:bodyPr/>
          <a:lstStyle/>
          <a:p>
            <a:fld id="{D34CBBDB-52D0-FE4C-8729-D7393D454E10}" type="slidenum">
              <a:rPr lang="en-US" smtClean="0"/>
              <a:t>43</a:t>
            </a:fld>
            <a:endParaRPr lang="en-US"/>
          </a:p>
        </p:txBody>
      </p:sp>
    </p:spTree>
    <p:extLst>
      <p:ext uri="{BB962C8B-B14F-4D97-AF65-F5344CB8AC3E}">
        <p14:creationId xmlns:p14="http://schemas.microsoft.com/office/powerpoint/2010/main" val="18421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b="1"/>
              <a:t>Read Slide.</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44</a:t>
            </a:fld>
            <a:endParaRPr lang="en-US"/>
          </a:p>
        </p:txBody>
      </p:sp>
    </p:spTree>
    <p:extLst>
      <p:ext uri="{BB962C8B-B14F-4D97-AF65-F5344CB8AC3E}">
        <p14:creationId xmlns:p14="http://schemas.microsoft.com/office/powerpoint/2010/main" val="2915829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Any questions? I just wanted to </a:t>
            </a:r>
            <a:r>
              <a:rPr lang="en-US" sz="1400" b="1"/>
              <a:t>note that if </a:t>
            </a:r>
            <a:r>
              <a:rPr lang="en-US" sz="1400" b="1" dirty="0"/>
              <a:t>I am not able to answer your question, please come see me after the presentation so I can capture your question and get your email to follow up with. </a:t>
            </a:r>
          </a:p>
        </p:txBody>
      </p:sp>
      <p:sp>
        <p:nvSpPr>
          <p:cNvPr id="4" name="Slide Number Placeholder 3"/>
          <p:cNvSpPr>
            <a:spLocks noGrp="1"/>
          </p:cNvSpPr>
          <p:nvPr>
            <p:ph type="sldNum" sz="quarter" idx="5"/>
          </p:nvPr>
        </p:nvSpPr>
        <p:spPr/>
        <p:txBody>
          <a:bodyPr/>
          <a:lstStyle/>
          <a:p>
            <a:fld id="{D34CBBDB-52D0-FE4C-8729-D7393D454E10}" type="slidenum">
              <a:rPr lang="en-US" smtClean="0"/>
              <a:t>45</a:t>
            </a:fld>
            <a:endParaRPr lang="en-US"/>
          </a:p>
        </p:txBody>
      </p:sp>
    </p:spTree>
    <p:extLst>
      <p:ext uri="{BB962C8B-B14F-4D97-AF65-F5344CB8AC3E}">
        <p14:creationId xmlns:p14="http://schemas.microsoft.com/office/powerpoint/2010/main" val="758706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46</a:t>
            </a:fld>
            <a:endParaRPr lang="en-US"/>
          </a:p>
        </p:txBody>
      </p:sp>
    </p:spTree>
    <p:extLst>
      <p:ext uri="{BB962C8B-B14F-4D97-AF65-F5344CB8AC3E}">
        <p14:creationId xmlns:p14="http://schemas.microsoft.com/office/powerpoint/2010/main" val="33423469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47</a:t>
            </a:fld>
            <a:endParaRPr lang="en-US"/>
          </a:p>
        </p:txBody>
      </p:sp>
    </p:spTree>
    <p:extLst>
      <p:ext uri="{BB962C8B-B14F-4D97-AF65-F5344CB8AC3E}">
        <p14:creationId xmlns:p14="http://schemas.microsoft.com/office/powerpoint/2010/main" val="1115394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48</a:t>
            </a:fld>
            <a:endParaRPr lang="en-US"/>
          </a:p>
        </p:txBody>
      </p:sp>
    </p:spTree>
    <p:extLst>
      <p:ext uri="{BB962C8B-B14F-4D97-AF65-F5344CB8AC3E}">
        <p14:creationId xmlns:p14="http://schemas.microsoft.com/office/powerpoint/2010/main" val="325983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READ SLIDE.</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71479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268">
              <a:defRPr/>
            </a:pPr>
            <a:r>
              <a:rPr lang="en-US" sz="1400" b="1" dirty="0"/>
              <a:t>To summarize the process reporting to public health is as follows.….READ SLIDE.</a:t>
            </a:r>
          </a:p>
          <a:p>
            <a:pPr defTabSz="907268">
              <a:defRPr/>
            </a:pPr>
            <a:endParaRPr lang="en-US" sz="1400" b="1" dirty="0"/>
          </a:p>
          <a:p>
            <a:pPr defTabSz="907268">
              <a:defRPr/>
            </a:pPr>
            <a:r>
              <a:rPr lang="en-US" sz="1400" b="1" dirty="0"/>
              <a:t>NOTE</a:t>
            </a:r>
            <a:r>
              <a:rPr lang="en-US" sz="1400" b="1" u="none" dirty="0"/>
              <a:t>: </a:t>
            </a:r>
            <a:r>
              <a:rPr lang="en-US" sz="1400" b="1" u="sng" dirty="0"/>
              <a:t>&gt;</a:t>
            </a:r>
            <a:r>
              <a:rPr lang="en-US" sz="1400" b="1" u="none" dirty="0"/>
              <a:t> </a:t>
            </a:r>
            <a:r>
              <a:rPr lang="en-US" sz="1400" b="1" dirty="0"/>
              <a:t>Greater than</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215496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400" b="1" dirty="0"/>
              <a:t>This is what the Foodborne Illness Form looks like. We will go over how to complete this form and in the information that is needed to help with the foodborne illness investigation.</a:t>
            </a:r>
            <a:r>
              <a:rPr lang="en-US" sz="1400" b="1" dirty="0">
                <a:solidFill>
                  <a:srgbClr val="FFFFFF"/>
                </a:solidFill>
                <a:latin typeface="Aptos" panose="020B0004020202020204" pitchFamily="34" charset="0"/>
              </a:rPr>
              <a:t> </a:t>
            </a:r>
          </a:p>
          <a:p>
            <a:pPr algn="l" rtl="0" fontAlgn="base">
              <a:buFont typeface="Arial" panose="020B0604020202020204" pitchFamily="34" charset="0"/>
              <a:buChar char="•"/>
            </a:pPr>
            <a:endParaRPr lang="en-US" sz="1400" b="1" dirty="0">
              <a:solidFill>
                <a:srgbClr val="FFFFFF"/>
              </a:solidFill>
              <a:latin typeface="Aptos" panose="020B0004020202020204" pitchFamily="34" charset="0"/>
            </a:endParaRPr>
          </a:p>
          <a:p>
            <a:pPr algn="l" rtl="0" fontAlgn="base">
              <a:buFont typeface="Arial" panose="020B0604020202020204" pitchFamily="34" charset="0"/>
              <a:buChar char="•"/>
            </a:pPr>
            <a:r>
              <a:rPr lang="en-US" sz="1400" b="1" dirty="0">
                <a:solidFill>
                  <a:srgbClr val="FFFFFF"/>
                </a:solidFill>
                <a:latin typeface="Aptos" panose="020B0004020202020204" pitchFamily="34" charset="0"/>
              </a:rPr>
              <a:t>If during the investigation, in response to a reported disease and it appears likely that food was the source of the illness, a Foodborne Illness Complaint Worksheet should be completed. The person who completes this form is the one who initially receives the complaint. Could be MA DPH or the LBOH. All foodborne illness complaints initially received by DPH will be forwarded to the LBOH.</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r>
              <a:rPr lang="en-US" sz="1400" dirty="0">
                <a:solidFill>
                  <a:srgbClr val="444444"/>
                </a:solidFill>
                <a:latin typeface="Aptos" panose="020B0004020202020204" pitchFamily="34" charset="0"/>
              </a:rPr>
              <a:t>​</a:t>
            </a:r>
            <a:endParaRPr lang="en-US" sz="1400" dirty="0">
              <a:solidFill>
                <a:srgbClr val="444444"/>
              </a:solidFill>
              <a:latin typeface="Calibri" panose="020F0502020204030204" pitchFamily="34" charset="0"/>
            </a:endParaRPr>
          </a:p>
          <a:p>
            <a:pPr algn="l" rtl="0" fontAlgn="base">
              <a:buFont typeface="Arial" panose="020B0604020202020204" pitchFamily="34" charset="0"/>
              <a:buChar char="•"/>
            </a:pPr>
            <a:r>
              <a:rPr lang="en-US" sz="1400" b="1" dirty="0">
                <a:solidFill>
                  <a:srgbClr val="FFFFFF"/>
                </a:solidFill>
                <a:latin typeface="Aptos" panose="020B0004020202020204" pitchFamily="34" charset="0"/>
              </a:rPr>
              <a:t>The Foodborne Illness Complaint Worksheet should be used to record all information and should be filed as a permanent record of the complaint.</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r>
              <a:rPr lang="en-US" sz="1400" dirty="0">
                <a:solidFill>
                  <a:srgbClr val="444444"/>
                </a:solidFill>
                <a:latin typeface="Aptos" panose="020B0004020202020204" pitchFamily="34" charset="0"/>
              </a:rPr>
              <a:t>​</a:t>
            </a:r>
            <a:endParaRPr lang="en-US" sz="1400" dirty="0">
              <a:solidFill>
                <a:srgbClr val="444444"/>
              </a:solidFill>
              <a:latin typeface="Calibri" panose="020F0502020204030204" pitchFamily="34" charset="0"/>
            </a:endParaRPr>
          </a:p>
          <a:p>
            <a:pPr algn="l" rtl="0" fontAlgn="base">
              <a:buFont typeface="Arial" panose="020B0604020202020204" pitchFamily="34" charset="0"/>
              <a:buChar char="•"/>
            </a:pPr>
            <a:r>
              <a:rPr lang="en-US" sz="1400" b="1" dirty="0">
                <a:solidFill>
                  <a:srgbClr val="FFFFFF"/>
                </a:solidFill>
                <a:latin typeface="Aptos" panose="020B0004020202020204" pitchFamily="34" charset="0"/>
              </a:rPr>
              <a:t>Notification is very important, and information needs to be entered into the MAVEN, FBI complaint module, or the case reported to the Division of Food Protection or EPI within 24 hours. </a:t>
            </a:r>
            <a:r>
              <a:rPr lang="en-US" sz="1400" dirty="0">
                <a:solidFill>
                  <a:srgbClr val="444444"/>
                </a:solidFill>
                <a:latin typeface="Aptos" panose="020B0004020202020204" pitchFamily="34" charset="0"/>
              </a:rPr>
              <a:t>​</a:t>
            </a:r>
            <a:endParaRPr lang="en-US" sz="1400" dirty="0">
              <a:solidFill>
                <a:srgbClr val="444444"/>
              </a:solidFill>
              <a:latin typeface="Arial" panose="020B0604020202020204" pitchFamily="34" charset="0"/>
            </a:endParaRPr>
          </a:p>
          <a:p>
            <a:pPr algn="l" rtl="0" fontAlgn="base">
              <a:buFont typeface="Arial" panose="020B0604020202020204" pitchFamily="34" charset="0"/>
              <a:buChar char="•"/>
            </a:pPr>
            <a:endParaRPr lang="en-US" sz="1400" dirty="0">
              <a:solidFill>
                <a:srgbClr val="444444"/>
              </a:solidFill>
              <a:latin typeface="Arial" panose="020B0604020202020204" pitchFamily="34" charset="0"/>
            </a:endParaRPr>
          </a:p>
          <a:p>
            <a:pPr algn="l" rtl="0" fontAlgn="base">
              <a:buFont typeface="Arial" panose="020B0604020202020204" pitchFamily="34" charset="0"/>
              <a:buChar char="•"/>
            </a:pPr>
            <a:r>
              <a:rPr lang="en-US" sz="1400" b="1" dirty="0">
                <a:solidFill>
                  <a:srgbClr val="0B1E31"/>
                </a:solidFill>
                <a:latin typeface="Times New Roman" panose="02020603050405020304" pitchFamily="18" charset="0"/>
              </a:rPr>
              <a:t>Once completed the worksheet is to be sent to the MA DPH Division of Food Protection!</a:t>
            </a:r>
            <a:r>
              <a:rPr lang="en-US" sz="1400" dirty="0">
                <a:solidFill>
                  <a:srgbClr val="444444"/>
                </a:solidFill>
                <a:latin typeface="Times New Roman" panose="02020603050405020304" pitchFamily="18" charset="0"/>
              </a:rPr>
              <a:t>​</a:t>
            </a:r>
            <a:endParaRPr lang="en-US" sz="1400" dirty="0">
              <a:solidFill>
                <a:srgbClr val="444444"/>
              </a:solidFill>
              <a:latin typeface="Arial" panose="020B0604020202020204" pitchFamily="34" charset="0"/>
            </a:endParaRPr>
          </a:p>
          <a:p>
            <a:pPr algn="l" rtl="0" fontAlgn="base"/>
            <a:r>
              <a:rPr lang="en-US" sz="1400" dirty="0">
                <a:solidFill>
                  <a:srgbClr val="444444"/>
                </a:solidFill>
                <a:latin typeface="Aptos" panose="020B0004020202020204" pitchFamily="34" charset="0"/>
              </a:rPr>
              <a:t>​</a:t>
            </a:r>
            <a:endParaRPr lang="en-US" sz="1400" dirty="0">
              <a:solidFill>
                <a:srgbClr val="444444"/>
              </a:solidFill>
              <a:latin typeface="Calibri" panose="020F0502020204030204" pitchFamily="34" charset="0"/>
            </a:endParaRPr>
          </a:p>
          <a:p>
            <a:endParaRPr lang="en-US" sz="1400" b="1"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426673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20000"/>
              </a:spcBef>
              <a:defRPr/>
            </a:pPr>
            <a:r>
              <a:rPr lang="en-US" sz="1400" b="1" dirty="0"/>
              <a:t>Completing a foodborne illness compliant worksheet.</a:t>
            </a:r>
          </a:p>
          <a:p>
            <a:pPr>
              <a:lnSpc>
                <a:spcPct val="90000"/>
              </a:lnSpc>
              <a:spcBef>
                <a:spcPct val="20000"/>
              </a:spcBef>
              <a:defRPr/>
            </a:pPr>
            <a:endParaRPr lang="en-US" sz="1400" b="1" dirty="0"/>
          </a:p>
          <a:p>
            <a:pPr>
              <a:lnSpc>
                <a:spcPct val="90000"/>
              </a:lnSpc>
              <a:spcBef>
                <a:spcPct val="20000"/>
              </a:spcBef>
              <a:defRPr/>
            </a:pPr>
            <a:r>
              <a:rPr lang="en-US" sz="1400" b="1" dirty="0"/>
              <a:t>The first step is Collecting Information: Always try to collect as much information as possible from the complainant during the first interview. </a:t>
            </a:r>
          </a:p>
          <a:p>
            <a:pPr>
              <a:lnSpc>
                <a:spcPct val="90000"/>
              </a:lnSpc>
              <a:spcBef>
                <a:spcPct val="20000"/>
              </a:spcBef>
              <a:defRPr/>
            </a:pPr>
            <a:endParaRPr lang="en-US" sz="1400" b="1" dirty="0"/>
          </a:p>
          <a:p>
            <a:pPr>
              <a:lnSpc>
                <a:spcPct val="90000"/>
              </a:lnSpc>
              <a:spcBef>
                <a:spcPct val="20000"/>
              </a:spcBef>
              <a:defRPr/>
            </a:pPr>
            <a:r>
              <a:rPr lang="en-US" sz="1400" b="1" dirty="0"/>
              <a:t>A second interview may not be possible, as it might be difficult to contact this individual again,  or they are unavailable, and/or or they may unwilling to be interviewed a second time. </a:t>
            </a:r>
          </a:p>
          <a:p>
            <a:pPr>
              <a:lnSpc>
                <a:spcPct val="90000"/>
              </a:lnSpc>
              <a:spcBef>
                <a:spcPct val="20000"/>
              </a:spcBef>
              <a:defRPr/>
            </a:pPr>
            <a:endParaRPr lang="en-US" sz="1400" b="1" dirty="0"/>
          </a:p>
          <a:p>
            <a:pPr>
              <a:lnSpc>
                <a:spcPct val="90000"/>
              </a:lnSpc>
              <a:spcBef>
                <a:spcPct val="20000"/>
              </a:spcBef>
              <a:defRPr/>
            </a:pPr>
            <a:r>
              <a:rPr lang="en-US" sz="1400" b="1" dirty="0"/>
              <a:t>If the complainant cannot provide critical pieces of information, then try to find out who may be able to and contact that person. </a:t>
            </a:r>
          </a:p>
          <a:p>
            <a:pPr>
              <a:lnSpc>
                <a:spcPct val="90000"/>
              </a:lnSpc>
              <a:spcBef>
                <a:spcPct val="20000"/>
              </a:spcBef>
              <a:defRPr/>
            </a:pPr>
            <a:endParaRPr lang="en-US" sz="1400" b="1" dirty="0"/>
          </a:p>
          <a:p>
            <a:pPr>
              <a:lnSpc>
                <a:spcPct val="90000"/>
              </a:lnSpc>
              <a:spcBef>
                <a:spcPct val="20000"/>
              </a:spcBef>
              <a:defRPr/>
            </a:pPr>
            <a:r>
              <a:rPr lang="en-US" sz="1400" b="1" dirty="0"/>
              <a:t>By collecting enough information in the initial stages, you will be able to determine the validity of the complaint more easily and possibly avoid conducting an unnecessary investigation.</a:t>
            </a:r>
          </a:p>
          <a:p>
            <a:pPr>
              <a:lnSpc>
                <a:spcPct val="90000"/>
              </a:lnSpc>
              <a:spcBef>
                <a:spcPct val="20000"/>
              </a:spcBef>
              <a:defRPr/>
            </a:pPr>
            <a:endParaRPr lang="en-US" sz="1400" dirty="0"/>
          </a:p>
          <a:p>
            <a:pPr defTabSz="907268">
              <a:defRPr/>
            </a:pPr>
            <a:endParaRPr lang="en-US" sz="14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51154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u="sng" dirty="0"/>
              <a:t>Next is the Food Consumption History:</a:t>
            </a:r>
            <a:r>
              <a:rPr lang="en-US" b="1" dirty="0"/>
              <a:t> </a:t>
            </a:r>
            <a:r>
              <a:rPr lang="en-US" dirty="0"/>
              <a:t>A complainant may be "sure" about the source of the illness and report only one suspect food or food establishment, but other sources may be involved. </a:t>
            </a:r>
          </a:p>
          <a:p>
            <a:pPr>
              <a:defRPr/>
            </a:pPr>
            <a:endParaRPr lang="en-US" dirty="0"/>
          </a:p>
          <a:p>
            <a:pPr>
              <a:defRPr/>
            </a:pPr>
            <a:r>
              <a:rPr lang="en-US" dirty="0"/>
              <a:t>Explain that there can be many sources of a gastrointestinal illness, including water, animals, and / or person-to-person transmission, and that symptoms appear from a few minutes to a few weeks after ingestion. </a:t>
            </a:r>
          </a:p>
          <a:p>
            <a:pPr>
              <a:defRPr/>
            </a:pPr>
            <a:endParaRPr lang="en-US" dirty="0"/>
          </a:p>
          <a:p>
            <a:pPr>
              <a:defRPr/>
            </a:pPr>
            <a:r>
              <a:rPr lang="en-US" dirty="0"/>
              <a:t>Do not be deterred from obtaining a complete, 72-hour food consumption history. Get as much detailed information on what they ate within this time period.</a:t>
            </a:r>
          </a:p>
          <a:p>
            <a:pPr defTabSz="907268">
              <a:defRPr/>
            </a:pPr>
            <a:endParaRPr lang="en-US" b="1"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1668285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1498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PH Logo">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pic>
        <p:nvPicPr>
          <p:cNvPr id="13" name="Picture 2">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a:srcRect/>
          <a:stretch/>
        </p:blipFill>
        <p:spPr bwMode="auto">
          <a:xfrm>
            <a:off x="1278438" y="2096731"/>
            <a:ext cx="752144" cy="7687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LinkedIn Logo">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84160"/>
            <a:ext cx="838201"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PH logo">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48323"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s://openclipart.org/detail/95215/calendar-month-by-baditaflorin" TargetMode="External"/><Relationship Id="rId3" Type="http://schemas.microsoft.com/office/2018/10/relationships/comments" Target="../comments/modernComment_7FFFCACC_FF849E20.xm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creativecommons.org/licenses/by-nc-nd/3.0/" TargetMode="External"/><Relationship Id="rId5" Type="http://schemas.openxmlformats.org/officeDocument/2006/relationships/hyperlink" Target="http://www.placesandfoods.com/2017/05/group-12-spent-rm-78000-lunch-kl.html"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microsoft.com/office/2018/10/relationships/comments" Target="../comments/modernComment_7FFFCACB_4B60BF5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svgsilh.com/2196f3/image/2028004.html"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7FFFCAC8_C4DF42BB.xml"/><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7FFFCAEA_1A9565B7.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FCAD7_D042D6EF.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7FFFCAD6_559A3C1B.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courses.lumenlearning.com/microbiology/chapter/how-microbes-grow/" TargetMode="Externa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FCAD4_31760C29.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7FFFCAD3_326644DA.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openclipart.org/detail/3042/key-west---mallory---square-by-nkinkade-17773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pixabay.com/nl/herinnering-dimensionale-controle-27990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hyperlink" Target="https://www.publicdomainpictures.net/view-image.php?image=240102&amp;picture=question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Jessica.L.Ferreira@mass.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mailto:Nichol.L.Smith@mass.gov" TargetMode="External"/><Relationship Id="rId4" Type="http://schemas.openxmlformats.org/officeDocument/2006/relationships/hyperlink" Target="mailto:Mark.L.Carleo@mass.gov"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7FFFCAC9_18BE0C9B.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xhere.com/en/photo/742329"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theidearoom.net/weekly-meal-plan-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body" sz="quarter" idx="10"/>
          </p:nvPr>
        </p:nvSpPr>
        <p:spPr>
          <a:xfrm>
            <a:off x="875731" y="2071638"/>
            <a:ext cx="10440537" cy="1373701"/>
          </a:xfrm>
        </p:spPr>
        <p:txBody>
          <a:bodyPr/>
          <a:lstStyle/>
          <a:p>
            <a:r>
              <a:rPr lang="en-US" sz="4000"/>
              <a:t>Foodborne Illness Investigation and </a:t>
            </a:r>
            <a:br>
              <a:rPr lang="en-US" sz="4000"/>
            </a:br>
            <a:r>
              <a:rPr lang="en-US" sz="4000"/>
              <a:t>HACCP Risk Assessment Form​ Training​</a:t>
            </a:r>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a:xfrm>
            <a:off x="3451590" y="3732316"/>
            <a:ext cx="4797425" cy="746846"/>
          </a:xfrm>
        </p:spPr>
        <p:txBody>
          <a:bodyPr/>
          <a:lstStyle/>
          <a:p>
            <a:r>
              <a:rPr lang="en-US" dirty="0"/>
              <a:t>May 28, 2025</a:t>
            </a:r>
          </a:p>
        </p:txBody>
      </p:sp>
      <p:sp>
        <p:nvSpPr>
          <p:cNvPr id="7" name="Text Placeholder 6">
            <a:extLst>
              <a:ext uri="{FF2B5EF4-FFF2-40B4-BE49-F238E27FC236}">
                <a16:creationId xmlns:a16="http://schemas.microsoft.com/office/drawing/2014/main" id="{A9AD708C-07C5-4CCE-B44A-7D309F3B522C}"/>
              </a:ext>
            </a:extLst>
          </p:cNvPr>
          <p:cNvSpPr>
            <a:spLocks noGrp="1"/>
          </p:cNvSpPr>
          <p:nvPr>
            <p:ph type="body" sz="quarter" idx="12"/>
          </p:nvPr>
        </p:nvSpPr>
        <p:spPr>
          <a:xfrm>
            <a:off x="2890834" y="4897072"/>
            <a:ext cx="6915149" cy="1250385"/>
          </a:xfrm>
        </p:spPr>
        <p:txBody>
          <a:bodyPr lIns="91440" tIns="45720" rIns="91440" bIns="45720" anchor="t"/>
          <a:lstStyle/>
          <a:p>
            <a:r>
              <a:rPr lang="en-US" dirty="0">
                <a:latin typeface="Arial"/>
                <a:cs typeface="Arial"/>
              </a:rPr>
              <a:t>Jessica L. Ferreira, CP-FS</a:t>
            </a:r>
          </a:p>
          <a:p>
            <a:r>
              <a:rPr lang="en-US" dirty="0">
                <a:latin typeface="Arial"/>
                <a:cs typeface="Arial"/>
              </a:rPr>
              <a:t>Environmental Analyst III / Food Safety Trainer</a:t>
            </a:r>
          </a:p>
          <a:p>
            <a:r>
              <a:rPr lang="en-US" dirty="0">
                <a:latin typeface="Arial"/>
                <a:cs typeface="Arial"/>
              </a:rPr>
              <a:t>MA DPH – Division of Food Protection</a:t>
            </a:r>
          </a:p>
        </p:txBody>
      </p:sp>
      <p:pic>
        <p:nvPicPr>
          <p:cNvPr id="2" name="Picture 4" descr="A white line drawing of a person">
            <a:extLst>
              <a:ext uri="{FF2B5EF4-FFF2-40B4-BE49-F238E27FC236}">
                <a16:creationId xmlns:a16="http://schemas.microsoft.com/office/drawing/2014/main" id="{43C6A3A6-36AB-A6E3-79E4-2FBD9C538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31" y="4479162"/>
            <a:ext cx="1907082" cy="15032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eating at a table&#10;&#10;Description automatically generated">
            <a:extLst>
              <a:ext uri="{FF2B5EF4-FFF2-40B4-BE49-F238E27FC236}">
                <a16:creationId xmlns:a16="http://schemas.microsoft.com/office/drawing/2014/main" id="{1AAC91EF-F5D3-0DE9-7C29-F861436D56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13" y="3445339"/>
            <a:ext cx="1531491" cy="15314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38131AE2-FD97-5A04-0BF7-0725891042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7603" y="3353049"/>
            <a:ext cx="3177442" cy="21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C43E0-3FF6-0D40-3E46-B9344E70D0C6}"/>
              </a:ext>
            </a:extLst>
          </p:cNvPr>
          <p:cNvSpPr>
            <a:spLocks noGrp="1"/>
          </p:cNvSpPr>
          <p:nvPr>
            <p:ph type="title"/>
          </p:nvPr>
        </p:nvSpPr>
        <p:spPr>
          <a:xfrm>
            <a:off x="132522" y="56524"/>
            <a:ext cx="11967880" cy="874654"/>
          </a:xfrm>
        </p:spPr>
        <p:txBody>
          <a:bodyPr>
            <a:normAutofit/>
          </a:bodyPr>
          <a:lstStyle/>
          <a:p>
            <a:r>
              <a:rPr lang="en-US"/>
              <a:t>Completing a Foodborne Illness Complaint Worksheet</a:t>
            </a:r>
          </a:p>
        </p:txBody>
      </p:sp>
      <p:sp>
        <p:nvSpPr>
          <p:cNvPr id="3" name="Content Placeholder 2">
            <a:extLst>
              <a:ext uri="{FF2B5EF4-FFF2-40B4-BE49-F238E27FC236}">
                <a16:creationId xmlns:a16="http://schemas.microsoft.com/office/drawing/2014/main" id="{617F0550-D120-7CA2-E50C-2B6B81379065}"/>
              </a:ext>
            </a:extLst>
          </p:cNvPr>
          <p:cNvSpPr>
            <a:spLocks noGrp="1"/>
          </p:cNvSpPr>
          <p:nvPr>
            <p:ph idx="1"/>
          </p:nvPr>
        </p:nvSpPr>
        <p:spPr>
          <a:xfrm>
            <a:off x="609600" y="2495006"/>
            <a:ext cx="10972800" cy="3646487"/>
          </a:xfrm>
        </p:spPr>
        <p:txBody>
          <a:bodyPr vert="horz" lIns="91440" tIns="45720" rIns="91440" bIns="45720" rtlCol="0" anchor="t">
            <a:normAutofit lnSpcReduction="10000"/>
          </a:bodyPr>
          <a:lstStyle/>
          <a:p>
            <a:pPr>
              <a:buFont typeface="Arial"/>
              <a:buChar char="•"/>
            </a:pPr>
            <a:r>
              <a:rPr lang="en-US">
                <a:latin typeface="Arial"/>
                <a:cs typeface="Arial"/>
              </a:rPr>
              <a:t>Record dates and times of illness onset, food consumption, and symptoms accurately.</a:t>
            </a:r>
            <a:endParaRPr lang="en-US">
              <a:cs typeface="Arial"/>
            </a:endParaRPr>
          </a:p>
          <a:p>
            <a:pPr>
              <a:buFont typeface="Arial"/>
              <a:buChar char="•"/>
            </a:pPr>
            <a:r>
              <a:rPr lang="en-US">
                <a:latin typeface="Arial"/>
                <a:cs typeface="Arial"/>
              </a:rPr>
              <a:t>Request calendars, personal/work events, credit card receipts, and shopper cards to verify details.</a:t>
            </a:r>
            <a:endParaRPr lang="en-US">
              <a:cs typeface="Arial"/>
            </a:endParaRPr>
          </a:p>
          <a:p>
            <a:pPr>
              <a:buFont typeface="Arial"/>
              <a:buChar char="•"/>
            </a:pPr>
            <a:r>
              <a:rPr lang="en-US">
                <a:latin typeface="Arial"/>
                <a:cs typeface="Arial"/>
              </a:rPr>
              <a:t>Ask leading questions to help jog the complainant’s memory.</a:t>
            </a:r>
            <a:endParaRPr lang="en-US">
              <a:cs typeface="Arial"/>
            </a:endParaRPr>
          </a:p>
          <a:p>
            <a:pPr>
              <a:buFont typeface="Arial"/>
              <a:buChar char="•"/>
            </a:pPr>
            <a:r>
              <a:rPr lang="en-US">
                <a:latin typeface="Arial"/>
                <a:cs typeface="Arial"/>
              </a:rPr>
              <a:t>Emphasize that their input may help stop a potential outbreak and prevent further illness.</a:t>
            </a:r>
            <a:endParaRPr lang="en-US">
              <a:cs typeface="Arial"/>
            </a:endParaRPr>
          </a:p>
          <a:p>
            <a:pPr marL="0" indent="0">
              <a:buNone/>
            </a:pPr>
            <a:endParaRPr lang="en-US">
              <a:latin typeface="Aptos"/>
            </a:endParaRPr>
          </a:p>
        </p:txBody>
      </p:sp>
      <p:sp>
        <p:nvSpPr>
          <p:cNvPr id="4" name="Slide Number Placeholder 3">
            <a:extLst>
              <a:ext uri="{FF2B5EF4-FFF2-40B4-BE49-F238E27FC236}">
                <a16:creationId xmlns:a16="http://schemas.microsoft.com/office/drawing/2014/main" id="{32EC6D53-19CE-003D-D74B-5AF0FA0A35D1}"/>
              </a:ext>
            </a:extLst>
          </p:cNvPr>
          <p:cNvSpPr>
            <a:spLocks noGrp="1"/>
          </p:cNvSpPr>
          <p:nvPr>
            <p:ph type="sldNum" sz="quarter" idx="4"/>
          </p:nvPr>
        </p:nvSpPr>
        <p:spPr/>
        <p:txBody>
          <a:bodyPr/>
          <a:lstStyle/>
          <a:p>
            <a:fld id="{CA49D0EE-DE7F-324B-A84C-F36708423CDB}" type="slidenum">
              <a:rPr lang="en-US" smtClean="0"/>
              <a:pPr/>
              <a:t>10</a:t>
            </a:fld>
            <a:endParaRPr lang="en-US"/>
          </a:p>
        </p:txBody>
      </p:sp>
      <p:grpSp>
        <p:nvGrpSpPr>
          <p:cNvPr id="5" name="Group 4">
            <a:extLst>
              <a:ext uri="{FF2B5EF4-FFF2-40B4-BE49-F238E27FC236}">
                <a16:creationId xmlns:a16="http://schemas.microsoft.com/office/drawing/2014/main" id="{2C116259-9D4B-F7D0-96CD-87F9EE4E95A5}"/>
              </a:ext>
            </a:extLst>
          </p:cNvPr>
          <p:cNvGrpSpPr/>
          <p:nvPr/>
        </p:nvGrpSpPr>
        <p:grpSpPr>
          <a:xfrm>
            <a:off x="439782" y="1209406"/>
            <a:ext cx="10972800" cy="1030641"/>
            <a:chOff x="0" y="0"/>
            <a:chExt cx="10972800" cy="1007370"/>
          </a:xfrm>
        </p:grpSpPr>
        <p:sp>
          <p:nvSpPr>
            <p:cNvPr id="6" name="Rectangle: Rounded Corners 5">
              <a:extLst>
                <a:ext uri="{FF2B5EF4-FFF2-40B4-BE49-F238E27FC236}">
                  <a16:creationId xmlns:a16="http://schemas.microsoft.com/office/drawing/2014/main" id="{FFF4660E-07BF-BA42-463B-AD9DFCC707FB}"/>
                </a:ext>
              </a:extLst>
            </p:cNvPr>
            <p:cNvSpPr/>
            <p:nvPr/>
          </p:nvSpPr>
          <p:spPr>
            <a:xfrm>
              <a:off x="0" y="0"/>
              <a:ext cx="10972800" cy="100737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76F3970A-5093-502C-3553-C3D1625437AC}"/>
                </a:ext>
              </a:extLst>
            </p:cNvPr>
            <p:cNvSpPr txBox="1"/>
            <p:nvPr/>
          </p:nvSpPr>
          <p:spPr>
            <a:xfrm>
              <a:off x="49176" y="49176"/>
              <a:ext cx="10874448" cy="8643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3600" b="1" u="sng" dirty="0">
                  <a:latin typeface="Arial"/>
                  <a:cs typeface="Arial"/>
                </a:rPr>
                <a:t>Accuracy of Recording</a:t>
              </a:r>
              <a:r>
                <a:rPr lang="en-US" sz="3600" b="1" u="sng" kern="1200" dirty="0">
                  <a:latin typeface="Arial"/>
                  <a:cs typeface="Arial"/>
                </a:rPr>
                <a:t>:</a:t>
              </a:r>
              <a:r>
                <a:rPr lang="en-US" sz="3600" b="1" i="0" kern="1200" baseline="0" dirty="0">
                  <a:latin typeface="Arial"/>
                  <a:cs typeface="Arial"/>
                </a:rPr>
                <a:t> </a:t>
              </a:r>
              <a:endParaRPr lang="en-US" sz="3600" kern="1200" dirty="0">
                <a:latin typeface="Arial"/>
                <a:cs typeface="Arial"/>
              </a:endParaRPr>
            </a:p>
          </p:txBody>
        </p:sp>
      </p:grpSp>
      <p:pic>
        <p:nvPicPr>
          <p:cNvPr id="11" name="Picture 10" descr="A page of a book&#10;&#10;AI-generated content may be incorrect.">
            <a:extLst>
              <a:ext uri="{FF2B5EF4-FFF2-40B4-BE49-F238E27FC236}">
                <a16:creationId xmlns:a16="http://schemas.microsoft.com/office/drawing/2014/main" id="{37C32F85-3DD5-38B2-8DB2-4A4AF72CA4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778144" y="3234767"/>
            <a:ext cx="1268875" cy="2263016"/>
          </a:xfrm>
          <a:prstGeom prst="rect">
            <a:avLst/>
          </a:prstGeom>
          <a:ln>
            <a:solidFill>
              <a:schemeClr val="accent1"/>
            </a:solidFill>
          </a:ln>
        </p:spPr>
      </p:pic>
      <p:sp>
        <p:nvSpPr>
          <p:cNvPr id="12" name="TextBox 11">
            <a:extLst>
              <a:ext uri="{FF2B5EF4-FFF2-40B4-BE49-F238E27FC236}">
                <a16:creationId xmlns:a16="http://schemas.microsoft.com/office/drawing/2014/main" id="{84C3449D-5686-26D2-F02D-B41095CDC19D}"/>
              </a:ext>
            </a:extLst>
          </p:cNvPr>
          <p:cNvSpPr txBox="1"/>
          <p:nvPr/>
        </p:nvSpPr>
        <p:spPr>
          <a:xfrm>
            <a:off x="4173356" y="6858000"/>
            <a:ext cx="3845287" cy="230832"/>
          </a:xfrm>
          <a:prstGeom prst="rect">
            <a:avLst/>
          </a:prstGeom>
          <a:noFill/>
        </p:spPr>
        <p:txBody>
          <a:bodyPr wrap="square" rtlCol="0">
            <a:spAutoFit/>
          </a:bodyPr>
          <a:lstStyle/>
          <a:p>
            <a:r>
              <a:rPr lang="en-US" sz="900">
                <a:hlinkClick r:id="rId5" tooltip="http://www.placesandfoods.com/2017/05/group-12-spent-rm-78000-lunch-kl.html"/>
              </a:rPr>
              <a:t>This Photo</a:t>
            </a:r>
            <a:r>
              <a:rPr lang="en-US" sz="900"/>
              <a:t> by Unknown Author is licensed under </a:t>
            </a:r>
            <a:r>
              <a:rPr lang="en-US" sz="900">
                <a:hlinkClick r:id="rId6" tooltip="https://creativecommons.org/licenses/by-nc-nd/3.0/"/>
              </a:rPr>
              <a:t>CC BY-NC-ND</a:t>
            </a:r>
            <a:endParaRPr lang="en-US" sz="900"/>
          </a:p>
        </p:txBody>
      </p:sp>
      <p:pic>
        <p:nvPicPr>
          <p:cNvPr id="13" name="Picture 12" descr="Calendar&#10;&#10;AI-generated content may be incorrect.">
            <a:extLst>
              <a:ext uri="{FF2B5EF4-FFF2-40B4-BE49-F238E27FC236}">
                <a16:creationId xmlns:a16="http://schemas.microsoft.com/office/drawing/2014/main" id="{258D5DC4-DB6C-4D56-4A9E-9E92CDFB4E0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0097033" y="979523"/>
            <a:ext cx="2056377" cy="2182797"/>
          </a:xfrm>
          <a:prstGeom prst="rect">
            <a:avLst/>
          </a:prstGeom>
        </p:spPr>
      </p:pic>
    </p:spTree>
    <p:extLst>
      <p:ext uri="{BB962C8B-B14F-4D97-AF65-F5344CB8AC3E}">
        <p14:creationId xmlns:p14="http://schemas.microsoft.com/office/powerpoint/2010/main" val="428688131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B3B-B9E0-8C04-9DA0-C1827B89D6B7}"/>
              </a:ext>
            </a:extLst>
          </p:cNvPr>
          <p:cNvSpPr>
            <a:spLocks noGrp="1"/>
          </p:cNvSpPr>
          <p:nvPr>
            <p:ph type="title"/>
          </p:nvPr>
        </p:nvSpPr>
        <p:spPr>
          <a:xfrm>
            <a:off x="114958" y="121101"/>
            <a:ext cx="12173917" cy="900484"/>
          </a:xfrm>
        </p:spPr>
        <p:txBody>
          <a:bodyPr>
            <a:normAutofit/>
          </a:bodyPr>
          <a:lstStyle/>
          <a:p>
            <a:r>
              <a:rPr lang="en-US">
                <a:latin typeface="Arial"/>
                <a:cs typeface="Arial"/>
              </a:rPr>
              <a:t>Completing a Foodborne Illness Complaint Worksheet</a:t>
            </a:r>
          </a:p>
        </p:txBody>
      </p:sp>
      <p:sp>
        <p:nvSpPr>
          <p:cNvPr id="3" name="Content Placeholder 2">
            <a:extLst>
              <a:ext uri="{FF2B5EF4-FFF2-40B4-BE49-F238E27FC236}">
                <a16:creationId xmlns:a16="http://schemas.microsoft.com/office/drawing/2014/main" id="{0540982E-F13B-B10E-AA58-F1DBE4791038}"/>
              </a:ext>
            </a:extLst>
          </p:cNvPr>
          <p:cNvSpPr>
            <a:spLocks noGrp="1"/>
          </p:cNvSpPr>
          <p:nvPr>
            <p:ph idx="1"/>
          </p:nvPr>
        </p:nvSpPr>
        <p:spPr>
          <a:xfrm>
            <a:off x="426720" y="2386945"/>
            <a:ext cx="9620088" cy="3803242"/>
          </a:xfrm>
        </p:spPr>
        <p:txBody>
          <a:bodyPr vert="horz" lIns="91440" tIns="45720" rIns="91440" bIns="45720" rtlCol="0" anchor="t">
            <a:normAutofit fontScale="70000" lnSpcReduction="20000"/>
          </a:bodyPr>
          <a:lstStyle/>
          <a:p>
            <a:pPr>
              <a:lnSpc>
                <a:spcPct val="120000"/>
              </a:lnSpc>
              <a:spcBef>
                <a:spcPts val="0"/>
              </a:spcBef>
              <a:spcAft>
                <a:spcPts val="1600"/>
              </a:spcAft>
            </a:pPr>
            <a:r>
              <a:rPr lang="en-US" sz="3200" i="0" u="none" strike="noStrike" dirty="0">
                <a:effectLst/>
                <a:latin typeface="Arial"/>
                <a:cs typeface="Arial"/>
              </a:rPr>
              <a:t>The hard copy of the </a:t>
            </a:r>
            <a:r>
              <a:rPr lang="en-US" sz="3200" i="1" u="none" strike="noStrike" dirty="0">
                <a:effectLst/>
                <a:latin typeface="Arial"/>
                <a:cs typeface="Arial"/>
              </a:rPr>
              <a:t>Foodborne Illness Complaint Worksheet </a:t>
            </a:r>
            <a:r>
              <a:rPr lang="en-US" sz="3200" i="0" u="none" strike="noStrike" dirty="0">
                <a:effectLst/>
                <a:latin typeface="Arial"/>
                <a:cs typeface="Arial"/>
              </a:rPr>
              <a:t>should be filed in the LBOH office. </a:t>
            </a:r>
          </a:p>
          <a:p>
            <a:pPr>
              <a:lnSpc>
                <a:spcPct val="120000"/>
              </a:lnSpc>
              <a:spcBef>
                <a:spcPts val="0"/>
              </a:spcBef>
              <a:spcAft>
                <a:spcPts val="1600"/>
              </a:spcAft>
            </a:pPr>
            <a:r>
              <a:rPr lang="en-US" sz="3200" i="0" u="none" strike="noStrike" dirty="0">
                <a:effectLst/>
                <a:latin typeface="Arial"/>
                <a:cs typeface="Arial"/>
              </a:rPr>
              <a:t>The information should be entered into the MAVEN FBI complaint module or </a:t>
            </a:r>
            <a:r>
              <a:rPr lang="en-US" dirty="0">
                <a:latin typeface="Arial"/>
                <a:cs typeface="Arial"/>
              </a:rPr>
              <a:t>provided</a:t>
            </a:r>
            <a:r>
              <a:rPr lang="en-US" sz="3200" i="0" u="none" strike="noStrike" dirty="0">
                <a:effectLst/>
                <a:latin typeface="Arial"/>
                <a:cs typeface="Arial"/>
              </a:rPr>
              <a:t> to DPH. </a:t>
            </a:r>
          </a:p>
          <a:p>
            <a:pPr>
              <a:lnSpc>
                <a:spcPct val="120000"/>
              </a:lnSpc>
              <a:spcBef>
                <a:spcPts val="0"/>
              </a:spcBef>
              <a:spcAft>
                <a:spcPts val="1600"/>
              </a:spcAft>
            </a:pPr>
            <a:r>
              <a:rPr lang="en-US" sz="3200" i="0" u="none" strike="noStrike" dirty="0">
                <a:effectLst/>
                <a:latin typeface="Arial"/>
                <a:cs typeface="Arial"/>
              </a:rPr>
              <a:t>A discussion between DPH and the LBOH could determine whether an environmental investigation should be done at the location.</a:t>
            </a:r>
          </a:p>
          <a:p>
            <a:pPr>
              <a:lnSpc>
                <a:spcPct val="120000"/>
              </a:lnSpc>
              <a:spcBef>
                <a:spcPts val="0"/>
              </a:spcBef>
              <a:spcAft>
                <a:spcPts val="1600"/>
              </a:spcAft>
            </a:pPr>
            <a:r>
              <a:rPr lang="en-US" sz="3200" i="0" u="none" strike="noStrike" dirty="0">
                <a:effectLst/>
                <a:latin typeface="Arial"/>
                <a:cs typeface="Arial"/>
              </a:rPr>
              <a:t>If possible, </a:t>
            </a:r>
            <a:r>
              <a:rPr lang="en-US" dirty="0">
                <a:latin typeface="Arial"/>
                <a:cs typeface="Arial"/>
              </a:rPr>
              <a:t>s</a:t>
            </a:r>
            <a:r>
              <a:rPr lang="en-US" sz="3200" i="0" u="none" strike="noStrike" dirty="0">
                <a:effectLst/>
                <a:latin typeface="Arial"/>
                <a:cs typeface="Arial"/>
              </a:rPr>
              <a:t>everal staff members of the LBOH should participate in the environmental investigation.</a:t>
            </a:r>
            <a:endParaRPr lang="en-US" dirty="0">
              <a:latin typeface="Arial"/>
              <a:cs typeface="Arial"/>
            </a:endParaRPr>
          </a:p>
        </p:txBody>
      </p:sp>
      <p:sp>
        <p:nvSpPr>
          <p:cNvPr id="4" name="Slide Number Placeholder 3">
            <a:extLst>
              <a:ext uri="{FF2B5EF4-FFF2-40B4-BE49-F238E27FC236}">
                <a16:creationId xmlns:a16="http://schemas.microsoft.com/office/drawing/2014/main" id="{1F5DA0E1-FD6D-3AE9-9237-E57F29725082}"/>
              </a:ext>
            </a:extLst>
          </p:cNvPr>
          <p:cNvSpPr>
            <a:spLocks noGrp="1"/>
          </p:cNvSpPr>
          <p:nvPr>
            <p:ph type="sldNum" sz="quarter" idx="4"/>
          </p:nvPr>
        </p:nvSpPr>
        <p:spPr/>
        <p:txBody>
          <a:bodyPr/>
          <a:lstStyle/>
          <a:p>
            <a:fld id="{CA49D0EE-DE7F-324B-A84C-F36708423CDB}" type="slidenum">
              <a:rPr lang="en-US" smtClean="0"/>
              <a:pPr/>
              <a:t>11</a:t>
            </a:fld>
            <a:endParaRPr lang="en-US"/>
          </a:p>
        </p:txBody>
      </p:sp>
      <p:grpSp>
        <p:nvGrpSpPr>
          <p:cNvPr id="5" name="Group 4">
            <a:extLst>
              <a:ext uri="{FF2B5EF4-FFF2-40B4-BE49-F238E27FC236}">
                <a16:creationId xmlns:a16="http://schemas.microsoft.com/office/drawing/2014/main" id="{BC35D1AB-8530-C334-9F41-483CEF10C0C1}"/>
              </a:ext>
            </a:extLst>
          </p:cNvPr>
          <p:cNvGrpSpPr/>
          <p:nvPr/>
        </p:nvGrpSpPr>
        <p:grpSpPr>
          <a:xfrm>
            <a:off x="426720" y="1346555"/>
            <a:ext cx="10972800" cy="874655"/>
            <a:chOff x="0" y="0"/>
            <a:chExt cx="10972800" cy="1007370"/>
          </a:xfrm>
        </p:grpSpPr>
        <p:sp>
          <p:nvSpPr>
            <p:cNvPr id="6" name="Rectangle: Rounded Corners 5">
              <a:extLst>
                <a:ext uri="{FF2B5EF4-FFF2-40B4-BE49-F238E27FC236}">
                  <a16:creationId xmlns:a16="http://schemas.microsoft.com/office/drawing/2014/main" id="{4D9D8F3F-3E17-1D35-3AF0-4B5B175D6390}"/>
                </a:ext>
              </a:extLst>
            </p:cNvPr>
            <p:cNvSpPr/>
            <p:nvPr/>
          </p:nvSpPr>
          <p:spPr>
            <a:xfrm>
              <a:off x="0" y="0"/>
              <a:ext cx="10972800" cy="100737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B5C2C4EC-F3F1-6901-2EEE-35E68B4AA2C6}"/>
                </a:ext>
              </a:extLst>
            </p:cNvPr>
            <p:cNvSpPr txBox="1"/>
            <p:nvPr/>
          </p:nvSpPr>
          <p:spPr>
            <a:xfrm>
              <a:off x="49176" y="49176"/>
              <a:ext cx="10874448" cy="909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3600" b="1" u="sng" dirty="0">
                  <a:latin typeface="Arial"/>
                  <a:cs typeface="Arial"/>
                </a:rPr>
                <a:t>File and Communicate</a:t>
              </a:r>
              <a:r>
                <a:rPr lang="en-US" sz="3600" b="1" u="sng" kern="1200" dirty="0">
                  <a:latin typeface="Arial"/>
                  <a:cs typeface="Arial"/>
                </a:rPr>
                <a:t>:</a:t>
              </a:r>
              <a:r>
                <a:rPr lang="en-US" sz="3600" b="1" i="0" kern="1200" baseline="0" dirty="0">
                  <a:latin typeface="Arial"/>
                  <a:cs typeface="Arial"/>
                </a:rPr>
                <a:t> </a:t>
              </a:r>
              <a:endParaRPr lang="en-US" sz="3600" kern="1200">
                <a:latin typeface="Arial"/>
                <a:cs typeface="Arial"/>
              </a:endParaRPr>
            </a:p>
          </p:txBody>
        </p:sp>
      </p:grpSp>
      <p:pic>
        <p:nvPicPr>
          <p:cNvPr id="9" name="Graphic 8">
            <a:extLst>
              <a:ext uri="{FF2B5EF4-FFF2-40B4-BE49-F238E27FC236}">
                <a16:creationId xmlns:a16="http://schemas.microsoft.com/office/drawing/2014/main" id="{C4633086-459F-EA74-1F2E-DFBB5227070C}"/>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9622256" y="4195099"/>
            <a:ext cx="2569744" cy="2131668"/>
          </a:xfrm>
          <a:prstGeom prst="rect">
            <a:avLst/>
          </a:prstGeom>
        </p:spPr>
      </p:pic>
    </p:spTree>
    <p:extLst>
      <p:ext uri="{BB962C8B-B14F-4D97-AF65-F5344CB8AC3E}">
        <p14:creationId xmlns:p14="http://schemas.microsoft.com/office/powerpoint/2010/main" val="126463163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AB8D-5CB3-70CD-BDBF-51DAA5D55E0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623DB0-282F-8AAE-350C-82460BB33DF8}"/>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12</a:t>
            </a:fld>
            <a:endParaRPr lang="en-US"/>
          </a:p>
        </p:txBody>
      </p:sp>
      <p:sp>
        <p:nvSpPr>
          <p:cNvPr id="2" name="Title 1">
            <a:extLst>
              <a:ext uri="{FF2B5EF4-FFF2-40B4-BE49-F238E27FC236}">
                <a16:creationId xmlns:a16="http://schemas.microsoft.com/office/drawing/2014/main" id="{5BCD21EE-1203-7D30-EA19-E328C8AA6593}"/>
              </a:ext>
            </a:extLst>
          </p:cNvPr>
          <p:cNvSpPr>
            <a:spLocks noGrp="1"/>
          </p:cNvSpPr>
          <p:nvPr>
            <p:ph type="title"/>
          </p:nvPr>
        </p:nvSpPr>
        <p:spPr>
          <a:xfrm>
            <a:off x="592822" y="56524"/>
            <a:ext cx="10972800" cy="874654"/>
          </a:xfrm>
        </p:spPr>
        <p:txBody>
          <a:bodyPr anchor="ctr">
            <a:normAutofit/>
          </a:bodyPr>
          <a:lstStyle/>
          <a:p>
            <a:r>
              <a:rPr lang="en-US"/>
              <a:t>Initial Review of Foodborne Illness Complaint</a:t>
            </a:r>
          </a:p>
        </p:txBody>
      </p:sp>
      <p:graphicFrame>
        <p:nvGraphicFramePr>
          <p:cNvPr id="6" name="Content Placeholder 2">
            <a:extLst>
              <a:ext uri="{FF2B5EF4-FFF2-40B4-BE49-F238E27FC236}">
                <a16:creationId xmlns:a16="http://schemas.microsoft.com/office/drawing/2014/main" id="{1468946D-9951-0314-C477-171651A14F78}"/>
              </a:ext>
            </a:extLst>
          </p:cNvPr>
          <p:cNvGraphicFramePr>
            <a:graphicFrameLocks noGrp="1"/>
          </p:cNvGraphicFramePr>
          <p:nvPr>
            <p:ph idx="1"/>
            <p:extLst>
              <p:ext uri="{D42A27DB-BD31-4B8C-83A1-F6EECF244321}">
                <p14:modId xmlns:p14="http://schemas.microsoft.com/office/powerpoint/2010/main" val="1621618123"/>
              </p:ext>
            </p:extLst>
          </p:nvPr>
        </p:nvGraphicFramePr>
        <p:xfrm>
          <a:off x="587514" y="1202602"/>
          <a:ext cx="10961756" cy="512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1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E676A-27ED-79F6-2D23-8C11AA0FE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80EB91-8554-C8CE-B01F-ED8B6C27D3D4}"/>
              </a:ext>
            </a:extLst>
          </p:cNvPr>
          <p:cNvSpPr>
            <a:spLocks noGrp="1"/>
          </p:cNvSpPr>
          <p:nvPr>
            <p:ph type="title"/>
          </p:nvPr>
        </p:nvSpPr>
        <p:spPr>
          <a:xfrm>
            <a:off x="592822" y="56524"/>
            <a:ext cx="10972800" cy="874654"/>
          </a:xfrm>
        </p:spPr>
        <p:txBody>
          <a:bodyPr anchor="ctr">
            <a:normAutofit/>
          </a:bodyPr>
          <a:lstStyle/>
          <a:p>
            <a:r>
              <a:rPr lang="en-US" sz="2800"/>
              <a:t>Determining and Conducting Environmental Investigations</a:t>
            </a:r>
          </a:p>
        </p:txBody>
      </p:sp>
      <p:sp>
        <p:nvSpPr>
          <p:cNvPr id="4" name="Slide Number Placeholder 3">
            <a:extLst>
              <a:ext uri="{FF2B5EF4-FFF2-40B4-BE49-F238E27FC236}">
                <a16:creationId xmlns:a16="http://schemas.microsoft.com/office/drawing/2014/main" id="{0CC4CD48-33BD-C735-1909-FEDDE1CE8A63}"/>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13</a:t>
            </a:fld>
            <a:endParaRPr lang="en-US"/>
          </a:p>
        </p:txBody>
      </p:sp>
      <p:graphicFrame>
        <p:nvGraphicFramePr>
          <p:cNvPr id="6" name="Content Placeholder 2">
            <a:extLst>
              <a:ext uri="{FF2B5EF4-FFF2-40B4-BE49-F238E27FC236}">
                <a16:creationId xmlns:a16="http://schemas.microsoft.com/office/drawing/2014/main" id="{8B48626F-B37C-4C33-54A6-8FB9FC2B9B91}"/>
              </a:ext>
            </a:extLst>
          </p:cNvPr>
          <p:cNvGraphicFramePr>
            <a:graphicFrameLocks noGrp="1"/>
          </p:cNvGraphicFramePr>
          <p:nvPr>
            <p:ph idx="1"/>
            <p:extLst>
              <p:ext uri="{D42A27DB-BD31-4B8C-83A1-F6EECF244321}">
                <p14:modId xmlns:p14="http://schemas.microsoft.com/office/powerpoint/2010/main" val="1783334160"/>
              </p:ext>
            </p:extLst>
          </p:nvPr>
        </p:nvGraphicFramePr>
        <p:xfrm>
          <a:off x="609600" y="1438462"/>
          <a:ext cx="10972800" cy="4703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agram&#10;&#10;AI-generated content may be incorrect.">
            <a:extLst>
              <a:ext uri="{FF2B5EF4-FFF2-40B4-BE49-F238E27FC236}">
                <a16:creationId xmlns:a16="http://schemas.microsoft.com/office/drawing/2014/main" id="{FA9868E9-805C-5EF5-F3EE-736B24496603}"/>
              </a:ext>
            </a:extLst>
          </p:cNvPr>
          <p:cNvPicPr>
            <a:picLocks noChangeAspect="1"/>
          </p:cNvPicPr>
          <p:nvPr/>
        </p:nvPicPr>
        <p:blipFill>
          <a:blip r:embed="rId8"/>
          <a:stretch>
            <a:fillRect/>
          </a:stretch>
        </p:blipFill>
        <p:spPr>
          <a:xfrm>
            <a:off x="2186609" y="3861550"/>
            <a:ext cx="2107096" cy="2279943"/>
          </a:xfrm>
          <a:prstGeom prst="rect">
            <a:avLst/>
          </a:prstGeom>
        </p:spPr>
      </p:pic>
      <p:pic>
        <p:nvPicPr>
          <p:cNvPr id="9" name="Picture 8" descr="A picture containing person&#10;&#10;AI-generated content may be incorrect.">
            <a:extLst>
              <a:ext uri="{FF2B5EF4-FFF2-40B4-BE49-F238E27FC236}">
                <a16:creationId xmlns:a16="http://schemas.microsoft.com/office/drawing/2014/main" id="{6DA3B393-F6B5-B9AB-8E35-EF0ACBBEB415}"/>
              </a:ext>
            </a:extLst>
          </p:cNvPr>
          <p:cNvPicPr>
            <a:picLocks noChangeAspect="1"/>
          </p:cNvPicPr>
          <p:nvPr/>
        </p:nvPicPr>
        <p:blipFill>
          <a:blip r:embed="rId9"/>
          <a:stretch>
            <a:fillRect/>
          </a:stretch>
        </p:blipFill>
        <p:spPr>
          <a:xfrm>
            <a:off x="256110" y="3413939"/>
            <a:ext cx="1930499" cy="1587582"/>
          </a:xfrm>
          <a:prstGeom prst="rect">
            <a:avLst/>
          </a:prstGeom>
        </p:spPr>
      </p:pic>
    </p:spTree>
    <p:extLst>
      <p:ext uri="{BB962C8B-B14F-4D97-AF65-F5344CB8AC3E}">
        <p14:creationId xmlns:p14="http://schemas.microsoft.com/office/powerpoint/2010/main" val="2733329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A37E-BB5F-C311-2FAA-AC5F1D5F1CCA}"/>
              </a:ext>
            </a:extLst>
          </p:cNvPr>
          <p:cNvSpPr>
            <a:spLocks noGrp="1"/>
          </p:cNvSpPr>
          <p:nvPr>
            <p:ph type="title"/>
          </p:nvPr>
        </p:nvSpPr>
        <p:spPr/>
        <p:txBody>
          <a:bodyPr/>
          <a:lstStyle/>
          <a:p>
            <a:r>
              <a:rPr lang="en-US"/>
              <a:t>HACCP Risk Assessment Form</a:t>
            </a:r>
          </a:p>
        </p:txBody>
      </p:sp>
      <p:sp>
        <p:nvSpPr>
          <p:cNvPr id="4" name="Slide Number Placeholder 3">
            <a:extLst>
              <a:ext uri="{FF2B5EF4-FFF2-40B4-BE49-F238E27FC236}">
                <a16:creationId xmlns:a16="http://schemas.microsoft.com/office/drawing/2014/main" id="{F3D14E05-1A7A-5163-8050-742EFBC25AE9}"/>
              </a:ext>
            </a:extLst>
          </p:cNvPr>
          <p:cNvSpPr>
            <a:spLocks noGrp="1"/>
          </p:cNvSpPr>
          <p:nvPr>
            <p:ph type="sldNum" sz="quarter" idx="4"/>
          </p:nvPr>
        </p:nvSpPr>
        <p:spPr/>
        <p:txBody>
          <a:bodyPr/>
          <a:lstStyle/>
          <a:p>
            <a:fld id="{CA49D0EE-DE7F-324B-A84C-F36708423CDB}" type="slidenum">
              <a:rPr lang="en-US" smtClean="0"/>
              <a:pPr/>
              <a:t>14</a:t>
            </a:fld>
            <a:endParaRPr lang="en-US"/>
          </a:p>
        </p:txBody>
      </p:sp>
      <p:pic>
        <p:nvPicPr>
          <p:cNvPr id="5" name="Picture 2">
            <a:extLst>
              <a:ext uri="{FF2B5EF4-FFF2-40B4-BE49-F238E27FC236}">
                <a16:creationId xmlns:a16="http://schemas.microsoft.com/office/drawing/2014/main" id="{79A2B52A-1771-7B90-EBDA-1214187C05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4489" y="1035838"/>
            <a:ext cx="6977329" cy="529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86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998E7B-0831-2AFA-CAC4-443F4B196569}"/>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15</a:t>
            </a:fld>
            <a:endParaRPr lang="en-US"/>
          </a:p>
        </p:txBody>
      </p:sp>
      <p:sp>
        <p:nvSpPr>
          <p:cNvPr id="2" name="Title 1">
            <a:extLst>
              <a:ext uri="{FF2B5EF4-FFF2-40B4-BE49-F238E27FC236}">
                <a16:creationId xmlns:a16="http://schemas.microsoft.com/office/drawing/2014/main" id="{3071FDFD-A0CD-E8B7-F411-6EDF9E5E0EB3}"/>
              </a:ext>
            </a:extLst>
          </p:cNvPr>
          <p:cNvSpPr>
            <a:spLocks noGrp="1"/>
          </p:cNvSpPr>
          <p:nvPr>
            <p:ph type="title"/>
          </p:nvPr>
        </p:nvSpPr>
        <p:spPr>
          <a:xfrm>
            <a:off x="592822" y="56524"/>
            <a:ext cx="10972800" cy="874654"/>
          </a:xfrm>
        </p:spPr>
        <p:txBody>
          <a:bodyPr anchor="ctr">
            <a:normAutofit/>
          </a:bodyPr>
          <a:lstStyle/>
          <a:p>
            <a:r>
              <a:rPr lang="en-US" sz="3300"/>
              <a:t>How will the LBOH know when to fill out a HRA Form?</a:t>
            </a:r>
          </a:p>
        </p:txBody>
      </p:sp>
      <p:graphicFrame>
        <p:nvGraphicFramePr>
          <p:cNvPr id="6" name="Content Placeholder 2">
            <a:extLst>
              <a:ext uri="{FF2B5EF4-FFF2-40B4-BE49-F238E27FC236}">
                <a16:creationId xmlns:a16="http://schemas.microsoft.com/office/drawing/2014/main" id="{BC63B830-0628-38D3-6495-413795DB2D62}"/>
              </a:ext>
            </a:extLst>
          </p:cNvPr>
          <p:cNvGraphicFramePr>
            <a:graphicFrameLocks noGrp="1"/>
          </p:cNvGraphicFramePr>
          <p:nvPr>
            <p:ph idx="1"/>
            <p:extLst>
              <p:ext uri="{D42A27DB-BD31-4B8C-83A1-F6EECF244321}">
                <p14:modId xmlns:p14="http://schemas.microsoft.com/office/powerpoint/2010/main" val="665809706"/>
              </p:ext>
            </p:extLst>
          </p:nvPr>
        </p:nvGraphicFramePr>
        <p:xfrm>
          <a:off x="609600" y="1434514"/>
          <a:ext cx="10972800" cy="4679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0296594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A13301-54F9-5C4C-D4E2-6EFDD43EBD8F}"/>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16</a:t>
            </a:fld>
            <a:endParaRPr lang="en-US"/>
          </a:p>
        </p:txBody>
      </p:sp>
      <p:sp>
        <p:nvSpPr>
          <p:cNvPr id="2" name="Title 1">
            <a:extLst>
              <a:ext uri="{FF2B5EF4-FFF2-40B4-BE49-F238E27FC236}">
                <a16:creationId xmlns:a16="http://schemas.microsoft.com/office/drawing/2014/main" id="{C09D532A-6105-D55F-3BE8-2A3BB9482E72}"/>
              </a:ext>
            </a:extLst>
          </p:cNvPr>
          <p:cNvSpPr>
            <a:spLocks noGrp="1"/>
          </p:cNvSpPr>
          <p:nvPr>
            <p:ph type="title"/>
          </p:nvPr>
        </p:nvSpPr>
        <p:spPr>
          <a:xfrm>
            <a:off x="592822" y="56524"/>
            <a:ext cx="10972800" cy="874654"/>
          </a:xfrm>
        </p:spPr>
        <p:txBody>
          <a:bodyPr anchor="ctr">
            <a:normAutofit/>
          </a:bodyPr>
          <a:lstStyle/>
          <a:p>
            <a:r>
              <a:rPr lang="en-US"/>
              <a:t>What is a HACCP Risk Assessment Form ?</a:t>
            </a:r>
          </a:p>
        </p:txBody>
      </p:sp>
      <p:graphicFrame>
        <p:nvGraphicFramePr>
          <p:cNvPr id="6" name="Content Placeholder 2">
            <a:extLst>
              <a:ext uri="{FF2B5EF4-FFF2-40B4-BE49-F238E27FC236}">
                <a16:creationId xmlns:a16="http://schemas.microsoft.com/office/drawing/2014/main" id="{AFE0FA70-8500-7547-E36D-A0464E5D5236}"/>
              </a:ext>
            </a:extLst>
          </p:cNvPr>
          <p:cNvGraphicFramePr>
            <a:graphicFrameLocks noGrp="1"/>
          </p:cNvGraphicFramePr>
          <p:nvPr>
            <p:ph idx="1"/>
            <p:extLst>
              <p:ext uri="{D42A27DB-BD31-4B8C-83A1-F6EECF244321}">
                <p14:modId xmlns:p14="http://schemas.microsoft.com/office/powerpoint/2010/main" val="1971251169"/>
              </p:ext>
            </p:extLst>
          </p:nvPr>
        </p:nvGraphicFramePr>
        <p:xfrm>
          <a:off x="609600" y="1434514"/>
          <a:ext cx="10972800" cy="467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778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9883-8DB8-3EE1-FDF6-6847E87155F3}"/>
              </a:ext>
            </a:extLst>
          </p:cNvPr>
          <p:cNvSpPr>
            <a:spLocks noGrp="1"/>
          </p:cNvSpPr>
          <p:nvPr>
            <p:ph type="title"/>
          </p:nvPr>
        </p:nvSpPr>
        <p:spPr/>
        <p:txBody>
          <a:bodyPr/>
          <a:lstStyle/>
          <a:p>
            <a:r>
              <a:rPr lang="en-US"/>
              <a:t>Steps in a HACCP Risk Assessment:</a:t>
            </a:r>
          </a:p>
        </p:txBody>
      </p:sp>
      <p:sp>
        <p:nvSpPr>
          <p:cNvPr id="4" name="Slide Number Placeholder 3">
            <a:extLst>
              <a:ext uri="{FF2B5EF4-FFF2-40B4-BE49-F238E27FC236}">
                <a16:creationId xmlns:a16="http://schemas.microsoft.com/office/drawing/2014/main" id="{C393EE94-14CE-C1A3-590A-15B647866948}"/>
              </a:ext>
            </a:extLst>
          </p:cNvPr>
          <p:cNvSpPr>
            <a:spLocks noGrp="1"/>
          </p:cNvSpPr>
          <p:nvPr>
            <p:ph type="sldNum" sz="quarter" idx="4"/>
          </p:nvPr>
        </p:nvSpPr>
        <p:spPr/>
        <p:txBody>
          <a:bodyPr/>
          <a:lstStyle/>
          <a:p>
            <a:fld id="{CA49D0EE-DE7F-324B-A84C-F36708423CDB}" type="slidenum">
              <a:rPr lang="en-US" smtClean="0"/>
              <a:pPr/>
              <a:t>17</a:t>
            </a:fld>
            <a:endParaRPr lang="en-US"/>
          </a:p>
        </p:txBody>
      </p:sp>
      <p:graphicFrame>
        <p:nvGraphicFramePr>
          <p:cNvPr id="5" name="TextBox 3">
            <a:extLst>
              <a:ext uri="{FF2B5EF4-FFF2-40B4-BE49-F238E27FC236}">
                <a16:creationId xmlns:a16="http://schemas.microsoft.com/office/drawing/2014/main" id="{0BD70C19-AEBC-D187-B8CE-83034693877F}"/>
              </a:ext>
            </a:extLst>
          </p:cNvPr>
          <p:cNvGraphicFramePr>
            <a:graphicFrameLocks noGrp="1"/>
          </p:cNvGraphicFramePr>
          <p:nvPr>
            <p:ph idx="1"/>
            <p:extLst>
              <p:ext uri="{D42A27DB-BD31-4B8C-83A1-F6EECF244321}">
                <p14:modId xmlns:p14="http://schemas.microsoft.com/office/powerpoint/2010/main" val="392072124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5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59F8-7482-E442-E680-F74C12ACB17C}"/>
              </a:ext>
            </a:extLst>
          </p:cNvPr>
          <p:cNvSpPr>
            <a:spLocks noGrp="1"/>
          </p:cNvSpPr>
          <p:nvPr>
            <p:ph type="title"/>
          </p:nvPr>
        </p:nvSpPr>
        <p:spPr/>
        <p:txBody>
          <a:bodyPr>
            <a:noAutofit/>
          </a:bodyPr>
          <a:lstStyle/>
          <a:p>
            <a:r>
              <a:rPr lang="en-US" sz="2800" dirty="0"/>
              <a:t>STEP 1:  Identify ingredients, weight/volume, and steps   involved in the preparation of suspect food(s)</a:t>
            </a:r>
          </a:p>
        </p:txBody>
      </p:sp>
      <p:sp>
        <p:nvSpPr>
          <p:cNvPr id="3" name="Content Placeholder 2">
            <a:extLst>
              <a:ext uri="{FF2B5EF4-FFF2-40B4-BE49-F238E27FC236}">
                <a16:creationId xmlns:a16="http://schemas.microsoft.com/office/drawing/2014/main" id="{C21B05A6-A5C6-EFC6-413B-EF5367D37D1C}"/>
              </a:ext>
            </a:extLst>
          </p:cNvPr>
          <p:cNvSpPr>
            <a:spLocks noGrp="1"/>
          </p:cNvSpPr>
          <p:nvPr>
            <p:ph idx="1"/>
          </p:nvPr>
        </p:nvSpPr>
        <p:spPr>
          <a:xfrm>
            <a:off x="371061" y="1438462"/>
            <a:ext cx="5083255" cy="4710547"/>
          </a:xfrm>
        </p:spPr>
        <p:txBody>
          <a:bodyPr>
            <a:normAutofit fontScale="77500" lnSpcReduction="20000"/>
          </a:bodyPr>
          <a:lstStyle/>
          <a:p>
            <a:pPr marL="342900" indent="-342900" defTabSz="914400">
              <a:lnSpc>
                <a:spcPct val="120000"/>
              </a:lnSpc>
              <a:spcBef>
                <a:spcPts val="0"/>
              </a:spcBef>
              <a:spcAft>
                <a:spcPts val="600"/>
              </a:spcAft>
              <a:buFont typeface="Arial" panose="020B0604020202020204" pitchFamily="34" charset="0"/>
              <a:buChar char="•"/>
            </a:pPr>
            <a:r>
              <a:rPr lang="en-US" sz="2600" u="none" strike="noStrike" baseline="0" dirty="0"/>
              <a:t>Ingredients in the suspect food</a:t>
            </a:r>
            <a:r>
              <a:rPr lang="en-US" sz="2600" dirty="0"/>
              <a:t>.</a:t>
            </a:r>
          </a:p>
          <a:p>
            <a:pPr marL="0" indent="0" defTabSz="914400">
              <a:lnSpc>
                <a:spcPct val="120000"/>
              </a:lnSpc>
              <a:spcBef>
                <a:spcPts val="0"/>
              </a:spcBef>
              <a:spcAft>
                <a:spcPts val="600"/>
              </a:spcAft>
              <a:buNone/>
            </a:pPr>
            <a:endParaRPr lang="en-US" sz="1000" dirty="0"/>
          </a:p>
          <a:p>
            <a:pPr marL="342900" indent="-342900" defTabSz="914400">
              <a:lnSpc>
                <a:spcPct val="120000"/>
              </a:lnSpc>
              <a:spcBef>
                <a:spcPts val="0"/>
              </a:spcBef>
              <a:spcAft>
                <a:spcPts val="600"/>
              </a:spcAft>
              <a:buFont typeface="Arial" panose="020B0604020202020204" pitchFamily="34" charset="0"/>
              <a:buChar char="•"/>
            </a:pPr>
            <a:r>
              <a:rPr lang="en-US" sz="2600" u="none" strike="noStrike" baseline="0" dirty="0"/>
              <a:t>Where did the suspect food come from? The suspect food </a:t>
            </a:r>
            <a:r>
              <a:rPr lang="en-US" sz="2600" dirty="0"/>
              <a:t>may be</a:t>
            </a:r>
            <a:r>
              <a:rPr lang="en-US" sz="2600" u="none" strike="noStrike" baseline="0" dirty="0"/>
              <a:t> contaminated at the source (farm/ocean) or at the manufacturing level.</a:t>
            </a:r>
          </a:p>
          <a:p>
            <a:pPr marL="0" indent="0" defTabSz="914400">
              <a:lnSpc>
                <a:spcPct val="120000"/>
              </a:lnSpc>
              <a:spcBef>
                <a:spcPts val="0"/>
              </a:spcBef>
              <a:spcAft>
                <a:spcPts val="600"/>
              </a:spcAft>
              <a:buNone/>
            </a:pPr>
            <a:endParaRPr lang="en-US" sz="900" u="none" strike="noStrike" baseline="0" dirty="0"/>
          </a:p>
          <a:p>
            <a:pPr marL="342900" indent="-342900" defTabSz="914400">
              <a:lnSpc>
                <a:spcPct val="120000"/>
              </a:lnSpc>
              <a:spcBef>
                <a:spcPts val="0"/>
              </a:spcBef>
              <a:spcAft>
                <a:spcPts val="600"/>
              </a:spcAft>
              <a:buFont typeface="Arial" panose="020B0604020202020204" pitchFamily="34" charset="0"/>
              <a:buChar char="•"/>
            </a:pPr>
            <a:r>
              <a:rPr lang="en-US" sz="2600" u="none" strike="noStrike" baseline="0" dirty="0"/>
              <a:t>Weight / Volume of the suspect food prepared by the food establishment.</a:t>
            </a:r>
          </a:p>
          <a:p>
            <a:pPr marL="0" indent="0" defTabSz="914400">
              <a:lnSpc>
                <a:spcPct val="120000"/>
              </a:lnSpc>
              <a:spcBef>
                <a:spcPts val="0"/>
              </a:spcBef>
              <a:spcAft>
                <a:spcPts val="600"/>
              </a:spcAft>
              <a:buNone/>
            </a:pPr>
            <a:endParaRPr lang="en-US" sz="1000" u="none" strike="noStrike" baseline="0" dirty="0"/>
          </a:p>
          <a:p>
            <a:pPr marL="342900" indent="-342900" defTabSz="914400">
              <a:lnSpc>
                <a:spcPct val="120000"/>
              </a:lnSpc>
              <a:spcBef>
                <a:spcPts val="0"/>
              </a:spcBef>
              <a:spcAft>
                <a:spcPts val="600"/>
              </a:spcAft>
              <a:buFont typeface="Arial" panose="020B0604020202020204" pitchFamily="34" charset="0"/>
              <a:buChar char="•"/>
            </a:pPr>
            <a:r>
              <a:rPr lang="en-US" sz="2600" u="none" strike="noStrike" baseline="0" dirty="0"/>
              <a:t>Suspect food preparation schedule.</a:t>
            </a:r>
          </a:p>
          <a:p>
            <a:pPr marL="0" indent="0" defTabSz="914400">
              <a:lnSpc>
                <a:spcPct val="120000"/>
              </a:lnSpc>
              <a:spcBef>
                <a:spcPts val="0"/>
              </a:spcBef>
              <a:spcAft>
                <a:spcPts val="600"/>
              </a:spcAft>
              <a:buNone/>
            </a:pPr>
            <a:r>
              <a:rPr lang="en-US" sz="2400" u="none" strike="noStrike" baseline="0" dirty="0"/>
              <a:t> </a:t>
            </a:r>
            <a:endParaRPr lang="en-US" sz="2400" dirty="0"/>
          </a:p>
          <a:p>
            <a:pPr marL="342900" indent="-342900" defTabSz="914400">
              <a:lnSpc>
                <a:spcPct val="120000"/>
              </a:lnSpc>
              <a:spcBef>
                <a:spcPts val="0"/>
              </a:spcBef>
              <a:spcAft>
                <a:spcPts val="600"/>
              </a:spcAft>
              <a:buFont typeface="Arial" panose="020B0604020202020204" pitchFamily="34" charset="0"/>
              <a:buChar char="•"/>
            </a:pPr>
            <a:r>
              <a:rPr lang="en-US" sz="2600" u="none" strike="noStrike" baseline="0" dirty="0"/>
              <a:t>Identify steps / control points in preparing the suspect food.</a:t>
            </a:r>
          </a:p>
        </p:txBody>
      </p:sp>
      <p:sp>
        <p:nvSpPr>
          <p:cNvPr id="4" name="Slide Number Placeholder 3">
            <a:extLst>
              <a:ext uri="{FF2B5EF4-FFF2-40B4-BE49-F238E27FC236}">
                <a16:creationId xmlns:a16="http://schemas.microsoft.com/office/drawing/2014/main" id="{358AE5A4-DC55-917B-AB8F-D7129CBA2FC8}"/>
              </a:ext>
            </a:extLst>
          </p:cNvPr>
          <p:cNvSpPr>
            <a:spLocks noGrp="1"/>
          </p:cNvSpPr>
          <p:nvPr>
            <p:ph type="sldNum" sz="quarter" idx="4"/>
          </p:nvPr>
        </p:nvSpPr>
        <p:spPr/>
        <p:txBody>
          <a:bodyPr/>
          <a:lstStyle/>
          <a:p>
            <a:fld id="{CA49D0EE-DE7F-324B-A84C-F36708423CDB}" type="slidenum">
              <a:rPr lang="en-US" smtClean="0"/>
              <a:pPr/>
              <a:t>18</a:t>
            </a:fld>
            <a:endParaRPr lang="en-US"/>
          </a:p>
        </p:txBody>
      </p:sp>
      <p:pic>
        <p:nvPicPr>
          <p:cNvPr id="5" name="Picture 2">
            <a:extLst>
              <a:ext uri="{FF2B5EF4-FFF2-40B4-BE49-F238E27FC236}">
                <a16:creationId xmlns:a16="http://schemas.microsoft.com/office/drawing/2014/main" id="{CB38E8AF-9800-1D73-E2FE-B345D1847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317" y="1349393"/>
            <a:ext cx="6522055" cy="4003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834F7338-D994-F23E-2F79-05CDEE5CDA93}"/>
              </a:ext>
            </a:extLst>
          </p:cNvPr>
          <p:cNvSpPr/>
          <p:nvPr/>
        </p:nvSpPr>
        <p:spPr>
          <a:xfrm>
            <a:off x="5566318" y="1592270"/>
            <a:ext cx="734122" cy="2699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4F397523-4FF4-A9A9-4903-6876EE570359}"/>
              </a:ext>
            </a:extLst>
          </p:cNvPr>
          <p:cNvSpPr/>
          <p:nvPr/>
        </p:nvSpPr>
        <p:spPr>
          <a:xfrm>
            <a:off x="7325647" y="1586199"/>
            <a:ext cx="734122" cy="2699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383F8A68-4AF9-4005-8A9C-B66F9342F15F}"/>
              </a:ext>
            </a:extLst>
          </p:cNvPr>
          <p:cNvSpPr/>
          <p:nvPr/>
        </p:nvSpPr>
        <p:spPr>
          <a:xfrm>
            <a:off x="5521711" y="2513141"/>
            <a:ext cx="2206083" cy="35272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B2D62AC3-B684-FD4E-D960-8D762C64FA92}"/>
              </a:ext>
            </a:extLst>
          </p:cNvPr>
          <p:cNvSpPr/>
          <p:nvPr/>
        </p:nvSpPr>
        <p:spPr>
          <a:xfrm>
            <a:off x="5865541" y="3026001"/>
            <a:ext cx="1282391" cy="6315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B4242EF5-A39A-EEDC-A76F-72327AB3C833}"/>
              </a:ext>
            </a:extLst>
          </p:cNvPr>
          <p:cNvSpPr txBox="1"/>
          <p:nvPr/>
        </p:nvSpPr>
        <p:spPr>
          <a:xfrm>
            <a:off x="5653252" y="4160069"/>
            <a:ext cx="524939" cy="584775"/>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solidFill>
                  <a:srgbClr val="FF0000"/>
                </a:solidFill>
                <a:latin typeface="Aptos Black" panose="020B0004020202020204" pitchFamily="34" charset="0"/>
              </a:rPr>
              <a:t>?</a:t>
            </a:r>
          </a:p>
        </p:txBody>
      </p:sp>
      <p:sp>
        <p:nvSpPr>
          <p:cNvPr id="11" name="Oval 10">
            <a:extLst>
              <a:ext uri="{FF2B5EF4-FFF2-40B4-BE49-F238E27FC236}">
                <a16:creationId xmlns:a16="http://schemas.microsoft.com/office/drawing/2014/main" id="{22A92BF9-853B-FF99-0182-55361F17697A}"/>
              </a:ext>
            </a:extLst>
          </p:cNvPr>
          <p:cNvSpPr/>
          <p:nvPr/>
        </p:nvSpPr>
        <p:spPr>
          <a:xfrm>
            <a:off x="5521710" y="3657599"/>
            <a:ext cx="656481" cy="18510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72919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0D7C-E2AD-4E9F-C194-E3AC1F559C43}"/>
              </a:ext>
            </a:extLst>
          </p:cNvPr>
          <p:cNvSpPr>
            <a:spLocks noGrp="1"/>
          </p:cNvSpPr>
          <p:nvPr>
            <p:ph type="title"/>
          </p:nvPr>
        </p:nvSpPr>
        <p:spPr/>
        <p:txBody>
          <a:bodyPr>
            <a:noAutofit/>
          </a:bodyPr>
          <a:lstStyle/>
          <a:p>
            <a:r>
              <a:rPr lang="en-US" sz="2800"/>
              <a:t>STEP 2: Identify food handling procedures at each step in their preparation​ of suspect food(s)</a:t>
            </a:r>
          </a:p>
        </p:txBody>
      </p:sp>
      <p:sp>
        <p:nvSpPr>
          <p:cNvPr id="3" name="Content Placeholder 2">
            <a:extLst>
              <a:ext uri="{FF2B5EF4-FFF2-40B4-BE49-F238E27FC236}">
                <a16:creationId xmlns:a16="http://schemas.microsoft.com/office/drawing/2014/main" id="{C7E3CE82-5643-894E-AFCC-B901EDF5FACF}"/>
              </a:ext>
            </a:extLst>
          </p:cNvPr>
          <p:cNvSpPr>
            <a:spLocks noGrp="1"/>
          </p:cNvSpPr>
          <p:nvPr>
            <p:ph idx="1"/>
          </p:nvPr>
        </p:nvSpPr>
        <p:spPr>
          <a:xfrm>
            <a:off x="215589" y="1438462"/>
            <a:ext cx="5403333" cy="4703031"/>
          </a:xfrm>
        </p:spPr>
        <p:txBody>
          <a:bodyPr>
            <a:noAutofit/>
          </a:bodyPr>
          <a:lstStyle/>
          <a:p>
            <a:pPr>
              <a:lnSpc>
                <a:spcPct val="110000"/>
              </a:lnSpc>
              <a:spcBef>
                <a:spcPts val="0"/>
              </a:spcBef>
              <a:spcAft>
                <a:spcPts val="600"/>
              </a:spcAft>
            </a:pPr>
            <a:r>
              <a:rPr lang="en-US" sz="2500" dirty="0"/>
              <a:t>Clearly document how the food was handled at each step.​</a:t>
            </a:r>
          </a:p>
          <a:p>
            <a:pPr marL="0" indent="0">
              <a:lnSpc>
                <a:spcPct val="110000"/>
              </a:lnSpc>
              <a:spcBef>
                <a:spcPts val="0"/>
              </a:spcBef>
              <a:spcAft>
                <a:spcPts val="600"/>
              </a:spcAft>
              <a:buNone/>
            </a:pPr>
            <a:endParaRPr lang="en-US" sz="800" dirty="0"/>
          </a:p>
          <a:p>
            <a:pPr>
              <a:lnSpc>
                <a:spcPct val="110000"/>
              </a:lnSpc>
              <a:spcBef>
                <a:spcPts val="0"/>
              </a:spcBef>
              <a:spcAft>
                <a:spcPts val="600"/>
              </a:spcAft>
            </a:pPr>
            <a:r>
              <a:rPr lang="en-US" sz="2500" dirty="0"/>
              <a:t>Clearly document who prepared the food.​</a:t>
            </a:r>
          </a:p>
          <a:p>
            <a:pPr marL="0" indent="0">
              <a:lnSpc>
                <a:spcPct val="110000"/>
              </a:lnSpc>
              <a:spcBef>
                <a:spcPts val="0"/>
              </a:spcBef>
              <a:spcAft>
                <a:spcPts val="600"/>
              </a:spcAft>
              <a:buNone/>
            </a:pPr>
            <a:endParaRPr lang="en-US" sz="800" dirty="0"/>
          </a:p>
          <a:p>
            <a:pPr>
              <a:lnSpc>
                <a:spcPct val="110000"/>
              </a:lnSpc>
              <a:spcBef>
                <a:spcPts val="0"/>
              </a:spcBef>
              <a:spcAft>
                <a:spcPts val="600"/>
              </a:spcAft>
            </a:pPr>
            <a:r>
              <a:rPr lang="en-US" sz="2500" dirty="0"/>
              <a:t>Focus on the significant factors in foodborne illness outbreaks.</a:t>
            </a:r>
          </a:p>
          <a:p>
            <a:pPr marL="0" indent="0">
              <a:lnSpc>
                <a:spcPct val="110000"/>
              </a:lnSpc>
              <a:spcBef>
                <a:spcPts val="0"/>
              </a:spcBef>
              <a:spcAft>
                <a:spcPts val="600"/>
              </a:spcAft>
              <a:buNone/>
            </a:pPr>
            <a:endParaRPr lang="en-US" sz="800" dirty="0"/>
          </a:p>
          <a:p>
            <a:pPr>
              <a:lnSpc>
                <a:spcPct val="110000"/>
              </a:lnSpc>
              <a:spcBef>
                <a:spcPts val="0"/>
              </a:spcBef>
              <a:spcAft>
                <a:spcPts val="600"/>
              </a:spcAft>
            </a:pPr>
            <a:r>
              <a:rPr lang="en-US" sz="2500" u="sng" dirty="0"/>
              <a:t>Reminder:</a:t>
            </a:r>
            <a:r>
              <a:rPr lang="en-US" sz="2500" dirty="0"/>
              <a:t> This will become a public record and not confidential!</a:t>
            </a:r>
          </a:p>
        </p:txBody>
      </p:sp>
      <p:sp>
        <p:nvSpPr>
          <p:cNvPr id="4" name="Slide Number Placeholder 3">
            <a:extLst>
              <a:ext uri="{FF2B5EF4-FFF2-40B4-BE49-F238E27FC236}">
                <a16:creationId xmlns:a16="http://schemas.microsoft.com/office/drawing/2014/main" id="{BD27E104-9CBD-503A-CC73-26D7FAB29D8C}"/>
              </a:ext>
            </a:extLst>
          </p:cNvPr>
          <p:cNvSpPr>
            <a:spLocks noGrp="1"/>
          </p:cNvSpPr>
          <p:nvPr>
            <p:ph type="sldNum" sz="quarter" idx="4"/>
          </p:nvPr>
        </p:nvSpPr>
        <p:spPr/>
        <p:txBody>
          <a:bodyPr/>
          <a:lstStyle/>
          <a:p>
            <a:fld id="{CA49D0EE-DE7F-324B-A84C-F36708423CDB}" type="slidenum">
              <a:rPr lang="en-US" smtClean="0"/>
              <a:pPr/>
              <a:t>19</a:t>
            </a:fld>
            <a:endParaRPr lang="en-US"/>
          </a:p>
        </p:txBody>
      </p:sp>
      <p:pic>
        <p:nvPicPr>
          <p:cNvPr id="5" name="Picture 2">
            <a:extLst>
              <a:ext uri="{FF2B5EF4-FFF2-40B4-BE49-F238E27FC236}">
                <a16:creationId xmlns:a16="http://schemas.microsoft.com/office/drawing/2014/main" id="{5880AB8F-9FD6-2957-C26D-F312B552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36" y="1509061"/>
            <a:ext cx="6155475" cy="4033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E835E28-5237-1DDC-B418-B076E20517DD}"/>
              </a:ext>
            </a:extLst>
          </p:cNvPr>
          <p:cNvSpPr/>
          <p:nvPr/>
        </p:nvSpPr>
        <p:spPr>
          <a:xfrm>
            <a:off x="6019800" y="3077737"/>
            <a:ext cx="1362307" cy="85829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Arrow: Down 6">
            <a:extLst>
              <a:ext uri="{FF2B5EF4-FFF2-40B4-BE49-F238E27FC236}">
                <a16:creationId xmlns:a16="http://schemas.microsoft.com/office/drawing/2014/main" id="{277F3B2D-0735-37C5-4F13-72E0AA797952}"/>
              </a:ext>
            </a:extLst>
          </p:cNvPr>
          <p:cNvSpPr/>
          <p:nvPr/>
        </p:nvSpPr>
        <p:spPr>
          <a:xfrm>
            <a:off x="6615635" y="3990862"/>
            <a:ext cx="328614" cy="14227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5055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EED5A-7B4F-0321-C6C8-96D9DD2A1854}"/>
              </a:ext>
            </a:extLst>
          </p:cNvPr>
          <p:cNvSpPr>
            <a:spLocks noGrp="1"/>
          </p:cNvSpPr>
          <p:nvPr>
            <p:ph type="title"/>
          </p:nvPr>
        </p:nvSpPr>
        <p:spPr>
          <a:xfrm>
            <a:off x="592822" y="56524"/>
            <a:ext cx="10972800" cy="874654"/>
          </a:xfrm>
        </p:spPr>
        <p:txBody>
          <a:bodyPr anchor="ctr">
            <a:normAutofit/>
          </a:bodyPr>
          <a:lstStyle/>
          <a:p>
            <a:r>
              <a:rPr lang="en-US"/>
              <a:t>Introduction</a:t>
            </a:r>
          </a:p>
        </p:txBody>
      </p:sp>
      <p:sp>
        <p:nvSpPr>
          <p:cNvPr id="4" name="Slide Number Placeholder 3">
            <a:extLst>
              <a:ext uri="{FF2B5EF4-FFF2-40B4-BE49-F238E27FC236}">
                <a16:creationId xmlns:a16="http://schemas.microsoft.com/office/drawing/2014/main" id="{F1932E75-86C3-C60B-96DB-94EE6C51C034}"/>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AB2F6555-47C5-1EDB-140C-B9599D2D3745}"/>
              </a:ext>
            </a:extLst>
          </p:cNvPr>
          <p:cNvGraphicFramePr>
            <a:graphicFrameLocks noGrp="1"/>
          </p:cNvGraphicFramePr>
          <p:nvPr>
            <p:ph idx="1"/>
            <p:extLst>
              <p:ext uri="{D42A27DB-BD31-4B8C-83A1-F6EECF244321}">
                <p14:modId xmlns:p14="http://schemas.microsoft.com/office/powerpoint/2010/main" val="1820805627"/>
              </p:ext>
            </p:extLst>
          </p:nvPr>
        </p:nvGraphicFramePr>
        <p:xfrm>
          <a:off x="596685" y="1154327"/>
          <a:ext cx="10972800" cy="5153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5998519"/>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C672-006B-BC60-D8E8-096848500221}"/>
              </a:ext>
            </a:extLst>
          </p:cNvPr>
          <p:cNvSpPr>
            <a:spLocks noGrp="1"/>
          </p:cNvSpPr>
          <p:nvPr>
            <p:ph type="title"/>
          </p:nvPr>
        </p:nvSpPr>
        <p:spPr/>
        <p:txBody>
          <a:bodyPr>
            <a:noAutofit/>
          </a:bodyPr>
          <a:lstStyle/>
          <a:p>
            <a:r>
              <a:rPr lang="en-US" sz="2800"/>
              <a:t>STEP 3: Based on observation or interview, identify potential hazards​ and critical control points (CCP)</a:t>
            </a:r>
          </a:p>
        </p:txBody>
      </p:sp>
      <p:sp>
        <p:nvSpPr>
          <p:cNvPr id="3" name="Content Placeholder 2">
            <a:extLst>
              <a:ext uri="{FF2B5EF4-FFF2-40B4-BE49-F238E27FC236}">
                <a16:creationId xmlns:a16="http://schemas.microsoft.com/office/drawing/2014/main" id="{F90761B2-78CE-6FAD-B6FE-6202B520944D}"/>
              </a:ext>
            </a:extLst>
          </p:cNvPr>
          <p:cNvSpPr>
            <a:spLocks noGrp="1"/>
          </p:cNvSpPr>
          <p:nvPr>
            <p:ph idx="1"/>
          </p:nvPr>
        </p:nvSpPr>
        <p:spPr>
          <a:xfrm>
            <a:off x="609600" y="1438462"/>
            <a:ext cx="4924926" cy="4703031"/>
          </a:xfrm>
        </p:spPr>
        <p:txBody>
          <a:bodyPr>
            <a:noAutofit/>
          </a:bodyPr>
          <a:lstStyle/>
          <a:p>
            <a:pPr marL="0" indent="0">
              <a:lnSpc>
                <a:spcPct val="100000"/>
              </a:lnSpc>
              <a:spcBef>
                <a:spcPts val="0"/>
              </a:spcBef>
              <a:spcAft>
                <a:spcPts val="600"/>
              </a:spcAft>
              <a:buNone/>
            </a:pPr>
            <a:r>
              <a:rPr lang="en-US" sz="2400" dirty="0"/>
              <a:t>A critical control point (</a:t>
            </a:r>
            <a:r>
              <a:rPr lang="en-US" sz="2400" b="1" dirty="0"/>
              <a:t>CCP</a:t>
            </a:r>
            <a:r>
              <a:rPr lang="en-US" sz="2400" dirty="0"/>
              <a:t>) is a preparation step in which a hazard, if present, can result in a foodborne disease.​</a:t>
            </a:r>
          </a:p>
          <a:p>
            <a:pPr marL="0" indent="0">
              <a:lnSpc>
                <a:spcPct val="100000"/>
              </a:lnSpc>
              <a:spcBef>
                <a:spcPts val="0"/>
              </a:spcBef>
              <a:spcAft>
                <a:spcPts val="600"/>
              </a:spcAft>
              <a:buNone/>
            </a:pPr>
            <a:endParaRPr lang="en-US" sz="2400" dirty="0"/>
          </a:p>
          <a:p>
            <a:pPr marL="0" indent="0">
              <a:lnSpc>
                <a:spcPct val="100000"/>
              </a:lnSpc>
              <a:spcBef>
                <a:spcPts val="0"/>
              </a:spcBef>
              <a:spcAft>
                <a:spcPts val="600"/>
              </a:spcAft>
              <a:buNone/>
            </a:pPr>
            <a:r>
              <a:rPr lang="en-US" sz="2400" b="1" u="sng" dirty="0"/>
              <a:t>The three main microbiological hazards are</a:t>
            </a:r>
            <a:r>
              <a:rPr lang="en-US" sz="2400" dirty="0"/>
              <a:t>:​</a:t>
            </a:r>
          </a:p>
          <a:p>
            <a:pPr marL="514350" indent="-514350">
              <a:lnSpc>
                <a:spcPct val="100000"/>
              </a:lnSpc>
              <a:spcBef>
                <a:spcPts val="0"/>
              </a:spcBef>
              <a:buFont typeface="+mj-lt"/>
              <a:buAutoNum type="arabicPeriod"/>
            </a:pPr>
            <a:r>
              <a:rPr lang="en-US" sz="2400" i="1" dirty="0"/>
              <a:t>Contamination (C)​</a:t>
            </a:r>
          </a:p>
          <a:p>
            <a:pPr marL="514350" indent="-514350">
              <a:lnSpc>
                <a:spcPct val="100000"/>
              </a:lnSpc>
              <a:spcBef>
                <a:spcPts val="0"/>
              </a:spcBef>
              <a:buFont typeface="+mj-lt"/>
              <a:buAutoNum type="arabicPeriod"/>
            </a:pPr>
            <a:r>
              <a:rPr lang="en-US" sz="2400" i="1" dirty="0"/>
              <a:t>Survival (S) ​</a:t>
            </a:r>
          </a:p>
          <a:p>
            <a:pPr marL="514350" indent="-514350">
              <a:lnSpc>
                <a:spcPct val="100000"/>
              </a:lnSpc>
              <a:spcBef>
                <a:spcPts val="0"/>
              </a:spcBef>
              <a:buFont typeface="+mj-lt"/>
              <a:buAutoNum type="arabicPeriod"/>
            </a:pPr>
            <a:r>
              <a:rPr lang="en-US" sz="2400" i="1" dirty="0"/>
              <a:t>Proliferation (Growth​ / Toxin Production)</a:t>
            </a:r>
          </a:p>
        </p:txBody>
      </p:sp>
      <p:sp>
        <p:nvSpPr>
          <p:cNvPr id="4" name="Slide Number Placeholder 3">
            <a:extLst>
              <a:ext uri="{FF2B5EF4-FFF2-40B4-BE49-F238E27FC236}">
                <a16:creationId xmlns:a16="http://schemas.microsoft.com/office/drawing/2014/main" id="{E3919214-DEB0-5717-163C-2527842933D4}"/>
              </a:ext>
            </a:extLst>
          </p:cNvPr>
          <p:cNvSpPr>
            <a:spLocks noGrp="1"/>
          </p:cNvSpPr>
          <p:nvPr>
            <p:ph type="sldNum" sz="quarter" idx="4"/>
          </p:nvPr>
        </p:nvSpPr>
        <p:spPr/>
        <p:txBody>
          <a:bodyPr/>
          <a:lstStyle/>
          <a:p>
            <a:fld id="{CA49D0EE-DE7F-324B-A84C-F36708423CDB}" type="slidenum">
              <a:rPr lang="en-US" smtClean="0"/>
              <a:pPr/>
              <a:t>20</a:t>
            </a:fld>
            <a:endParaRPr lang="en-US"/>
          </a:p>
        </p:txBody>
      </p:sp>
      <p:pic>
        <p:nvPicPr>
          <p:cNvPr id="5" name="Picture 2">
            <a:extLst>
              <a:ext uri="{FF2B5EF4-FFF2-40B4-BE49-F238E27FC236}">
                <a16:creationId xmlns:a16="http://schemas.microsoft.com/office/drawing/2014/main" id="{10364746-057C-E211-2157-5CD3D2268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936" y="1509061"/>
            <a:ext cx="6155475" cy="4033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D0E71EA5-06A3-6C22-4785-FB28A4EDB21D}"/>
              </a:ext>
            </a:extLst>
          </p:cNvPr>
          <p:cNvSpPr/>
          <p:nvPr/>
        </p:nvSpPr>
        <p:spPr>
          <a:xfrm>
            <a:off x="9132849" y="3096461"/>
            <a:ext cx="724830" cy="728407"/>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Arrow: Down 6">
            <a:extLst>
              <a:ext uri="{FF2B5EF4-FFF2-40B4-BE49-F238E27FC236}">
                <a16:creationId xmlns:a16="http://schemas.microsoft.com/office/drawing/2014/main" id="{FDE56927-9FDB-7EF2-0D9A-0AB57EF30EC8}"/>
              </a:ext>
            </a:extLst>
          </p:cNvPr>
          <p:cNvSpPr/>
          <p:nvPr/>
        </p:nvSpPr>
        <p:spPr>
          <a:xfrm>
            <a:off x="9330957" y="3990862"/>
            <a:ext cx="328614" cy="142270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5B840855-57BE-E9C4-E846-EB90F127804E}"/>
              </a:ext>
            </a:extLst>
          </p:cNvPr>
          <p:cNvSpPr/>
          <p:nvPr/>
        </p:nvSpPr>
        <p:spPr>
          <a:xfrm>
            <a:off x="5740775" y="3822529"/>
            <a:ext cx="724830" cy="191061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221590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8AB6-5B0A-7545-8AD5-DB91F56FDE48}"/>
              </a:ext>
            </a:extLst>
          </p:cNvPr>
          <p:cNvSpPr>
            <a:spLocks noGrp="1"/>
          </p:cNvSpPr>
          <p:nvPr>
            <p:ph type="title"/>
          </p:nvPr>
        </p:nvSpPr>
        <p:spPr/>
        <p:txBody>
          <a:bodyPr/>
          <a:lstStyle/>
          <a:p>
            <a:r>
              <a:rPr lang="en-US"/>
              <a:t>Contamination (C) </a:t>
            </a:r>
          </a:p>
        </p:txBody>
      </p:sp>
      <p:sp>
        <p:nvSpPr>
          <p:cNvPr id="3" name="Content Placeholder 2">
            <a:extLst>
              <a:ext uri="{FF2B5EF4-FFF2-40B4-BE49-F238E27FC236}">
                <a16:creationId xmlns:a16="http://schemas.microsoft.com/office/drawing/2014/main" id="{690603F0-3EF4-D8D4-8D7B-8F9579BCB8D9}"/>
              </a:ext>
            </a:extLst>
          </p:cNvPr>
          <p:cNvSpPr>
            <a:spLocks noGrp="1"/>
          </p:cNvSpPr>
          <p:nvPr>
            <p:ph idx="1"/>
          </p:nvPr>
        </p:nvSpPr>
        <p:spPr>
          <a:xfrm>
            <a:off x="592822" y="1215141"/>
            <a:ext cx="7601053" cy="4686178"/>
          </a:xfrm>
        </p:spPr>
        <p:txBody>
          <a:bodyPr vert="horz" lIns="91440" tIns="45720" rIns="91440" bIns="45720" rtlCol="0" anchor="t">
            <a:noAutofit/>
          </a:bodyPr>
          <a:lstStyle/>
          <a:p>
            <a:pPr>
              <a:lnSpc>
                <a:spcPct val="100000"/>
              </a:lnSpc>
              <a:spcBef>
                <a:spcPts val="0"/>
              </a:spcBef>
              <a:spcAft>
                <a:spcPts val="400"/>
              </a:spcAft>
            </a:pPr>
            <a:r>
              <a:rPr lang="en-US" sz="2500" dirty="0">
                <a:latin typeface="Arial"/>
                <a:cs typeface="Arial"/>
              </a:rPr>
              <a:t>Evaluate each step in food preparation for potential microbial contamination.</a:t>
            </a:r>
          </a:p>
          <a:p>
            <a:pPr marL="0" indent="0">
              <a:lnSpc>
                <a:spcPct val="100000"/>
              </a:lnSpc>
              <a:spcBef>
                <a:spcPts val="0"/>
              </a:spcBef>
              <a:spcAft>
                <a:spcPts val="400"/>
              </a:spcAft>
              <a:buNone/>
            </a:pPr>
            <a:endParaRPr lang="en-US" sz="800" dirty="0"/>
          </a:p>
          <a:p>
            <a:pPr>
              <a:lnSpc>
                <a:spcPct val="100000"/>
              </a:lnSpc>
              <a:spcBef>
                <a:spcPts val="0"/>
              </a:spcBef>
              <a:spcAft>
                <a:spcPts val="400"/>
              </a:spcAft>
            </a:pPr>
            <a:r>
              <a:rPr lang="en-US" sz="2500" dirty="0">
                <a:latin typeface="Arial"/>
                <a:cs typeface="Arial"/>
              </a:rPr>
              <a:t>Consider risks from food employees, contaminated food, or improperly cleaned and sanitized equipment/utensils.</a:t>
            </a:r>
          </a:p>
          <a:p>
            <a:pPr marL="0" indent="0">
              <a:lnSpc>
                <a:spcPct val="100000"/>
              </a:lnSpc>
              <a:spcBef>
                <a:spcPts val="0"/>
              </a:spcBef>
              <a:spcAft>
                <a:spcPts val="400"/>
              </a:spcAft>
              <a:buNone/>
            </a:pPr>
            <a:endParaRPr lang="en-US" sz="800" dirty="0">
              <a:latin typeface="Arial"/>
              <a:cs typeface="Arial"/>
            </a:endParaRPr>
          </a:p>
          <a:p>
            <a:pPr>
              <a:lnSpc>
                <a:spcPct val="100000"/>
              </a:lnSpc>
              <a:spcBef>
                <a:spcPts val="0"/>
              </a:spcBef>
              <a:spcAft>
                <a:spcPts val="400"/>
              </a:spcAft>
            </a:pPr>
            <a:r>
              <a:rPr lang="en-US" sz="2500" dirty="0">
                <a:latin typeface="Arial"/>
                <a:cs typeface="Arial"/>
              </a:rPr>
              <a:t>Raw animal foods may already carry contamination.</a:t>
            </a:r>
          </a:p>
          <a:p>
            <a:pPr marL="0" indent="0">
              <a:lnSpc>
                <a:spcPct val="100000"/>
              </a:lnSpc>
              <a:spcBef>
                <a:spcPts val="0"/>
              </a:spcBef>
              <a:spcAft>
                <a:spcPts val="400"/>
              </a:spcAft>
              <a:buNone/>
            </a:pPr>
            <a:endParaRPr lang="en-US" sz="800" dirty="0">
              <a:latin typeface="Arial"/>
              <a:cs typeface="Arial"/>
            </a:endParaRPr>
          </a:p>
          <a:p>
            <a:pPr>
              <a:lnSpc>
                <a:spcPct val="100000"/>
              </a:lnSpc>
              <a:spcBef>
                <a:spcPts val="0"/>
              </a:spcBef>
              <a:spcAft>
                <a:spcPts val="400"/>
              </a:spcAft>
            </a:pPr>
            <a:r>
              <a:rPr lang="en-US" sz="2500" dirty="0">
                <a:latin typeface="Arial"/>
                <a:cs typeface="Arial"/>
              </a:rPr>
              <a:t>Some foods, like lettuce, raspberries, and unpasteurized apple cider, can be contaminated at harvest and are often consumed raw.</a:t>
            </a:r>
          </a:p>
        </p:txBody>
      </p:sp>
      <p:sp>
        <p:nvSpPr>
          <p:cNvPr id="4" name="Slide Number Placeholder 3">
            <a:extLst>
              <a:ext uri="{FF2B5EF4-FFF2-40B4-BE49-F238E27FC236}">
                <a16:creationId xmlns:a16="http://schemas.microsoft.com/office/drawing/2014/main" id="{B5AFEDFF-8CD0-AFFB-CACC-4B292E1DDBE0}"/>
              </a:ext>
            </a:extLst>
          </p:cNvPr>
          <p:cNvSpPr>
            <a:spLocks noGrp="1"/>
          </p:cNvSpPr>
          <p:nvPr>
            <p:ph type="sldNum" sz="quarter" idx="4"/>
          </p:nvPr>
        </p:nvSpPr>
        <p:spPr/>
        <p:txBody>
          <a:bodyPr/>
          <a:lstStyle/>
          <a:p>
            <a:fld id="{CA49D0EE-DE7F-324B-A84C-F36708423CDB}" type="slidenum">
              <a:rPr lang="en-US" smtClean="0"/>
              <a:pPr/>
              <a:t>21</a:t>
            </a:fld>
            <a:endParaRPr lang="en-US"/>
          </a:p>
        </p:txBody>
      </p:sp>
      <p:pic>
        <p:nvPicPr>
          <p:cNvPr id="5" name="Picture 2" descr="A picture containing person, food, indoor, preparing&#10;&#10;Description automatically generated">
            <a:extLst>
              <a:ext uri="{FF2B5EF4-FFF2-40B4-BE49-F238E27FC236}">
                <a16:creationId xmlns:a16="http://schemas.microsoft.com/office/drawing/2014/main" id="{E5E30551-A44E-BC29-1669-31DB084B07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5717" y="1215141"/>
            <a:ext cx="3385523" cy="499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4132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C210-94ED-A864-D00D-90678D43E4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6FE98-D600-FFC1-1FB5-76F591A5064A}"/>
              </a:ext>
            </a:extLst>
          </p:cNvPr>
          <p:cNvSpPr>
            <a:spLocks noGrp="1"/>
          </p:cNvSpPr>
          <p:nvPr>
            <p:ph type="title"/>
          </p:nvPr>
        </p:nvSpPr>
        <p:spPr/>
        <p:txBody>
          <a:bodyPr/>
          <a:lstStyle/>
          <a:p>
            <a:r>
              <a:rPr lang="en-US"/>
              <a:t>Contamination (C) </a:t>
            </a:r>
          </a:p>
        </p:txBody>
      </p:sp>
      <p:sp>
        <p:nvSpPr>
          <p:cNvPr id="3" name="Content Placeholder 2">
            <a:extLst>
              <a:ext uri="{FF2B5EF4-FFF2-40B4-BE49-F238E27FC236}">
                <a16:creationId xmlns:a16="http://schemas.microsoft.com/office/drawing/2014/main" id="{9593B34C-0BCF-BFFC-B301-6F2F71D5D594}"/>
              </a:ext>
            </a:extLst>
          </p:cNvPr>
          <p:cNvSpPr>
            <a:spLocks noGrp="1"/>
          </p:cNvSpPr>
          <p:nvPr>
            <p:ph idx="1"/>
          </p:nvPr>
        </p:nvSpPr>
        <p:spPr>
          <a:xfrm>
            <a:off x="596462" y="1438462"/>
            <a:ext cx="7653605" cy="4778144"/>
          </a:xfrm>
        </p:spPr>
        <p:txBody>
          <a:bodyPr vert="horz" lIns="91440" tIns="45720" rIns="91440" bIns="45720" rtlCol="0" anchor="t">
            <a:noAutofit/>
          </a:bodyPr>
          <a:lstStyle/>
          <a:p>
            <a:pPr marL="0" indent="0">
              <a:lnSpc>
                <a:spcPct val="120000"/>
              </a:lnSpc>
              <a:spcBef>
                <a:spcPts val="0"/>
              </a:spcBef>
              <a:spcAft>
                <a:spcPts val="600"/>
              </a:spcAft>
              <a:buNone/>
            </a:pPr>
            <a:r>
              <a:rPr lang="en-US" sz="2100" u="sng" dirty="0">
                <a:latin typeface="Arial"/>
                <a:cs typeface="Arial"/>
              </a:rPr>
              <a:t>Contributing Factors Associated with Contamination:</a:t>
            </a:r>
          </a:p>
          <a:p>
            <a:pPr>
              <a:lnSpc>
                <a:spcPct val="120000"/>
              </a:lnSpc>
              <a:spcBef>
                <a:spcPts val="0"/>
              </a:spcBef>
            </a:pPr>
            <a:r>
              <a:rPr lang="en-US" sz="2100" dirty="0">
                <a:latin typeface="Arial"/>
                <a:cs typeface="Arial"/>
              </a:rPr>
              <a:t>Contaminated Ingredients</a:t>
            </a:r>
          </a:p>
          <a:p>
            <a:pPr>
              <a:lnSpc>
                <a:spcPct val="120000"/>
              </a:lnSpc>
              <a:spcBef>
                <a:spcPts val="0"/>
              </a:spcBef>
            </a:pPr>
            <a:r>
              <a:rPr lang="en-US" sz="2100" dirty="0">
                <a:latin typeface="Arial"/>
                <a:cs typeface="Arial"/>
              </a:rPr>
              <a:t>Consumption of Raw or Lightly Cooked Food of Animal Origin</a:t>
            </a:r>
          </a:p>
          <a:p>
            <a:pPr>
              <a:lnSpc>
                <a:spcPct val="120000"/>
              </a:lnSpc>
              <a:spcBef>
                <a:spcPts val="0"/>
              </a:spcBef>
            </a:pPr>
            <a:r>
              <a:rPr lang="en-US" sz="2100" dirty="0">
                <a:latin typeface="Arial"/>
                <a:cs typeface="Arial"/>
              </a:rPr>
              <a:t>Unapproved Source</a:t>
            </a:r>
          </a:p>
          <a:p>
            <a:pPr>
              <a:lnSpc>
                <a:spcPct val="120000"/>
              </a:lnSpc>
              <a:spcBef>
                <a:spcPts val="0"/>
              </a:spcBef>
            </a:pPr>
            <a:r>
              <a:rPr lang="en-US" sz="2100" dirty="0">
                <a:latin typeface="Arial"/>
                <a:cs typeface="Arial"/>
              </a:rPr>
              <a:t>Infected Person</a:t>
            </a:r>
          </a:p>
          <a:p>
            <a:pPr>
              <a:lnSpc>
                <a:spcPct val="120000"/>
              </a:lnSpc>
              <a:spcBef>
                <a:spcPts val="0"/>
              </a:spcBef>
            </a:pPr>
            <a:r>
              <a:rPr lang="en-US" sz="2100" dirty="0">
                <a:latin typeface="Arial"/>
                <a:cs typeface="Arial"/>
              </a:rPr>
              <a:t>Cross-Contamination</a:t>
            </a:r>
          </a:p>
          <a:p>
            <a:pPr>
              <a:lnSpc>
                <a:spcPct val="120000"/>
              </a:lnSpc>
              <a:spcBef>
                <a:spcPts val="0"/>
              </a:spcBef>
            </a:pPr>
            <a:r>
              <a:rPr lang="en-US" sz="2100" dirty="0">
                <a:latin typeface="Arial"/>
                <a:cs typeface="Arial"/>
              </a:rPr>
              <a:t>Unclean Equipment</a:t>
            </a:r>
          </a:p>
          <a:p>
            <a:pPr>
              <a:lnSpc>
                <a:spcPct val="120000"/>
              </a:lnSpc>
              <a:spcBef>
                <a:spcPts val="0"/>
              </a:spcBef>
            </a:pPr>
            <a:r>
              <a:rPr lang="en-US" sz="2100" dirty="0">
                <a:latin typeface="Arial"/>
                <a:cs typeface="Arial"/>
              </a:rPr>
              <a:t>Hand Contact with Implicated Foods</a:t>
            </a:r>
          </a:p>
          <a:p>
            <a:pPr>
              <a:lnSpc>
                <a:spcPct val="120000"/>
              </a:lnSpc>
              <a:spcBef>
                <a:spcPts val="0"/>
              </a:spcBef>
            </a:pPr>
            <a:r>
              <a:rPr lang="en-US" sz="2100" dirty="0">
                <a:latin typeface="Arial"/>
                <a:cs typeface="Arial"/>
              </a:rPr>
              <a:t>Added Poisonous Chemicals</a:t>
            </a:r>
          </a:p>
          <a:p>
            <a:pPr>
              <a:lnSpc>
                <a:spcPct val="120000"/>
              </a:lnSpc>
              <a:spcBef>
                <a:spcPts val="0"/>
              </a:spcBef>
            </a:pPr>
            <a:r>
              <a:rPr lang="en-US" sz="2100" dirty="0">
                <a:latin typeface="Arial"/>
                <a:cs typeface="Arial"/>
              </a:rPr>
              <a:t>Natural Toxicant</a:t>
            </a:r>
          </a:p>
          <a:p>
            <a:pPr>
              <a:lnSpc>
                <a:spcPct val="120000"/>
              </a:lnSpc>
              <a:spcBef>
                <a:spcPts val="0"/>
              </a:spcBef>
            </a:pPr>
            <a:r>
              <a:rPr lang="en-US" sz="2100" dirty="0">
                <a:latin typeface="Arial"/>
                <a:cs typeface="Arial"/>
              </a:rPr>
              <a:t>Toxic Container</a:t>
            </a:r>
          </a:p>
        </p:txBody>
      </p:sp>
      <p:sp>
        <p:nvSpPr>
          <p:cNvPr id="4" name="Slide Number Placeholder 3">
            <a:extLst>
              <a:ext uri="{FF2B5EF4-FFF2-40B4-BE49-F238E27FC236}">
                <a16:creationId xmlns:a16="http://schemas.microsoft.com/office/drawing/2014/main" id="{F0E5CB25-D56A-054D-D7F8-9A347B133751}"/>
              </a:ext>
            </a:extLst>
          </p:cNvPr>
          <p:cNvSpPr>
            <a:spLocks noGrp="1"/>
          </p:cNvSpPr>
          <p:nvPr>
            <p:ph type="sldNum" sz="quarter" idx="4"/>
          </p:nvPr>
        </p:nvSpPr>
        <p:spPr/>
        <p:txBody>
          <a:bodyPr/>
          <a:lstStyle/>
          <a:p>
            <a:fld id="{CA49D0EE-DE7F-324B-A84C-F36708423CDB}" type="slidenum">
              <a:rPr lang="en-US" smtClean="0"/>
              <a:pPr/>
              <a:t>22</a:t>
            </a:fld>
            <a:endParaRPr lang="en-US"/>
          </a:p>
        </p:txBody>
      </p:sp>
      <p:pic>
        <p:nvPicPr>
          <p:cNvPr id="5" name="Picture 2" descr="A picture containing person, food, indoor, preparing&#10;&#10;Description automatically generated">
            <a:extLst>
              <a:ext uri="{FF2B5EF4-FFF2-40B4-BE49-F238E27FC236}">
                <a16:creationId xmlns:a16="http://schemas.microsoft.com/office/drawing/2014/main" id="{F4B91F97-22BF-43BB-BF11-4EB139355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5717" y="1215141"/>
            <a:ext cx="3385523" cy="4993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391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C8D3-88F3-51A2-1FD0-08235E78FDDE}"/>
              </a:ext>
            </a:extLst>
          </p:cNvPr>
          <p:cNvSpPr>
            <a:spLocks noGrp="1"/>
          </p:cNvSpPr>
          <p:nvPr>
            <p:ph type="title"/>
          </p:nvPr>
        </p:nvSpPr>
        <p:spPr/>
        <p:txBody>
          <a:bodyPr/>
          <a:lstStyle/>
          <a:p>
            <a:r>
              <a:rPr lang="en-US"/>
              <a:t>Survival (S)</a:t>
            </a:r>
          </a:p>
        </p:txBody>
      </p:sp>
      <p:sp>
        <p:nvSpPr>
          <p:cNvPr id="3" name="Content Placeholder 2">
            <a:extLst>
              <a:ext uri="{FF2B5EF4-FFF2-40B4-BE49-F238E27FC236}">
                <a16:creationId xmlns:a16="http://schemas.microsoft.com/office/drawing/2014/main" id="{33551D94-00B7-2EB3-EAEB-BACE64696F19}"/>
              </a:ext>
            </a:extLst>
          </p:cNvPr>
          <p:cNvSpPr>
            <a:spLocks noGrp="1"/>
          </p:cNvSpPr>
          <p:nvPr>
            <p:ph idx="1"/>
          </p:nvPr>
        </p:nvSpPr>
        <p:spPr>
          <a:xfrm>
            <a:off x="384313" y="1179443"/>
            <a:ext cx="7508403" cy="5313059"/>
          </a:xfrm>
        </p:spPr>
        <p:txBody>
          <a:bodyPr>
            <a:normAutofit fontScale="92500" lnSpcReduction="10000"/>
          </a:bodyPr>
          <a:lstStyle/>
          <a:p>
            <a:pPr>
              <a:lnSpc>
                <a:spcPct val="120000"/>
              </a:lnSpc>
              <a:spcBef>
                <a:spcPts val="0"/>
              </a:spcBef>
              <a:spcAft>
                <a:spcPts val="600"/>
              </a:spcAft>
            </a:pPr>
            <a:r>
              <a:rPr lang="en-US" sz="2400" dirty="0"/>
              <a:t>Determine if pathogens survived the cooking process. The survival of pathogens is determined by the "thermalization" or cooking procedure used. Pathogens are easily destroyed by adequate cooking or reheating. </a:t>
            </a:r>
          </a:p>
          <a:p>
            <a:pPr marL="0" indent="0">
              <a:lnSpc>
                <a:spcPct val="120000"/>
              </a:lnSpc>
              <a:spcBef>
                <a:spcPts val="0"/>
              </a:spcBef>
              <a:spcAft>
                <a:spcPts val="600"/>
              </a:spcAft>
              <a:buNone/>
            </a:pPr>
            <a:endParaRPr lang="en-US" sz="900" dirty="0"/>
          </a:p>
          <a:p>
            <a:pPr>
              <a:lnSpc>
                <a:spcPct val="120000"/>
              </a:lnSpc>
              <a:spcBef>
                <a:spcPts val="0"/>
              </a:spcBef>
              <a:spcAft>
                <a:spcPts val="600"/>
              </a:spcAft>
            </a:pPr>
            <a:r>
              <a:rPr lang="en-US" sz="2400" dirty="0"/>
              <a:t>The consumption of undercooked or raw foods of animal origin is a significant factor in foodborne disease outbreaks. Complete cooking times and temperatures can be found in 105 CMR 590.000, Chapter 3, Section 3-401 Cooking.</a:t>
            </a:r>
          </a:p>
          <a:p>
            <a:pPr marL="0" indent="0">
              <a:lnSpc>
                <a:spcPct val="120000"/>
              </a:lnSpc>
              <a:spcBef>
                <a:spcPts val="0"/>
              </a:spcBef>
              <a:spcAft>
                <a:spcPts val="600"/>
              </a:spcAft>
              <a:buNone/>
            </a:pPr>
            <a:endParaRPr lang="en-US" sz="900" dirty="0"/>
          </a:p>
          <a:p>
            <a:pPr>
              <a:lnSpc>
                <a:spcPct val="120000"/>
              </a:lnSpc>
              <a:spcBef>
                <a:spcPts val="0"/>
              </a:spcBef>
              <a:spcAft>
                <a:spcPts val="600"/>
              </a:spcAft>
            </a:pPr>
            <a:r>
              <a:rPr lang="en-US" sz="2400" u="sng" dirty="0"/>
              <a:t>Contributing Factors Associated with Survival:</a:t>
            </a:r>
          </a:p>
          <a:p>
            <a:pPr lvl="1">
              <a:lnSpc>
                <a:spcPct val="120000"/>
              </a:lnSpc>
              <a:spcBef>
                <a:spcPts val="0"/>
              </a:spcBef>
              <a:spcAft>
                <a:spcPts val="600"/>
              </a:spcAft>
            </a:pPr>
            <a:r>
              <a:rPr lang="en-US" sz="2200" i="1" dirty="0"/>
              <a:t>Inadequate Cooking</a:t>
            </a:r>
          </a:p>
          <a:p>
            <a:pPr lvl="1">
              <a:lnSpc>
                <a:spcPct val="120000"/>
              </a:lnSpc>
              <a:spcBef>
                <a:spcPts val="0"/>
              </a:spcBef>
              <a:spcAft>
                <a:spcPts val="600"/>
              </a:spcAft>
            </a:pPr>
            <a:r>
              <a:rPr lang="en-US" sz="2200" i="1" dirty="0"/>
              <a:t>Inadequate Reheating</a:t>
            </a:r>
          </a:p>
        </p:txBody>
      </p:sp>
      <p:sp>
        <p:nvSpPr>
          <p:cNvPr id="4" name="Slide Number Placeholder 3">
            <a:extLst>
              <a:ext uri="{FF2B5EF4-FFF2-40B4-BE49-F238E27FC236}">
                <a16:creationId xmlns:a16="http://schemas.microsoft.com/office/drawing/2014/main" id="{D04A681C-CD1F-34D6-26F9-D9196BB20D40}"/>
              </a:ext>
            </a:extLst>
          </p:cNvPr>
          <p:cNvSpPr>
            <a:spLocks noGrp="1"/>
          </p:cNvSpPr>
          <p:nvPr>
            <p:ph type="sldNum" sz="quarter" idx="4"/>
          </p:nvPr>
        </p:nvSpPr>
        <p:spPr/>
        <p:txBody>
          <a:bodyPr/>
          <a:lstStyle/>
          <a:p>
            <a:fld id="{CA49D0EE-DE7F-324B-A84C-F36708423CDB}" type="slidenum">
              <a:rPr lang="en-US" smtClean="0"/>
              <a:pPr/>
              <a:t>23</a:t>
            </a:fld>
            <a:endParaRPr lang="en-US"/>
          </a:p>
        </p:txBody>
      </p:sp>
      <p:pic>
        <p:nvPicPr>
          <p:cNvPr id="5" name="Picture 2" descr="A chef cooking food in a restaurant&#10;&#10;Description automatically generated with medium confidence">
            <a:extLst>
              <a:ext uri="{FF2B5EF4-FFF2-40B4-BE49-F238E27FC236}">
                <a16:creationId xmlns:a16="http://schemas.microsoft.com/office/drawing/2014/main" id="{DE4298AC-138F-5B6C-C4AF-B100E33F5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0047" y="976345"/>
            <a:ext cx="3801953" cy="25115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 picture containing person, barbecue, cooking, kitchen appliance&#10;&#10;Description automatically generated">
            <a:extLst>
              <a:ext uri="{FF2B5EF4-FFF2-40B4-BE49-F238E27FC236}">
                <a16:creationId xmlns:a16="http://schemas.microsoft.com/office/drawing/2014/main" id="{64282EF1-6171-8FD4-B2AB-069B0A738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047" y="3046724"/>
            <a:ext cx="3801953" cy="346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4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94BC-01A8-A6BA-7795-B4B431D868DF}"/>
              </a:ext>
            </a:extLst>
          </p:cNvPr>
          <p:cNvSpPr>
            <a:spLocks noGrp="1"/>
          </p:cNvSpPr>
          <p:nvPr>
            <p:ph type="title"/>
          </p:nvPr>
        </p:nvSpPr>
        <p:spPr/>
        <p:txBody>
          <a:bodyPr/>
          <a:lstStyle/>
          <a:p>
            <a:r>
              <a:rPr lang="en-US"/>
              <a:t>Proliferation</a:t>
            </a:r>
          </a:p>
        </p:txBody>
      </p:sp>
      <p:sp>
        <p:nvSpPr>
          <p:cNvPr id="3" name="Content Placeholder 2">
            <a:extLst>
              <a:ext uri="{FF2B5EF4-FFF2-40B4-BE49-F238E27FC236}">
                <a16:creationId xmlns:a16="http://schemas.microsoft.com/office/drawing/2014/main" id="{ECA04ED0-D26F-581B-A0CF-0F22AFA1DBB8}"/>
              </a:ext>
            </a:extLst>
          </p:cNvPr>
          <p:cNvSpPr>
            <a:spLocks noGrp="1"/>
          </p:cNvSpPr>
          <p:nvPr>
            <p:ph idx="1"/>
          </p:nvPr>
        </p:nvSpPr>
        <p:spPr>
          <a:xfrm>
            <a:off x="587514" y="1438462"/>
            <a:ext cx="5160791" cy="4703031"/>
          </a:xfrm>
        </p:spPr>
        <p:txBody>
          <a:bodyPr vert="horz" lIns="91440" tIns="45720" rIns="91440" bIns="45720" rtlCol="0" anchor="t">
            <a:noAutofit/>
          </a:bodyPr>
          <a:lstStyle/>
          <a:p>
            <a:pPr>
              <a:lnSpc>
                <a:spcPct val="120000"/>
              </a:lnSpc>
              <a:spcBef>
                <a:spcPts val="0"/>
              </a:spcBef>
              <a:spcAft>
                <a:spcPts val="600"/>
              </a:spcAft>
            </a:pPr>
            <a:r>
              <a:rPr lang="en-US" sz="2400" dirty="0">
                <a:latin typeface="Arial"/>
                <a:cs typeface="Arial"/>
              </a:rPr>
              <a:t>Also known as Growth / Toxin Production.</a:t>
            </a:r>
          </a:p>
          <a:p>
            <a:pPr>
              <a:lnSpc>
                <a:spcPct val="120000"/>
              </a:lnSpc>
              <a:spcBef>
                <a:spcPts val="0"/>
              </a:spcBef>
              <a:spcAft>
                <a:spcPts val="600"/>
              </a:spcAft>
            </a:pPr>
            <a:r>
              <a:rPr lang="en-US" sz="2400" dirty="0">
                <a:latin typeface="Arial"/>
                <a:cs typeface="Arial"/>
              </a:rPr>
              <a:t>Determine if the pathogens had ample time to grow (G) and/or produce toxin (T). </a:t>
            </a:r>
          </a:p>
          <a:p>
            <a:pPr>
              <a:lnSpc>
                <a:spcPct val="120000"/>
              </a:lnSpc>
              <a:spcBef>
                <a:spcPts val="0"/>
              </a:spcBef>
              <a:spcAft>
                <a:spcPts val="600"/>
              </a:spcAft>
            </a:pPr>
            <a:r>
              <a:rPr lang="en-US" sz="2400" dirty="0">
                <a:latin typeface="Arial"/>
                <a:cs typeface="Arial"/>
              </a:rPr>
              <a:t>The growth of pathogens and the production of toxins can occur in TCS foods which achieve temperatures between 41*F and 135*F for several hours. </a:t>
            </a:r>
          </a:p>
        </p:txBody>
      </p:sp>
      <p:sp>
        <p:nvSpPr>
          <p:cNvPr id="4" name="Slide Number Placeholder 3">
            <a:extLst>
              <a:ext uri="{FF2B5EF4-FFF2-40B4-BE49-F238E27FC236}">
                <a16:creationId xmlns:a16="http://schemas.microsoft.com/office/drawing/2014/main" id="{BE8F5A52-2176-6C30-D1B7-012FA85D64EC}"/>
              </a:ext>
            </a:extLst>
          </p:cNvPr>
          <p:cNvSpPr>
            <a:spLocks noGrp="1"/>
          </p:cNvSpPr>
          <p:nvPr>
            <p:ph type="sldNum" sz="quarter" idx="4"/>
          </p:nvPr>
        </p:nvSpPr>
        <p:spPr/>
        <p:txBody>
          <a:bodyPr/>
          <a:lstStyle/>
          <a:p>
            <a:fld id="{CA49D0EE-DE7F-324B-A84C-F36708423CDB}" type="slidenum">
              <a:rPr lang="en-US" smtClean="0"/>
              <a:pPr/>
              <a:t>24</a:t>
            </a:fld>
            <a:endParaRPr lang="en-US"/>
          </a:p>
        </p:txBody>
      </p:sp>
      <p:pic>
        <p:nvPicPr>
          <p:cNvPr id="6" name="Picture 5" descr="Diagram&#10;&#10;Description automatically generated">
            <a:extLst>
              <a:ext uri="{FF2B5EF4-FFF2-40B4-BE49-F238E27FC236}">
                <a16:creationId xmlns:a16="http://schemas.microsoft.com/office/drawing/2014/main" id="{86231E52-E07B-CAF3-5B3A-D42D82995DA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95322" y="1606825"/>
            <a:ext cx="5479912" cy="4045498"/>
          </a:xfrm>
          <a:prstGeom prst="rect">
            <a:avLst/>
          </a:prstGeom>
          <a:ln w="28575">
            <a:solidFill>
              <a:schemeClr val="tx2"/>
            </a:solidFill>
          </a:ln>
        </p:spPr>
      </p:pic>
    </p:spTree>
    <p:extLst>
      <p:ext uri="{BB962C8B-B14F-4D97-AF65-F5344CB8AC3E}">
        <p14:creationId xmlns:p14="http://schemas.microsoft.com/office/powerpoint/2010/main" val="143617129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0C48C-EAA8-89DA-BC10-9D2B25AD8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4A30B-22AA-F8FD-99DE-796B701CD1FB}"/>
              </a:ext>
            </a:extLst>
          </p:cNvPr>
          <p:cNvSpPr>
            <a:spLocks noGrp="1"/>
          </p:cNvSpPr>
          <p:nvPr>
            <p:ph type="title"/>
          </p:nvPr>
        </p:nvSpPr>
        <p:spPr/>
        <p:txBody>
          <a:bodyPr/>
          <a:lstStyle/>
          <a:p>
            <a:r>
              <a:rPr lang="en-US"/>
              <a:t>Proliferation</a:t>
            </a:r>
          </a:p>
        </p:txBody>
      </p:sp>
      <p:sp>
        <p:nvSpPr>
          <p:cNvPr id="3" name="Content Placeholder 2">
            <a:extLst>
              <a:ext uri="{FF2B5EF4-FFF2-40B4-BE49-F238E27FC236}">
                <a16:creationId xmlns:a16="http://schemas.microsoft.com/office/drawing/2014/main" id="{40F20227-21A7-C0ED-3EFF-1D826943394D}"/>
              </a:ext>
            </a:extLst>
          </p:cNvPr>
          <p:cNvSpPr>
            <a:spLocks noGrp="1"/>
          </p:cNvSpPr>
          <p:nvPr>
            <p:ph idx="1"/>
          </p:nvPr>
        </p:nvSpPr>
        <p:spPr>
          <a:xfrm>
            <a:off x="428488" y="1186670"/>
            <a:ext cx="6265138" cy="4703031"/>
          </a:xfrm>
        </p:spPr>
        <p:txBody>
          <a:bodyPr vert="horz" lIns="91440" tIns="45720" rIns="91440" bIns="45720" rtlCol="0" anchor="t">
            <a:noAutofit/>
          </a:bodyPr>
          <a:lstStyle/>
          <a:p>
            <a:pPr>
              <a:lnSpc>
                <a:spcPct val="120000"/>
              </a:lnSpc>
              <a:spcBef>
                <a:spcPts val="0"/>
              </a:spcBef>
              <a:spcAft>
                <a:spcPts val="600"/>
              </a:spcAft>
            </a:pPr>
            <a:r>
              <a:rPr lang="en-US" sz="2200" dirty="0">
                <a:latin typeface="Arial"/>
                <a:cs typeface="Arial"/>
              </a:rPr>
              <a:t>Time/temperature abuse can result from inadequate cooking procedures, holding at room temperature and inadequate hot and cold holding units. </a:t>
            </a:r>
          </a:p>
          <a:p>
            <a:pPr>
              <a:lnSpc>
                <a:spcPct val="120000"/>
              </a:lnSpc>
              <a:spcBef>
                <a:spcPts val="0"/>
              </a:spcBef>
              <a:spcAft>
                <a:spcPts val="600"/>
              </a:spcAft>
            </a:pPr>
            <a:r>
              <a:rPr lang="en-US" sz="2200" dirty="0">
                <a:latin typeface="Arial"/>
                <a:cs typeface="Arial"/>
              </a:rPr>
              <a:t>While reheating contaminated food may destroy pathogens, it may not deactivate heat-stable toxins produced by pathogens such as Staphylococcus aureus. </a:t>
            </a:r>
          </a:p>
          <a:p>
            <a:pPr>
              <a:lnSpc>
                <a:spcPct val="120000"/>
              </a:lnSpc>
              <a:spcBef>
                <a:spcPts val="0"/>
              </a:spcBef>
              <a:spcAft>
                <a:spcPts val="600"/>
              </a:spcAft>
            </a:pPr>
            <a:r>
              <a:rPr lang="en-US" sz="2200" dirty="0">
                <a:latin typeface="Arial"/>
                <a:cs typeface="Arial"/>
              </a:rPr>
              <a:t>It is recommended that TCS foods be cooled from 135*F to 70*F within two hours and from 135*F to 41*F or less within a total of 6 hours.</a:t>
            </a:r>
          </a:p>
        </p:txBody>
      </p:sp>
      <p:sp>
        <p:nvSpPr>
          <p:cNvPr id="4" name="Slide Number Placeholder 3">
            <a:extLst>
              <a:ext uri="{FF2B5EF4-FFF2-40B4-BE49-F238E27FC236}">
                <a16:creationId xmlns:a16="http://schemas.microsoft.com/office/drawing/2014/main" id="{AC18321D-92B9-F515-DD55-140CFA26FF43}"/>
              </a:ext>
            </a:extLst>
          </p:cNvPr>
          <p:cNvSpPr>
            <a:spLocks noGrp="1"/>
          </p:cNvSpPr>
          <p:nvPr>
            <p:ph type="sldNum" sz="quarter" idx="4"/>
          </p:nvPr>
        </p:nvSpPr>
        <p:spPr/>
        <p:txBody>
          <a:bodyPr/>
          <a:lstStyle/>
          <a:p>
            <a:fld id="{CA49D0EE-DE7F-324B-A84C-F36708423CDB}" type="slidenum">
              <a:rPr lang="en-US" smtClean="0"/>
              <a:pPr/>
              <a:t>25</a:t>
            </a:fld>
            <a:endParaRPr lang="en-US"/>
          </a:p>
        </p:txBody>
      </p:sp>
      <p:pic>
        <p:nvPicPr>
          <p:cNvPr id="5" name="Picture 4">
            <a:extLst>
              <a:ext uri="{FF2B5EF4-FFF2-40B4-BE49-F238E27FC236}">
                <a16:creationId xmlns:a16="http://schemas.microsoft.com/office/drawing/2014/main" id="{9B3CC144-BBB6-18FE-A569-EE2403682815}"/>
              </a:ext>
            </a:extLst>
          </p:cNvPr>
          <p:cNvPicPr>
            <a:picLocks noChangeAspect="1"/>
          </p:cNvPicPr>
          <p:nvPr/>
        </p:nvPicPr>
        <p:blipFill>
          <a:blip r:embed="rId3"/>
          <a:stretch>
            <a:fillRect/>
          </a:stretch>
        </p:blipFill>
        <p:spPr>
          <a:xfrm>
            <a:off x="7431460" y="1308816"/>
            <a:ext cx="3642912" cy="4707385"/>
          </a:xfrm>
          <a:prstGeom prst="rect">
            <a:avLst/>
          </a:prstGeom>
          <a:ln w="28575">
            <a:solidFill>
              <a:schemeClr val="tx2"/>
            </a:solidFill>
          </a:ln>
        </p:spPr>
      </p:pic>
    </p:spTree>
    <p:extLst>
      <p:ext uri="{BB962C8B-B14F-4D97-AF65-F5344CB8AC3E}">
        <p14:creationId xmlns:p14="http://schemas.microsoft.com/office/powerpoint/2010/main" val="11528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A4B4-BD01-53F5-8EAD-AB70B5F85014}"/>
              </a:ext>
            </a:extLst>
          </p:cNvPr>
          <p:cNvSpPr>
            <a:spLocks noGrp="1"/>
          </p:cNvSpPr>
          <p:nvPr>
            <p:ph type="title"/>
          </p:nvPr>
        </p:nvSpPr>
        <p:spPr/>
        <p:txBody>
          <a:bodyPr>
            <a:normAutofit fontScale="90000"/>
          </a:bodyPr>
          <a:lstStyle/>
          <a:p>
            <a:r>
              <a:rPr lang="en-US"/>
              <a:t>Contributing Factors Associated with Proliferation</a:t>
            </a:r>
          </a:p>
        </p:txBody>
      </p:sp>
      <p:sp>
        <p:nvSpPr>
          <p:cNvPr id="3" name="Content Placeholder 2">
            <a:extLst>
              <a:ext uri="{FF2B5EF4-FFF2-40B4-BE49-F238E27FC236}">
                <a16:creationId xmlns:a16="http://schemas.microsoft.com/office/drawing/2014/main" id="{9CC817DC-18CA-60B6-305A-34F99AD35535}"/>
              </a:ext>
            </a:extLst>
          </p:cNvPr>
          <p:cNvSpPr>
            <a:spLocks noGrp="1"/>
          </p:cNvSpPr>
          <p:nvPr>
            <p:ph idx="1"/>
          </p:nvPr>
        </p:nvSpPr>
        <p:spPr>
          <a:xfrm>
            <a:off x="609600" y="1438462"/>
            <a:ext cx="5614737" cy="4703031"/>
          </a:xfrm>
        </p:spPr>
        <p:txBody>
          <a:bodyPr>
            <a:noAutofit/>
          </a:bodyPr>
          <a:lstStyle/>
          <a:p>
            <a:r>
              <a:rPr lang="en-US" sz="2800" dirty="0"/>
              <a:t>Improper Cooling</a:t>
            </a:r>
          </a:p>
          <a:p>
            <a:pPr marL="0" indent="0">
              <a:buNone/>
            </a:pPr>
            <a:endParaRPr lang="en-US" sz="800" dirty="0"/>
          </a:p>
          <a:p>
            <a:r>
              <a:rPr lang="en-US" sz="2800" dirty="0"/>
              <a:t>Inadequate Refrigeration</a:t>
            </a:r>
          </a:p>
          <a:p>
            <a:pPr marL="0" indent="0">
              <a:buNone/>
            </a:pPr>
            <a:endParaRPr lang="en-US" sz="800" dirty="0"/>
          </a:p>
          <a:p>
            <a:r>
              <a:rPr lang="en-US" sz="2800" dirty="0"/>
              <a:t>Inadequate Hot Holding</a:t>
            </a:r>
          </a:p>
          <a:p>
            <a:endParaRPr lang="en-US" sz="800" dirty="0"/>
          </a:p>
          <a:p>
            <a:r>
              <a:rPr lang="en-US" sz="2800" dirty="0"/>
              <a:t>Preparation Several Hours Before Service</a:t>
            </a:r>
          </a:p>
          <a:p>
            <a:pPr marL="0" indent="0">
              <a:buNone/>
            </a:pPr>
            <a:endParaRPr lang="en-US" sz="800" dirty="0"/>
          </a:p>
          <a:p>
            <a:r>
              <a:rPr lang="en-US" sz="2800" dirty="0"/>
              <a:t>Anaerobic (without oxygen) Packaging</a:t>
            </a:r>
          </a:p>
        </p:txBody>
      </p:sp>
      <p:sp>
        <p:nvSpPr>
          <p:cNvPr id="4" name="Slide Number Placeholder 3">
            <a:extLst>
              <a:ext uri="{FF2B5EF4-FFF2-40B4-BE49-F238E27FC236}">
                <a16:creationId xmlns:a16="http://schemas.microsoft.com/office/drawing/2014/main" id="{22A4953A-B63A-19A9-539B-67DD094AAC16}"/>
              </a:ext>
            </a:extLst>
          </p:cNvPr>
          <p:cNvSpPr>
            <a:spLocks noGrp="1"/>
          </p:cNvSpPr>
          <p:nvPr>
            <p:ph type="sldNum" sz="quarter" idx="4"/>
          </p:nvPr>
        </p:nvSpPr>
        <p:spPr/>
        <p:txBody>
          <a:bodyPr/>
          <a:lstStyle/>
          <a:p>
            <a:fld id="{CA49D0EE-DE7F-324B-A84C-F36708423CDB}" type="slidenum">
              <a:rPr lang="en-US" smtClean="0"/>
              <a:pPr/>
              <a:t>26</a:t>
            </a:fld>
            <a:endParaRPr lang="en-US"/>
          </a:p>
        </p:txBody>
      </p:sp>
      <p:grpSp>
        <p:nvGrpSpPr>
          <p:cNvPr id="9" name="Group 8">
            <a:extLst>
              <a:ext uri="{FF2B5EF4-FFF2-40B4-BE49-F238E27FC236}">
                <a16:creationId xmlns:a16="http://schemas.microsoft.com/office/drawing/2014/main" id="{703F67F3-C46B-64B1-BAFD-5117F3C8E900}"/>
              </a:ext>
            </a:extLst>
          </p:cNvPr>
          <p:cNvGrpSpPr/>
          <p:nvPr/>
        </p:nvGrpSpPr>
        <p:grpSpPr>
          <a:xfrm>
            <a:off x="7055671" y="1115285"/>
            <a:ext cx="4510689" cy="5242025"/>
            <a:chOff x="7376511" y="936823"/>
            <a:chExt cx="4802292" cy="5580907"/>
          </a:xfrm>
        </p:grpSpPr>
        <p:pic>
          <p:nvPicPr>
            <p:cNvPr id="5" name="Picture 4">
              <a:extLst>
                <a:ext uri="{FF2B5EF4-FFF2-40B4-BE49-F238E27FC236}">
                  <a16:creationId xmlns:a16="http://schemas.microsoft.com/office/drawing/2014/main" id="{CBA57DD4-DC08-B66F-FA61-9CC76B3F2294}"/>
                </a:ext>
              </a:extLst>
            </p:cNvPr>
            <p:cNvPicPr>
              <a:picLocks noChangeAspect="1"/>
            </p:cNvPicPr>
            <p:nvPr/>
          </p:nvPicPr>
          <p:blipFill>
            <a:blip r:embed="rId3"/>
            <a:srcRect l="18533" r="22840" b="3"/>
            <a:stretch/>
          </p:blipFill>
          <p:spPr>
            <a:xfrm>
              <a:off x="7376511" y="936823"/>
              <a:ext cx="2726204" cy="3253900"/>
            </a:xfrm>
            <a:prstGeom prst="rect">
              <a:avLst/>
            </a:prstGeom>
            <a:ln>
              <a:solidFill>
                <a:schemeClr val="accent1"/>
              </a:solidFill>
            </a:ln>
          </p:spPr>
        </p:pic>
        <p:pic>
          <p:nvPicPr>
            <p:cNvPr id="6" name="Picture 5">
              <a:extLst>
                <a:ext uri="{FF2B5EF4-FFF2-40B4-BE49-F238E27FC236}">
                  <a16:creationId xmlns:a16="http://schemas.microsoft.com/office/drawing/2014/main" id="{7E7B1948-9BF1-FD55-B31C-87283D40622C}"/>
                </a:ext>
              </a:extLst>
            </p:cNvPr>
            <p:cNvPicPr>
              <a:picLocks noChangeAspect="1"/>
            </p:cNvPicPr>
            <p:nvPr/>
          </p:nvPicPr>
          <p:blipFill>
            <a:blip r:embed="rId4"/>
            <a:srcRect l="21785" r="-2" b="-2"/>
            <a:stretch/>
          </p:blipFill>
          <p:spPr>
            <a:xfrm>
              <a:off x="10102715" y="936823"/>
              <a:ext cx="2076088" cy="2155125"/>
            </a:xfrm>
            <a:prstGeom prst="rect">
              <a:avLst/>
            </a:prstGeom>
            <a:ln>
              <a:solidFill>
                <a:schemeClr val="accent1"/>
              </a:solidFill>
            </a:ln>
          </p:spPr>
        </p:pic>
        <p:pic>
          <p:nvPicPr>
            <p:cNvPr id="7" name="Picture 6">
              <a:extLst>
                <a:ext uri="{FF2B5EF4-FFF2-40B4-BE49-F238E27FC236}">
                  <a16:creationId xmlns:a16="http://schemas.microsoft.com/office/drawing/2014/main" id="{2973A719-46B9-7589-2307-D483AD572B43}"/>
                </a:ext>
              </a:extLst>
            </p:cNvPr>
            <p:cNvPicPr>
              <a:picLocks noChangeAspect="1"/>
            </p:cNvPicPr>
            <p:nvPr/>
          </p:nvPicPr>
          <p:blipFill>
            <a:blip r:embed="rId5"/>
            <a:srcRect l="11865" r="23763"/>
            <a:stretch/>
          </p:blipFill>
          <p:spPr>
            <a:xfrm>
              <a:off x="7376511" y="4221657"/>
              <a:ext cx="2757710" cy="2281559"/>
            </a:xfrm>
            <a:prstGeom prst="rect">
              <a:avLst/>
            </a:prstGeom>
            <a:ln>
              <a:solidFill>
                <a:schemeClr val="accent1"/>
              </a:solidFill>
            </a:ln>
          </p:spPr>
        </p:pic>
        <p:pic>
          <p:nvPicPr>
            <p:cNvPr id="8" name="Picture 7">
              <a:extLst>
                <a:ext uri="{FF2B5EF4-FFF2-40B4-BE49-F238E27FC236}">
                  <a16:creationId xmlns:a16="http://schemas.microsoft.com/office/drawing/2014/main" id="{B1A409D7-68D2-CCA3-4E8C-1F1214CEC593}"/>
                </a:ext>
              </a:extLst>
            </p:cNvPr>
            <p:cNvPicPr>
              <a:picLocks noChangeAspect="1"/>
            </p:cNvPicPr>
            <p:nvPr/>
          </p:nvPicPr>
          <p:blipFill>
            <a:blip r:embed="rId6"/>
            <a:srcRect l="31844" r="30856"/>
            <a:stretch/>
          </p:blipFill>
          <p:spPr>
            <a:xfrm>
              <a:off x="10131743" y="3122882"/>
              <a:ext cx="2047060" cy="3394848"/>
            </a:xfrm>
            <a:prstGeom prst="rect">
              <a:avLst/>
            </a:prstGeom>
            <a:ln>
              <a:solidFill>
                <a:schemeClr val="accent1"/>
              </a:solidFill>
            </a:ln>
          </p:spPr>
        </p:pic>
      </p:grpSp>
    </p:spTree>
    <p:extLst>
      <p:ext uri="{BB962C8B-B14F-4D97-AF65-F5344CB8AC3E}">
        <p14:creationId xmlns:p14="http://schemas.microsoft.com/office/powerpoint/2010/main" val="2174146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6F73-D7D7-B415-E9A4-0DD5437D4790}"/>
              </a:ext>
            </a:extLst>
          </p:cNvPr>
          <p:cNvSpPr>
            <a:spLocks noGrp="1"/>
          </p:cNvSpPr>
          <p:nvPr>
            <p:ph type="title"/>
          </p:nvPr>
        </p:nvSpPr>
        <p:spPr/>
        <p:txBody>
          <a:bodyPr>
            <a:noAutofit/>
          </a:bodyPr>
          <a:lstStyle/>
          <a:p>
            <a:r>
              <a:rPr lang="en-US" sz="3000"/>
              <a:t>STEP 4: Identify violations and initiate corrective actions</a:t>
            </a:r>
          </a:p>
        </p:txBody>
      </p:sp>
      <p:sp>
        <p:nvSpPr>
          <p:cNvPr id="3" name="Content Placeholder 2">
            <a:extLst>
              <a:ext uri="{FF2B5EF4-FFF2-40B4-BE49-F238E27FC236}">
                <a16:creationId xmlns:a16="http://schemas.microsoft.com/office/drawing/2014/main" id="{F923C67B-CA93-9316-1D0A-25CD97CAD198}"/>
              </a:ext>
            </a:extLst>
          </p:cNvPr>
          <p:cNvSpPr>
            <a:spLocks noGrp="1"/>
          </p:cNvSpPr>
          <p:nvPr>
            <p:ph idx="1"/>
          </p:nvPr>
        </p:nvSpPr>
        <p:spPr/>
        <p:txBody>
          <a:bodyPr vert="horz" lIns="91440" tIns="45720" rIns="91440" bIns="45720" rtlCol="0" anchor="t">
            <a:normAutofit fontScale="92500" lnSpcReduction="10000"/>
          </a:bodyPr>
          <a:lstStyle/>
          <a:p>
            <a:pPr>
              <a:lnSpc>
                <a:spcPct val="150000"/>
              </a:lnSpc>
              <a:buFont typeface="Arial"/>
              <a:buChar char="•"/>
            </a:pPr>
            <a:r>
              <a:rPr lang="en-US" sz="2400" dirty="0">
                <a:latin typeface="Arial"/>
                <a:cs typeface="Arial"/>
              </a:rPr>
              <a:t>Accurate documentation of violations is essential, particularly if enforcement actions may follow.</a:t>
            </a:r>
            <a:endParaRPr lang="en-US" sz="2400" dirty="0"/>
          </a:p>
          <a:p>
            <a:pPr>
              <a:lnSpc>
                <a:spcPct val="150000"/>
              </a:lnSpc>
              <a:buFont typeface="Arial"/>
              <a:buChar char="•"/>
            </a:pPr>
            <a:r>
              <a:rPr lang="en-US" sz="2400" dirty="0">
                <a:latin typeface="Arial"/>
                <a:cs typeface="Arial"/>
              </a:rPr>
              <a:t>Reference violations on the HACCP Risk Assessment Form using the "Item No." column.</a:t>
            </a:r>
            <a:endParaRPr lang="en-US" sz="2400" dirty="0"/>
          </a:p>
          <a:p>
            <a:pPr>
              <a:lnSpc>
                <a:spcPct val="150000"/>
              </a:lnSpc>
              <a:buFont typeface="Arial"/>
              <a:buChar char="•"/>
            </a:pPr>
            <a:r>
              <a:rPr lang="en-US" sz="2400" dirty="0">
                <a:latin typeface="Arial"/>
                <a:cs typeface="Arial"/>
              </a:rPr>
              <a:t>Attach the HACCP form to the Food Establishment Inspection Report Form.</a:t>
            </a:r>
          </a:p>
          <a:p>
            <a:pPr>
              <a:lnSpc>
                <a:spcPct val="150000"/>
              </a:lnSpc>
              <a:buFont typeface="Arial"/>
              <a:buChar char="•"/>
            </a:pPr>
            <a:r>
              <a:rPr lang="en-US" sz="2400" dirty="0">
                <a:latin typeface="Arial"/>
                <a:cs typeface="Arial"/>
              </a:rPr>
              <a:t>If a HACCP form is not completed, document violations in the narrative section of the inspection report.</a:t>
            </a:r>
          </a:p>
          <a:p>
            <a:pPr>
              <a:lnSpc>
                <a:spcPct val="150000"/>
              </a:lnSpc>
              <a:buFont typeface="Arial"/>
              <a:buChar char="•"/>
            </a:pPr>
            <a:r>
              <a:rPr lang="en-US" sz="2400" dirty="0">
                <a:latin typeface="Arial"/>
                <a:cs typeface="Arial"/>
              </a:rPr>
              <a:t>Incomplete or missing documentation may lead to legal challenges against the LBOH.</a:t>
            </a:r>
          </a:p>
        </p:txBody>
      </p:sp>
      <p:sp>
        <p:nvSpPr>
          <p:cNvPr id="4" name="Slide Number Placeholder 3">
            <a:extLst>
              <a:ext uri="{FF2B5EF4-FFF2-40B4-BE49-F238E27FC236}">
                <a16:creationId xmlns:a16="http://schemas.microsoft.com/office/drawing/2014/main" id="{9283D0AA-E3BF-48AB-F85D-DB1DD42F9586}"/>
              </a:ext>
            </a:extLst>
          </p:cNvPr>
          <p:cNvSpPr>
            <a:spLocks noGrp="1"/>
          </p:cNvSpPr>
          <p:nvPr>
            <p:ph type="sldNum" sz="quarter" idx="4"/>
          </p:nvPr>
        </p:nvSpPr>
        <p:spPr/>
        <p:txBody>
          <a:bodyPr/>
          <a:lstStyle/>
          <a:p>
            <a:fld id="{CA49D0EE-DE7F-324B-A84C-F36708423CDB}" type="slidenum">
              <a:rPr lang="en-US" smtClean="0"/>
              <a:pPr/>
              <a:t>27</a:t>
            </a:fld>
            <a:endParaRPr lang="en-US"/>
          </a:p>
        </p:txBody>
      </p:sp>
    </p:spTree>
    <p:extLst>
      <p:ext uri="{BB962C8B-B14F-4D97-AF65-F5344CB8AC3E}">
        <p14:creationId xmlns:p14="http://schemas.microsoft.com/office/powerpoint/2010/main" val="829819945"/>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207C8-CBFD-5E79-4335-6BFE72D06F98}"/>
              </a:ext>
            </a:extLst>
          </p:cNvPr>
          <p:cNvSpPr>
            <a:spLocks noGrp="1"/>
          </p:cNvSpPr>
          <p:nvPr>
            <p:ph type="title"/>
          </p:nvPr>
        </p:nvSpPr>
        <p:spPr/>
        <p:txBody>
          <a:bodyPr>
            <a:normAutofit/>
          </a:bodyPr>
          <a:lstStyle/>
          <a:p>
            <a:r>
              <a:rPr lang="en-US" sz="3000"/>
              <a:t>STEP 4: Identify violations and initiate corrective actions</a:t>
            </a:r>
          </a:p>
        </p:txBody>
      </p:sp>
      <p:sp>
        <p:nvSpPr>
          <p:cNvPr id="3" name="Content Placeholder 2">
            <a:extLst>
              <a:ext uri="{FF2B5EF4-FFF2-40B4-BE49-F238E27FC236}">
                <a16:creationId xmlns:a16="http://schemas.microsoft.com/office/drawing/2014/main" id="{04C269C7-B8ED-C0FF-B88D-EFC5BFE10AC6}"/>
              </a:ext>
            </a:extLst>
          </p:cNvPr>
          <p:cNvSpPr>
            <a:spLocks noGrp="1"/>
          </p:cNvSpPr>
          <p:nvPr>
            <p:ph idx="1"/>
          </p:nvPr>
        </p:nvSpPr>
        <p:spPr/>
        <p:txBody>
          <a:bodyPr vert="horz" lIns="91440" tIns="45720" rIns="91440" bIns="45720" rtlCol="0" anchor="t">
            <a:normAutofit fontScale="85000" lnSpcReduction="20000"/>
          </a:bodyPr>
          <a:lstStyle/>
          <a:p>
            <a:pPr>
              <a:lnSpc>
                <a:spcPct val="150000"/>
              </a:lnSpc>
              <a:buFont typeface="Arial"/>
              <a:buChar char="•"/>
            </a:pPr>
            <a:r>
              <a:rPr lang="en-US" b="1" dirty="0">
                <a:latin typeface="Arial"/>
                <a:cs typeface="Arial"/>
              </a:rPr>
              <a:t>Record all </a:t>
            </a:r>
            <a:r>
              <a:rPr lang="en-US" sz="3200" b="1" i="0" u="none" strike="noStrike" baseline="0" dirty="0">
                <a:latin typeface="Arial"/>
                <a:cs typeface="Arial"/>
              </a:rPr>
              <a:t>corrective or enforcement actions</a:t>
            </a:r>
            <a:r>
              <a:rPr lang="en-US" sz="3200" i="0" u="none" strike="noStrike" baseline="0" dirty="0">
                <a:latin typeface="Arial"/>
                <a:cs typeface="Arial"/>
              </a:rPr>
              <a:t> taken</a:t>
            </a:r>
            <a:r>
              <a:rPr lang="en-US" dirty="0">
                <a:latin typeface="Arial"/>
                <a:cs typeface="Arial"/>
              </a:rPr>
              <a:t> at the time of the inspection.</a:t>
            </a:r>
            <a:endParaRPr lang="en-US" dirty="0"/>
          </a:p>
          <a:p>
            <a:pPr>
              <a:lnSpc>
                <a:spcPct val="150000"/>
              </a:lnSpc>
              <a:buFont typeface="Arial"/>
              <a:buChar char="•"/>
            </a:pPr>
            <a:r>
              <a:rPr lang="en-US" dirty="0">
                <a:latin typeface="Arial"/>
                <a:cs typeface="Arial"/>
              </a:rPr>
              <a:t>Clearly indicate </a:t>
            </a:r>
            <a:r>
              <a:rPr lang="en-US" sz="3200" b="1" i="0" u="none" strike="noStrike" baseline="0" dirty="0">
                <a:latin typeface="Arial"/>
                <a:cs typeface="Arial"/>
              </a:rPr>
              <a:t>how and when violations will be corrected</a:t>
            </a:r>
            <a:r>
              <a:rPr lang="en-US" sz="3200" i="0" u="none" strike="noStrike" baseline="0" dirty="0">
                <a:latin typeface="Arial"/>
                <a:cs typeface="Arial"/>
              </a:rPr>
              <a:t>, </a:t>
            </a:r>
            <a:r>
              <a:rPr lang="en-US" dirty="0">
                <a:latin typeface="Arial"/>
                <a:cs typeface="Arial"/>
              </a:rPr>
              <a:t>especially </a:t>
            </a:r>
            <a:r>
              <a:rPr lang="en-US" sz="3200" i="0" u="none" strike="noStrike" baseline="0" dirty="0">
                <a:latin typeface="Arial"/>
                <a:cs typeface="Arial"/>
              </a:rPr>
              <a:t>for critical control points.</a:t>
            </a:r>
            <a:endParaRPr lang="en-US" dirty="0">
              <a:latin typeface="Arial"/>
              <a:cs typeface="Arial"/>
            </a:endParaRPr>
          </a:p>
          <a:p>
            <a:pPr>
              <a:lnSpc>
                <a:spcPct val="150000"/>
              </a:lnSpc>
              <a:buFont typeface="Arial"/>
              <a:buChar char="•"/>
            </a:pPr>
            <a:r>
              <a:rPr lang="en-US" sz="3200" i="0" u="none" strike="noStrike" baseline="0" dirty="0">
                <a:latin typeface="Arial"/>
                <a:cs typeface="Arial"/>
              </a:rPr>
              <a:t>If violations </a:t>
            </a:r>
            <a:r>
              <a:rPr lang="en-US" dirty="0">
                <a:latin typeface="Arial"/>
                <a:cs typeface="Arial"/>
              </a:rPr>
              <a:t>involve </a:t>
            </a:r>
            <a:r>
              <a:rPr lang="en-US" sz="3200" i="0" u="none" strike="noStrike" baseline="0" dirty="0">
                <a:latin typeface="Arial"/>
                <a:cs typeface="Arial"/>
              </a:rPr>
              <a:t>critical control points, </a:t>
            </a:r>
            <a:r>
              <a:rPr lang="en-US" b="1" dirty="0">
                <a:latin typeface="Arial"/>
                <a:cs typeface="Arial"/>
              </a:rPr>
              <a:t>schedule </a:t>
            </a:r>
            <a:r>
              <a:rPr lang="en-US" sz="3200" b="1" i="0" u="none" strike="noStrike" baseline="0" dirty="0">
                <a:latin typeface="Arial"/>
                <a:cs typeface="Arial"/>
              </a:rPr>
              <a:t>a </a:t>
            </a:r>
            <a:r>
              <a:rPr lang="en-US" sz="3200" b="1" u="none" strike="noStrike" baseline="0" dirty="0">
                <a:latin typeface="Arial"/>
                <a:cs typeface="Arial"/>
              </a:rPr>
              <a:t>re-inspection within </a:t>
            </a:r>
            <a:r>
              <a:rPr lang="en-US" b="1" dirty="0">
                <a:latin typeface="Arial"/>
                <a:cs typeface="Arial"/>
              </a:rPr>
              <a:t>24–48 </a:t>
            </a:r>
            <a:r>
              <a:rPr lang="en-US" sz="3200" b="1" u="none" strike="noStrike" baseline="0" dirty="0">
                <a:latin typeface="Arial"/>
                <a:cs typeface="Arial"/>
              </a:rPr>
              <a:t>hours</a:t>
            </a:r>
            <a:r>
              <a:rPr lang="en-US" sz="3200" u="none" strike="noStrike" baseline="0" dirty="0">
                <a:latin typeface="Arial"/>
                <a:cs typeface="Arial"/>
              </a:rPr>
              <a:t> to verify correction</a:t>
            </a:r>
            <a:r>
              <a:rPr lang="en-US" sz="3200" i="0" u="none" strike="noStrike" baseline="0" dirty="0">
                <a:latin typeface="Arial"/>
                <a:cs typeface="Arial"/>
              </a:rPr>
              <a:t>.</a:t>
            </a:r>
            <a:endParaRPr lang="en-US" dirty="0">
              <a:latin typeface="Arial"/>
              <a:cs typeface="Arial"/>
            </a:endParaRPr>
          </a:p>
          <a:p>
            <a:pPr>
              <a:lnSpc>
                <a:spcPct val="150000"/>
              </a:lnSpc>
              <a:buFont typeface="Arial"/>
              <a:buChar char="•"/>
            </a:pPr>
            <a:r>
              <a:rPr lang="en-US" dirty="0">
                <a:latin typeface="Arial"/>
                <a:cs typeface="Arial"/>
              </a:rPr>
              <a:t>Use</a:t>
            </a:r>
            <a:r>
              <a:rPr lang="en-US" sz="3200" i="0" u="none" strike="noStrike" baseline="0" dirty="0">
                <a:latin typeface="Arial"/>
                <a:cs typeface="Arial"/>
              </a:rPr>
              <a:t> the </a:t>
            </a:r>
            <a:r>
              <a:rPr lang="en-US" sz="3200" b="1" i="0" u="none" strike="noStrike" baseline="0" dirty="0">
                <a:latin typeface="Arial"/>
                <a:cs typeface="Arial"/>
              </a:rPr>
              <a:t>"Verified" </a:t>
            </a:r>
            <a:r>
              <a:rPr lang="en-US" b="1" dirty="0">
                <a:latin typeface="Arial"/>
                <a:cs typeface="Arial"/>
              </a:rPr>
              <a:t>column</a:t>
            </a:r>
            <a:r>
              <a:rPr lang="en-US" dirty="0">
                <a:latin typeface="Arial"/>
                <a:cs typeface="Arial"/>
              </a:rPr>
              <a:t> </a:t>
            </a:r>
            <a:r>
              <a:rPr lang="en-US" sz="3200" i="0" u="none" strike="noStrike" baseline="0" dirty="0">
                <a:latin typeface="Arial"/>
                <a:cs typeface="Arial"/>
              </a:rPr>
              <a:t>on the </a:t>
            </a:r>
            <a:r>
              <a:rPr lang="en-US" sz="3200" u="none" strike="noStrike" baseline="0" dirty="0">
                <a:latin typeface="Arial"/>
                <a:cs typeface="Arial"/>
              </a:rPr>
              <a:t>HACCP Risk Assessment Form </a:t>
            </a:r>
            <a:r>
              <a:rPr lang="en-US" dirty="0">
                <a:latin typeface="Arial"/>
                <a:cs typeface="Arial"/>
              </a:rPr>
              <a:t>to note </a:t>
            </a:r>
            <a:r>
              <a:rPr lang="en-US" sz="3200" i="0" u="none" strike="noStrike" baseline="0" dirty="0">
                <a:latin typeface="Arial"/>
                <a:cs typeface="Arial"/>
              </a:rPr>
              <a:t>the </a:t>
            </a:r>
            <a:r>
              <a:rPr lang="en-US" b="1" dirty="0">
                <a:latin typeface="Arial"/>
                <a:cs typeface="Arial"/>
              </a:rPr>
              <a:t>verification </a:t>
            </a:r>
            <a:r>
              <a:rPr lang="en-US" sz="3200" b="1" i="0" u="none" strike="noStrike" baseline="0" dirty="0">
                <a:latin typeface="Arial"/>
                <a:cs typeface="Arial"/>
              </a:rPr>
              <a:t>date</a:t>
            </a:r>
            <a:r>
              <a:rPr lang="en-US" sz="3200" i="0" u="none" strike="noStrike" baseline="0" dirty="0">
                <a:latin typeface="Arial"/>
                <a:cs typeface="Arial"/>
              </a:rPr>
              <a:t> and the </a:t>
            </a:r>
            <a:r>
              <a:rPr lang="en-US" b="1" dirty="0">
                <a:latin typeface="Arial"/>
                <a:cs typeface="Arial"/>
              </a:rPr>
              <a:t>inspector’s name</a:t>
            </a:r>
            <a:r>
              <a:rPr lang="en-US" sz="3200" i="0" u="none" strike="noStrike" baseline="0" dirty="0">
                <a:latin typeface="Arial"/>
                <a:cs typeface="Arial"/>
              </a:rPr>
              <a:t>.</a:t>
            </a:r>
            <a:endParaRPr lang="en-US" dirty="0">
              <a:latin typeface="Arial"/>
              <a:cs typeface="Arial"/>
            </a:endParaRPr>
          </a:p>
        </p:txBody>
      </p:sp>
      <p:sp>
        <p:nvSpPr>
          <p:cNvPr id="4" name="Slide Number Placeholder 3">
            <a:extLst>
              <a:ext uri="{FF2B5EF4-FFF2-40B4-BE49-F238E27FC236}">
                <a16:creationId xmlns:a16="http://schemas.microsoft.com/office/drawing/2014/main" id="{6861FE2A-3032-5AD5-7FC0-168B688A9AE4}"/>
              </a:ext>
            </a:extLst>
          </p:cNvPr>
          <p:cNvSpPr>
            <a:spLocks noGrp="1"/>
          </p:cNvSpPr>
          <p:nvPr>
            <p:ph type="sldNum" sz="quarter" idx="4"/>
          </p:nvPr>
        </p:nvSpPr>
        <p:spPr/>
        <p:txBody>
          <a:bodyPr/>
          <a:lstStyle/>
          <a:p>
            <a:fld id="{CA49D0EE-DE7F-324B-A84C-F36708423CDB}" type="slidenum">
              <a:rPr lang="en-US" smtClean="0"/>
              <a:pPr/>
              <a:t>28</a:t>
            </a:fld>
            <a:endParaRPr lang="en-US"/>
          </a:p>
        </p:txBody>
      </p:sp>
    </p:spTree>
    <p:extLst>
      <p:ext uri="{BB962C8B-B14F-4D97-AF65-F5344CB8AC3E}">
        <p14:creationId xmlns:p14="http://schemas.microsoft.com/office/powerpoint/2010/main" val="845563098"/>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7671B3-B67F-E137-6212-F668CF9540F3}"/>
              </a:ext>
            </a:extLst>
          </p:cNvPr>
          <p:cNvSpPr>
            <a:spLocks noGrp="1"/>
          </p:cNvSpPr>
          <p:nvPr>
            <p:ph type="sldNum" sz="quarter" idx="4"/>
          </p:nvPr>
        </p:nvSpPr>
        <p:spPr/>
        <p:txBody>
          <a:bodyPr/>
          <a:lstStyle/>
          <a:p>
            <a:fld id="{CA49D0EE-DE7F-324B-A84C-F36708423CDB}" type="slidenum">
              <a:rPr lang="en-US" smtClean="0"/>
              <a:pPr/>
              <a:t>29</a:t>
            </a:fld>
            <a:endParaRPr lang="en-US"/>
          </a:p>
        </p:txBody>
      </p:sp>
      <p:grpSp>
        <p:nvGrpSpPr>
          <p:cNvPr id="19" name="Group 18">
            <a:extLst>
              <a:ext uri="{FF2B5EF4-FFF2-40B4-BE49-F238E27FC236}">
                <a16:creationId xmlns:a16="http://schemas.microsoft.com/office/drawing/2014/main" id="{F9F7C4FD-FB44-F073-6F52-E22AC8F80CAF}"/>
              </a:ext>
            </a:extLst>
          </p:cNvPr>
          <p:cNvGrpSpPr/>
          <p:nvPr/>
        </p:nvGrpSpPr>
        <p:grpSpPr>
          <a:xfrm>
            <a:off x="495309" y="0"/>
            <a:ext cx="11201381" cy="6300778"/>
            <a:chOff x="20" y="10"/>
            <a:chExt cx="12191980" cy="6857990"/>
          </a:xfrm>
        </p:grpSpPr>
        <p:pic>
          <p:nvPicPr>
            <p:cNvPr id="12" name="Content Placeholder 4">
              <a:extLst>
                <a:ext uri="{FF2B5EF4-FFF2-40B4-BE49-F238E27FC236}">
                  <a16:creationId xmlns:a16="http://schemas.microsoft.com/office/drawing/2014/main" id="{00ED2604-6A33-E8BE-043C-3BFC099496CE}"/>
                </a:ext>
              </a:extLst>
            </p:cNvPr>
            <p:cNvPicPr>
              <a:picLocks noChangeAspect="1"/>
            </p:cNvPicPr>
            <p:nvPr/>
          </p:nvPicPr>
          <p:blipFill>
            <a:blip r:embed="rId3"/>
            <a:srcRect t="7463" b="18033"/>
            <a:stretch/>
          </p:blipFill>
          <p:spPr>
            <a:xfrm>
              <a:off x="20" y="10"/>
              <a:ext cx="12191980" cy="6857990"/>
            </a:xfrm>
            <a:prstGeom prst="rect">
              <a:avLst/>
            </a:prstGeom>
          </p:spPr>
        </p:pic>
        <p:sp>
          <p:nvSpPr>
            <p:cNvPr id="13" name="Oval 12">
              <a:extLst>
                <a:ext uri="{FF2B5EF4-FFF2-40B4-BE49-F238E27FC236}">
                  <a16:creationId xmlns:a16="http://schemas.microsoft.com/office/drawing/2014/main" id="{C4E146BF-DED6-EA90-3F11-8B2AFD79A466}"/>
                </a:ext>
              </a:extLst>
            </p:cNvPr>
            <p:cNvSpPr/>
            <p:nvPr/>
          </p:nvSpPr>
          <p:spPr>
            <a:xfrm>
              <a:off x="3200400" y="2706289"/>
              <a:ext cx="3490911" cy="82867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7C7659-8EE4-90C1-BD2D-F525A07110FC}"/>
                </a:ext>
              </a:extLst>
            </p:cNvPr>
            <p:cNvSpPr/>
            <p:nvPr/>
          </p:nvSpPr>
          <p:spPr>
            <a:xfrm>
              <a:off x="7710489" y="2612230"/>
              <a:ext cx="3490912" cy="177403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87D2D71-BD25-E1D0-F07E-9E5DAFAB74FA}"/>
                </a:ext>
              </a:extLst>
            </p:cNvPr>
            <p:cNvSpPr/>
            <p:nvPr/>
          </p:nvSpPr>
          <p:spPr>
            <a:xfrm>
              <a:off x="11058525" y="2706289"/>
              <a:ext cx="971550" cy="102274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9E19BBBC-9C1C-F0E7-1A49-DBE35F562406}"/>
                </a:ext>
              </a:extLst>
            </p:cNvPr>
            <p:cNvSpPr/>
            <p:nvPr/>
          </p:nvSpPr>
          <p:spPr>
            <a:xfrm>
              <a:off x="4886324" y="4286250"/>
              <a:ext cx="328614" cy="245745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459BC0C-B264-D495-E637-72FBD4F4E957}"/>
                </a:ext>
              </a:extLst>
            </p:cNvPr>
            <p:cNvSpPr/>
            <p:nvPr/>
          </p:nvSpPr>
          <p:spPr>
            <a:xfrm>
              <a:off x="9291638" y="4286250"/>
              <a:ext cx="328614" cy="245745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11872EDF-F790-8B24-60F0-1E4837847AD2}"/>
                </a:ext>
              </a:extLst>
            </p:cNvPr>
            <p:cNvSpPr/>
            <p:nvPr/>
          </p:nvSpPr>
          <p:spPr>
            <a:xfrm>
              <a:off x="11379993" y="4286250"/>
              <a:ext cx="328614" cy="245745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94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40C146-93A6-4B07-9ABB-B8A3D5C49179}"/>
              </a:ext>
            </a:extLst>
          </p:cNvPr>
          <p:cNvSpPr>
            <a:spLocks noGrp="1"/>
          </p:cNvSpPr>
          <p:nvPr>
            <p:ph type="title"/>
          </p:nvPr>
        </p:nvSpPr>
        <p:spPr/>
        <p:txBody>
          <a:bodyPr/>
          <a:lstStyle/>
          <a:p>
            <a:r>
              <a:rPr lang="en-US"/>
              <a:t>Objectives</a:t>
            </a:r>
          </a:p>
        </p:txBody>
      </p:sp>
      <p:sp>
        <p:nvSpPr>
          <p:cNvPr id="4" name="Content Placeholder 3">
            <a:extLst>
              <a:ext uri="{FF2B5EF4-FFF2-40B4-BE49-F238E27FC236}">
                <a16:creationId xmlns:a16="http://schemas.microsoft.com/office/drawing/2014/main" id="{4005328C-7060-468E-AEE7-8A91A4BFCF55}"/>
              </a:ext>
            </a:extLst>
          </p:cNvPr>
          <p:cNvSpPr>
            <a:spLocks noGrp="1"/>
          </p:cNvSpPr>
          <p:nvPr>
            <p:ph idx="1"/>
          </p:nvPr>
        </p:nvSpPr>
        <p:spPr>
          <a:xfrm>
            <a:off x="592822" y="1341477"/>
            <a:ext cx="10972800" cy="4703031"/>
          </a:xfrm>
        </p:spPr>
        <p:txBody>
          <a:bodyPr vert="horz" lIns="91440" tIns="45720" rIns="91440" bIns="45720" rtlCol="0" anchor="t">
            <a:noAutofit/>
          </a:bodyPr>
          <a:lstStyle/>
          <a:p>
            <a:pPr>
              <a:lnSpc>
                <a:spcPct val="125000"/>
              </a:lnSpc>
              <a:spcBef>
                <a:spcPts val="0"/>
              </a:spcBef>
              <a:spcAft>
                <a:spcPts val="1200"/>
              </a:spcAft>
            </a:pPr>
            <a:r>
              <a:rPr lang="en-US" sz="2800" dirty="0">
                <a:latin typeface="Arial"/>
                <a:cs typeface="Arial"/>
              </a:rPr>
              <a:t>Understand the general process of a foodborne illness investigation.</a:t>
            </a:r>
          </a:p>
          <a:p>
            <a:pPr>
              <a:lnSpc>
                <a:spcPct val="125000"/>
              </a:lnSpc>
              <a:spcBef>
                <a:spcPts val="0"/>
              </a:spcBef>
              <a:spcAft>
                <a:spcPts val="1200"/>
              </a:spcAft>
            </a:pPr>
            <a:r>
              <a:rPr lang="en-US" sz="2800" dirty="0">
                <a:latin typeface="Arial"/>
                <a:cs typeface="Arial"/>
              </a:rPr>
              <a:t>Understand how to complete a Foodborne Illness Worksheet and HACCP Risk Assessment Form.​</a:t>
            </a:r>
          </a:p>
          <a:p>
            <a:pPr>
              <a:lnSpc>
                <a:spcPct val="125000"/>
              </a:lnSpc>
              <a:spcBef>
                <a:spcPts val="0"/>
              </a:spcBef>
              <a:spcAft>
                <a:spcPts val="1200"/>
              </a:spcAft>
            </a:pPr>
            <a:r>
              <a:rPr lang="en-US" sz="2800" dirty="0">
                <a:latin typeface="Arial"/>
                <a:cs typeface="Arial"/>
              </a:rPr>
              <a:t>Identify common issues and mistakes made when completing a HACCP Risk Assessment Form.</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a:p>
        </p:txBody>
      </p:sp>
    </p:spTree>
    <p:extLst>
      <p:ext uri="{BB962C8B-B14F-4D97-AF65-F5344CB8AC3E}">
        <p14:creationId xmlns:p14="http://schemas.microsoft.com/office/powerpoint/2010/main" val="376059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8DA3-21FE-FEC7-08C3-839E31660F0A}"/>
              </a:ext>
            </a:extLst>
          </p:cNvPr>
          <p:cNvSpPr>
            <a:spLocks noGrp="1"/>
          </p:cNvSpPr>
          <p:nvPr>
            <p:ph type="title"/>
          </p:nvPr>
        </p:nvSpPr>
        <p:spPr/>
        <p:txBody>
          <a:bodyPr/>
          <a:lstStyle/>
          <a:p>
            <a:r>
              <a:rPr lang="en-US"/>
              <a:t>Corrective actions</a:t>
            </a:r>
          </a:p>
        </p:txBody>
      </p:sp>
      <p:sp>
        <p:nvSpPr>
          <p:cNvPr id="3" name="Content Placeholder 2">
            <a:extLst>
              <a:ext uri="{FF2B5EF4-FFF2-40B4-BE49-F238E27FC236}">
                <a16:creationId xmlns:a16="http://schemas.microsoft.com/office/drawing/2014/main" id="{B8A4EA14-8EDF-0F3F-F611-D89A324B1C73}"/>
              </a:ext>
            </a:extLst>
          </p:cNvPr>
          <p:cNvSpPr>
            <a:spLocks noGrp="1"/>
          </p:cNvSpPr>
          <p:nvPr>
            <p:ph idx="1"/>
          </p:nvPr>
        </p:nvSpPr>
        <p:spPr/>
        <p:txBody>
          <a:bodyPr/>
          <a:lstStyle/>
          <a:p>
            <a:pPr marL="0" indent="0">
              <a:buNone/>
            </a:pPr>
            <a:r>
              <a:rPr lang="en-US" b="1" u="sng" dirty="0"/>
              <a:t>May Include</a:t>
            </a:r>
            <a:r>
              <a:rPr lang="en-US" b="1" dirty="0"/>
              <a:t>:</a:t>
            </a:r>
          </a:p>
          <a:p>
            <a:pPr marL="0" indent="0">
              <a:buNone/>
            </a:pPr>
            <a:endParaRPr lang="en-US" sz="800" b="1" dirty="0"/>
          </a:p>
          <a:p>
            <a:r>
              <a:rPr lang="en-US" dirty="0"/>
              <a:t>Modifying faulty food handling practices.</a:t>
            </a:r>
          </a:p>
          <a:p>
            <a:pPr marL="0" indent="0">
              <a:buNone/>
            </a:pPr>
            <a:endParaRPr lang="en-US" sz="800" dirty="0"/>
          </a:p>
          <a:p>
            <a:r>
              <a:rPr lang="en-US" dirty="0"/>
              <a:t>Education.</a:t>
            </a:r>
          </a:p>
          <a:p>
            <a:pPr marL="0" indent="0">
              <a:buNone/>
            </a:pPr>
            <a:endParaRPr lang="en-US" sz="800" dirty="0"/>
          </a:p>
          <a:p>
            <a:r>
              <a:rPr lang="en-US" dirty="0"/>
              <a:t>Removal of contaminated food from sale or distribution.</a:t>
            </a:r>
          </a:p>
          <a:p>
            <a:pPr marL="0" indent="0">
              <a:buNone/>
            </a:pPr>
            <a:endParaRPr lang="en-US" sz="800" dirty="0"/>
          </a:p>
          <a:p>
            <a:r>
              <a:rPr lang="en-US" dirty="0"/>
              <a:t>Restriction of infected food workers.</a:t>
            </a:r>
          </a:p>
          <a:p>
            <a:pPr marL="0" indent="0">
              <a:buNone/>
            </a:pPr>
            <a:endParaRPr lang="en-US" sz="800" dirty="0"/>
          </a:p>
          <a:p>
            <a:r>
              <a:rPr lang="en-US" dirty="0"/>
              <a:t>Emergency closure or suspension of operations.</a:t>
            </a:r>
          </a:p>
        </p:txBody>
      </p:sp>
      <p:sp>
        <p:nvSpPr>
          <p:cNvPr id="4" name="Slide Number Placeholder 3">
            <a:extLst>
              <a:ext uri="{FF2B5EF4-FFF2-40B4-BE49-F238E27FC236}">
                <a16:creationId xmlns:a16="http://schemas.microsoft.com/office/drawing/2014/main" id="{851B3255-756C-3B5F-07FA-39BB08B4FFE6}"/>
              </a:ext>
            </a:extLst>
          </p:cNvPr>
          <p:cNvSpPr>
            <a:spLocks noGrp="1"/>
          </p:cNvSpPr>
          <p:nvPr>
            <p:ph type="sldNum" sz="quarter" idx="4"/>
          </p:nvPr>
        </p:nvSpPr>
        <p:spPr/>
        <p:txBody>
          <a:bodyPr/>
          <a:lstStyle/>
          <a:p>
            <a:fld id="{CA49D0EE-DE7F-324B-A84C-F36708423CDB}" type="slidenum">
              <a:rPr lang="en-US" smtClean="0"/>
              <a:pPr/>
              <a:t>30</a:t>
            </a:fld>
            <a:endParaRPr lang="en-US"/>
          </a:p>
        </p:txBody>
      </p:sp>
    </p:spTree>
    <p:extLst>
      <p:ext uri="{BB962C8B-B14F-4D97-AF65-F5344CB8AC3E}">
        <p14:creationId xmlns:p14="http://schemas.microsoft.com/office/powerpoint/2010/main" val="1942644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3F76-8A0C-3E4A-02EA-0444BC5B7393}"/>
              </a:ext>
            </a:extLst>
          </p:cNvPr>
          <p:cNvSpPr>
            <a:spLocks noGrp="1"/>
          </p:cNvSpPr>
          <p:nvPr>
            <p:ph type="title"/>
          </p:nvPr>
        </p:nvSpPr>
        <p:spPr/>
        <p:txBody>
          <a:bodyPr>
            <a:noAutofit/>
          </a:bodyPr>
          <a:lstStyle/>
          <a:p>
            <a:r>
              <a:rPr lang="en-US" sz="2600"/>
              <a:t>STEP 5: Verify corrective actions undertaken by the establishment</a:t>
            </a:r>
          </a:p>
        </p:txBody>
      </p:sp>
      <p:sp>
        <p:nvSpPr>
          <p:cNvPr id="3" name="Content Placeholder 2">
            <a:extLst>
              <a:ext uri="{FF2B5EF4-FFF2-40B4-BE49-F238E27FC236}">
                <a16:creationId xmlns:a16="http://schemas.microsoft.com/office/drawing/2014/main" id="{7C72063F-75DD-E315-E787-D6A985722AAC}"/>
              </a:ext>
            </a:extLst>
          </p:cNvPr>
          <p:cNvSpPr>
            <a:spLocks noGrp="1"/>
          </p:cNvSpPr>
          <p:nvPr>
            <p:ph idx="1"/>
          </p:nvPr>
        </p:nvSpPr>
        <p:spPr>
          <a:xfrm>
            <a:off x="317037" y="1438462"/>
            <a:ext cx="5778963" cy="4763555"/>
          </a:xfrm>
        </p:spPr>
        <p:txBody>
          <a:bodyPr>
            <a:normAutofit fontScale="70000" lnSpcReduction="20000"/>
          </a:bodyPr>
          <a:lstStyle/>
          <a:p>
            <a:pPr>
              <a:lnSpc>
                <a:spcPct val="120000"/>
              </a:lnSpc>
              <a:spcBef>
                <a:spcPts val="0"/>
              </a:spcBef>
              <a:spcAft>
                <a:spcPts val="600"/>
              </a:spcAft>
            </a:pPr>
            <a:r>
              <a:rPr lang="en-US" dirty="0"/>
              <a:t>All corrective actions must be verified by the LBOH . </a:t>
            </a:r>
          </a:p>
          <a:p>
            <a:pPr marL="0" indent="0">
              <a:lnSpc>
                <a:spcPct val="120000"/>
              </a:lnSpc>
              <a:spcBef>
                <a:spcPts val="0"/>
              </a:spcBef>
              <a:spcAft>
                <a:spcPts val="600"/>
              </a:spcAft>
              <a:buNone/>
            </a:pPr>
            <a:endParaRPr lang="en-US" sz="1100" dirty="0"/>
          </a:p>
          <a:p>
            <a:pPr>
              <a:lnSpc>
                <a:spcPct val="120000"/>
              </a:lnSpc>
              <a:spcBef>
                <a:spcPts val="0"/>
              </a:spcBef>
              <a:spcAft>
                <a:spcPts val="600"/>
              </a:spcAft>
            </a:pPr>
            <a:r>
              <a:rPr lang="en-US" dirty="0"/>
              <a:t>Failure to correct critical violations or to comply with other necessary measures (e.g., food employee specimen submission or work restrictions) should result in the LBOH taking further enforcement actions such as suspension or emergency closure. </a:t>
            </a:r>
          </a:p>
          <a:p>
            <a:pPr marL="0" indent="0">
              <a:lnSpc>
                <a:spcPct val="120000"/>
              </a:lnSpc>
              <a:spcBef>
                <a:spcPts val="0"/>
              </a:spcBef>
              <a:spcAft>
                <a:spcPts val="600"/>
              </a:spcAft>
              <a:buNone/>
            </a:pPr>
            <a:endParaRPr lang="en-US" sz="1300" dirty="0"/>
          </a:p>
          <a:p>
            <a:pPr>
              <a:lnSpc>
                <a:spcPct val="120000"/>
              </a:lnSpc>
              <a:spcBef>
                <a:spcPts val="0"/>
              </a:spcBef>
              <a:spcAft>
                <a:spcPts val="600"/>
              </a:spcAft>
            </a:pPr>
            <a:r>
              <a:rPr lang="en-US" dirty="0"/>
              <a:t>Verification may be completed during the investigation by source and the corrective actions, or by re-inspection.</a:t>
            </a:r>
          </a:p>
        </p:txBody>
      </p:sp>
      <p:sp>
        <p:nvSpPr>
          <p:cNvPr id="4" name="Slide Number Placeholder 3">
            <a:extLst>
              <a:ext uri="{FF2B5EF4-FFF2-40B4-BE49-F238E27FC236}">
                <a16:creationId xmlns:a16="http://schemas.microsoft.com/office/drawing/2014/main" id="{CAAC3A1D-F499-FBBD-7854-89C1B85BAA1C}"/>
              </a:ext>
            </a:extLst>
          </p:cNvPr>
          <p:cNvSpPr>
            <a:spLocks noGrp="1"/>
          </p:cNvSpPr>
          <p:nvPr>
            <p:ph type="sldNum" sz="quarter" idx="4"/>
          </p:nvPr>
        </p:nvSpPr>
        <p:spPr/>
        <p:txBody>
          <a:bodyPr/>
          <a:lstStyle/>
          <a:p>
            <a:fld id="{CA49D0EE-DE7F-324B-A84C-F36708423CDB}" type="slidenum">
              <a:rPr lang="en-US" smtClean="0"/>
              <a:pPr/>
              <a:t>31</a:t>
            </a:fld>
            <a:endParaRPr lang="en-US"/>
          </a:p>
        </p:txBody>
      </p:sp>
      <p:grpSp>
        <p:nvGrpSpPr>
          <p:cNvPr id="5" name="Group 4">
            <a:extLst>
              <a:ext uri="{FF2B5EF4-FFF2-40B4-BE49-F238E27FC236}">
                <a16:creationId xmlns:a16="http://schemas.microsoft.com/office/drawing/2014/main" id="{4718F1F1-51DB-40D6-98D5-255E31FACD21}"/>
              </a:ext>
            </a:extLst>
          </p:cNvPr>
          <p:cNvGrpSpPr/>
          <p:nvPr/>
        </p:nvGrpSpPr>
        <p:grpSpPr>
          <a:xfrm>
            <a:off x="6429828" y="1600200"/>
            <a:ext cx="5677073" cy="4092372"/>
            <a:chOff x="6429828" y="1600200"/>
            <a:chExt cx="5677073" cy="4092372"/>
          </a:xfrm>
        </p:grpSpPr>
        <p:pic>
          <p:nvPicPr>
            <p:cNvPr id="6" name="Content Placeholder 4">
              <a:extLst>
                <a:ext uri="{FF2B5EF4-FFF2-40B4-BE49-F238E27FC236}">
                  <a16:creationId xmlns:a16="http://schemas.microsoft.com/office/drawing/2014/main" id="{A7128B71-3EAB-5F15-E5F1-BE3A5A7BBB2F}"/>
                </a:ext>
              </a:extLst>
            </p:cNvPr>
            <p:cNvPicPr>
              <a:picLocks noChangeAspect="1"/>
            </p:cNvPicPr>
            <p:nvPr/>
          </p:nvPicPr>
          <p:blipFill>
            <a:blip r:embed="rId3"/>
            <a:srcRect t="7463" b="18033"/>
            <a:stretch/>
          </p:blipFill>
          <p:spPr>
            <a:xfrm>
              <a:off x="6429828" y="1600200"/>
              <a:ext cx="5677073" cy="4092372"/>
            </a:xfrm>
            <a:prstGeom prst="rect">
              <a:avLst/>
            </a:prstGeom>
            <a:noFill/>
            <a:ln>
              <a:solidFill>
                <a:schemeClr val="accent1"/>
              </a:solidFill>
            </a:ln>
          </p:spPr>
        </p:pic>
        <p:sp>
          <p:nvSpPr>
            <p:cNvPr id="7" name="Oval 6">
              <a:extLst>
                <a:ext uri="{FF2B5EF4-FFF2-40B4-BE49-F238E27FC236}">
                  <a16:creationId xmlns:a16="http://schemas.microsoft.com/office/drawing/2014/main" id="{B0F9B606-93EE-5BE1-12E2-089FEF610AC3}"/>
                </a:ext>
              </a:extLst>
            </p:cNvPr>
            <p:cNvSpPr/>
            <p:nvPr/>
          </p:nvSpPr>
          <p:spPr>
            <a:xfrm>
              <a:off x="11565622" y="3268095"/>
              <a:ext cx="507097" cy="53589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7475DF3-8681-1FBC-A620-3A22B5279F84}"/>
                </a:ext>
              </a:extLst>
            </p:cNvPr>
            <p:cNvSpPr/>
            <p:nvPr/>
          </p:nvSpPr>
          <p:spPr>
            <a:xfrm>
              <a:off x="11689334" y="4286250"/>
              <a:ext cx="185629" cy="118563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43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7CD7-69EC-C014-5E08-38380918F624}"/>
              </a:ext>
            </a:extLst>
          </p:cNvPr>
          <p:cNvSpPr>
            <a:spLocks noGrp="1"/>
          </p:cNvSpPr>
          <p:nvPr>
            <p:ph type="title"/>
          </p:nvPr>
        </p:nvSpPr>
        <p:spPr/>
        <p:txBody>
          <a:bodyPr/>
          <a:lstStyle/>
          <a:p>
            <a:r>
              <a:rPr lang="en-US"/>
              <a:t>What is Verification?</a:t>
            </a:r>
          </a:p>
        </p:txBody>
      </p:sp>
      <p:sp>
        <p:nvSpPr>
          <p:cNvPr id="3" name="Content Placeholder 2">
            <a:extLst>
              <a:ext uri="{FF2B5EF4-FFF2-40B4-BE49-F238E27FC236}">
                <a16:creationId xmlns:a16="http://schemas.microsoft.com/office/drawing/2014/main" id="{3E19C290-EF75-B912-A026-52C0AEE14080}"/>
              </a:ext>
            </a:extLst>
          </p:cNvPr>
          <p:cNvSpPr>
            <a:spLocks noGrp="1"/>
          </p:cNvSpPr>
          <p:nvPr>
            <p:ph idx="1"/>
          </p:nvPr>
        </p:nvSpPr>
        <p:spPr/>
        <p:txBody>
          <a:bodyPr>
            <a:normAutofit fontScale="85000" lnSpcReduction="10000"/>
          </a:bodyPr>
          <a:lstStyle/>
          <a:p>
            <a:pPr marL="0" indent="0">
              <a:lnSpc>
                <a:spcPct val="100000"/>
              </a:lnSpc>
              <a:spcBef>
                <a:spcPts val="0"/>
              </a:spcBef>
              <a:spcAft>
                <a:spcPts val="600"/>
              </a:spcAft>
              <a:buNone/>
            </a:pPr>
            <a:r>
              <a:rPr lang="en-US" b="1" dirty="0"/>
              <a:t>8-405.20: Verification and Documentation of Correction.</a:t>
            </a:r>
          </a:p>
          <a:p>
            <a:pPr marL="0" indent="0">
              <a:lnSpc>
                <a:spcPct val="100000"/>
              </a:lnSpc>
              <a:spcBef>
                <a:spcPts val="0"/>
              </a:spcBef>
              <a:spcAft>
                <a:spcPts val="600"/>
              </a:spcAft>
              <a:buNone/>
            </a:pPr>
            <a:endParaRPr lang="en-US" sz="900" b="1" dirty="0"/>
          </a:p>
          <a:p>
            <a:pPr marL="914400" lvl="1" indent="-514350">
              <a:lnSpc>
                <a:spcPct val="100000"/>
              </a:lnSpc>
              <a:spcBef>
                <a:spcPts val="0"/>
              </a:spcBef>
              <a:spcAft>
                <a:spcPts val="600"/>
              </a:spcAft>
              <a:buAutoNum type="alphaUcParenBoth"/>
            </a:pPr>
            <a:r>
              <a:rPr lang="en-US" dirty="0"/>
              <a:t>After observing at the time of inspection a correction of a violation of a PRIORITY ITEM or PRIORITY FOUNDATION ITEM or a HACCP PLAN deviation, </a:t>
            </a:r>
            <a:r>
              <a:rPr lang="en-US" u="sng" dirty="0">
                <a:solidFill>
                  <a:srgbClr val="C00000"/>
                </a:solidFill>
              </a:rPr>
              <a:t>the REGULATORY AUTHORITY shall enter the violation and information about the corrective action on the inspection report</a:t>
            </a:r>
            <a:r>
              <a:rPr lang="en-US" dirty="0"/>
              <a:t>.</a:t>
            </a:r>
          </a:p>
          <a:p>
            <a:pPr marL="400050" lvl="1" indent="0">
              <a:lnSpc>
                <a:spcPct val="100000"/>
              </a:lnSpc>
              <a:spcBef>
                <a:spcPts val="0"/>
              </a:spcBef>
              <a:spcAft>
                <a:spcPts val="600"/>
              </a:spcAft>
              <a:buNone/>
            </a:pPr>
            <a:endParaRPr lang="en-US" sz="900" dirty="0"/>
          </a:p>
          <a:p>
            <a:pPr marL="400050" lvl="1" indent="0">
              <a:lnSpc>
                <a:spcPct val="100000"/>
              </a:lnSpc>
              <a:spcBef>
                <a:spcPts val="0"/>
              </a:spcBef>
              <a:spcAft>
                <a:spcPts val="600"/>
              </a:spcAft>
              <a:buNone/>
            </a:pPr>
            <a:r>
              <a:rPr lang="en-US" dirty="0"/>
              <a:t>(B) As specified under ¶ 8-405.11(B), after receiving notification that the PERMIT HOLDER has corrected a violation of a PRIORITY ITEM OR PRIORITY FOUNDATION ITEM or HACCP PLAN deviation, or at the end of the specified period of time, </a:t>
            </a:r>
            <a:r>
              <a:rPr lang="en-US" u="sng" dirty="0">
                <a:solidFill>
                  <a:srgbClr val="C00000"/>
                </a:solidFill>
              </a:rPr>
              <a:t>the REGULATORY AUTHORITY shall verify correction of the violation, document the information on an inspection report</a:t>
            </a:r>
            <a:r>
              <a:rPr lang="en-US" dirty="0"/>
              <a:t>, and enter the report in the REGULATORY AUTHORITY'S records.</a:t>
            </a:r>
          </a:p>
        </p:txBody>
      </p:sp>
      <p:sp>
        <p:nvSpPr>
          <p:cNvPr id="4" name="Slide Number Placeholder 3">
            <a:extLst>
              <a:ext uri="{FF2B5EF4-FFF2-40B4-BE49-F238E27FC236}">
                <a16:creationId xmlns:a16="http://schemas.microsoft.com/office/drawing/2014/main" id="{A20751E6-0D35-E153-10D1-F947CDC67AE9}"/>
              </a:ext>
            </a:extLst>
          </p:cNvPr>
          <p:cNvSpPr>
            <a:spLocks noGrp="1"/>
          </p:cNvSpPr>
          <p:nvPr>
            <p:ph type="sldNum" sz="quarter" idx="4"/>
          </p:nvPr>
        </p:nvSpPr>
        <p:spPr/>
        <p:txBody>
          <a:bodyPr/>
          <a:lstStyle/>
          <a:p>
            <a:fld id="{CA49D0EE-DE7F-324B-A84C-F36708423CDB}" type="slidenum">
              <a:rPr lang="en-US" smtClean="0"/>
              <a:pPr/>
              <a:t>32</a:t>
            </a:fld>
            <a:endParaRPr lang="en-US"/>
          </a:p>
        </p:txBody>
      </p:sp>
    </p:spTree>
    <p:extLst>
      <p:ext uri="{BB962C8B-B14F-4D97-AF65-F5344CB8AC3E}">
        <p14:creationId xmlns:p14="http://schemas.microsoft.com/office/powerpoint/2010/main" val="4225440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8511-29BB-7FBC-E0D5-90AC912D94F6}"/>
              </a:ext>
            </a:extLst>
          </p:cNvPr>
          <p:cNvSpPr>
            <a:spLocks noGrp="1"/>
          </p:cNvSpPr>
          <p:nvPr>
            <p:ph type="title"/>
          </p:nvPr>
        </p:nvSpPr>
        <p:spPr/>
        <p:txBody>
          <a:bodyPr/>
          <a:lstStyle/>
          <a:p>
            <a:r>
              <a:rPr lang="en-US"/>
              <a:t>Correct Example – Brioche French Toast</a:t>
            </a:r>
          </a:p>
        </p:txBody>
      </p:sp>
      <p:sp>
        <p:nvSpPr>
          <p:cNvPr id="4" name="Slide Number Placeholder 3">
            <a:extLst>
              <a:ext uri="{FF2B5EF4-FFF2-40B4-BE49-F238E27FC236}">
                <a16:creationId xmlns:a16="http://schemas.microsoft.com/office/drawing/2014/main" id="{6F7D5C15-B567-1454-86D1-5CE34276B05C}"/>
              </a:ext>
            </a:extLst>
          </p:cNvPr>
          <p:cNvSpPr>
            <a:spLocks noGrp="1"/>
          </p:cNvSpPr>
          <p:nvPr>
            <p:ph type="sldNum" sz="quarter" idx="4"/>
          </p:nvPr>
        </p:nvSpPr>
        <p:spPr/>
        <p:txBody>
          <a:bodyPr/>
          <a:lstStyle/>
          <a:p>
            <a:fld id="{CA49D0EE-DE7F-324B-A84C-F36708423CDB}" type="slidenum">
              <a:rPr lang="en-US" smtClean="0"/>
              <a:pPr/>
              <a:t>33</a:t>
            </a:fld>
            <a:endParaRPr lang="en-US"/>
          </a:p>
        </p:txBody>
      </p:sp>
      <p:grpSp>
        <p:nvGrpSpPr>
          <p:cNvPr id="5" name="Group 4">
            <a:extLst>
              <a:ext uri="{FF2B5EF4-FFF2-40B4-BE49-F238E27FC236}">
                <a16:creationId xmlns:a16="http://schemas.microsoft.com/office/drawing/2014/main" id="{CD705F2C-D217-794F-6521-2B56C258A52C}"/>
              </a:ext>
            </a:extLst>
          </p:cNvPr>
          <p:cNvGrpSpPr/>
          <p:nvPr/>
        </p:nvGrpSpPr>
        <p:grpSpPr>
          <a:xfrm>
            <a:off x="290287" y="1200845"/>
            <a:ext cx="10502898" cy="5266035"/>
            <a:chOff x="290287" y="1200845"/>
            <a:chExt cx="10502898" cy="5266035"/>
          </a:xfrm>
        </p:grpSpPr>
        <p:pic>
          <p:nvPicPr>
            <p:cNvPr id="6" name="Picture 5">
              <a:extLst>
                <a:ext uri="{FF2B5EF4-FFF2-40B4-BE49-F238E27FC236}">
                  <a16:creationId xmlns:a16="http://schemas.microsoft.com/office/drawing/2014/main" id="{C4BBCA80-B140-E1BE-AB29-67DCD8484150}"/>
                </a:ext>
              </a:extLst>
            </p:cNvPr>
            <p:cNvPicPr>
              <a:picLocks noChangeAspect="1"/>
            </p:cNvPicPr>
            <p:nvPr/>
          </p:nvPicPr>
          <p:blipFill>
            <a:blip r:embed="rId3"/>
            <a:stretch>
              <a:fillRect/>
            </a:stretch>
          </p:blipFill>
          <p:spPr>
            <a:xfrm>
              <a:off x="629556" y="1200845"/>
              <a:ext cx="10163629" cy="5266035"/>
            </a:xfrm>
            <a:prstGeom prst="rect">
              <a:avLst/>
            </a:prstGeom>
          </p:spPr>
        </p:pic>
        <p:sp>
          <p:nvSpPr>
            <p:cNvPr id="7" name="Oval 6">
              <a:extLst>
                <a:ext uri="{FF2B5EF4-FFF2-40B4-BE49-F238E27FC236}">
                  <a16:creationId xmlns:a16="http://schemas.microsoft.com/office/drawing/2014/main" id="{B3D3AC4C-4617-54CB-FA94-869D968332A2}"/>
                </a:ext>
              </a:extLst>
            </p:cNvPr>
            <p:cNvSpPr/>
            <p:nvPr/>
          </p:nvSpPr>
          <p:spPr>
            <a:xfrm>
              <a:off x="290287" y="1553029"/>
              <a:ext cx="10502898" cy="24093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12E4359-8061-AB3E-49BF-5A6FF8FFCCC6}"/>
                </a:ext>
              </a:extLst>
            </p:cNvPr>
            <p:cNvSpPr/>
            <p:nvPr/>
          </p:nvSpPr>
          <p:spPr>
            <a:xfrm>
              <a:off x="629556" y="4760686"/>
              <a:ext cx="769259"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596C6C-0D8D-9B3D-4110-C846B6A13862}"/>
                </a:ext>
              </a:extLst>
            </p:cNvPr>
            <p:cNvSpPr/>
            <p:nvPr/>
          </p:nvSpPr>
          <p:spPr>
            <a:xfrm>
              <a:off x="3546926" y="4782457"/>
              <a:ext cx="2347687" cy="5370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FC78629-A9DF-3BEA-789A-C33F5FF5EE1D}"/>
                </a:ext>
              </a:extLst>
            </p:cNvPr>
            <p:cNvSpPr/>
            <p:nvPr/>
          </p:nvSpPr>
          <p:spPr>
            <a:xfrm>
              <a:off x="6094184" y="4782458"/>
              <a:ext cx="627745"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4C66A44-E70E-F6BA-70EF-E1C0079584DE}"/>
                </a:ext>
              </a:extLst>
            </p:cNvPr>
            <p:cNvSpPr/>
            <p:nvPr/>
          </p:nvSpPr>
          <p:spPr>
            <a:xfrm>
              <a:off x="1021443" y="4771573"/>
              <a:ext cx="2706914" cy="1113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C8E2834-BD33-DB61-93EB-304B9505ADD1}"/>
                </a:ext>
              </a:extLst>
            </p:cNvPr>
            <p:cNvSpPr/>
            <p:nvPr/>
          </p:nvSpPr>
          <p:spPr>
            <a:xfrm>
              <a:off x="9806212" y="4782457"/>
              <a:ext cx="769259"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E0A0568-4C75-F66C-30E4-B43262107F9D}"/>
                </a:ext>
              </a:extLst>
            </p:cNvPr>
            <p:cNvSpPr/>
            <p:nvPr/>
          </p:nvSpPr>
          <p:spPr>
            <a:xfrm>
              <a:off x="7139213" y="4738913"/>
              <a:ext cx="2685144" cy="939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2794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A6DC-3E53-E74A-BDE3-D4E0FBDE85BE}"/>
              </a:ext>
            </a:extLst>
          </p:cNvPr>
          <p:cNvSpPr>
            <a:spLocks noGrp="1"/>
          </p:cNvSpPr>
          <p:nvPr>
            <p:ph type="title"/>
          </p:nvPr>
        </p:nvSpPr>
        <p:spPr/>
        <p:txBody>
          <a:bodyPr/>
          <a:lstStyle/>
          <a:p>
            <a:r>
              <a:rPr lang="en-US"/>
              <a:t>Correct Example – Brioche French Toast</a:t>
            </a:r>
          </a:p>
        </p:txBody>
      </p:sp>
      <p:sp>
        <p:nvSpPr>
          <p:cNvPr id="4" name="Slide Number Placeholder 3">
            <a:extLst>
              <a:ext uri="{FF2B5EF4-FFF2-40B4-BE49-F238E27FC236}">
                <a16:creationId xmlns:a16="http://schemas.microsoft.com/office/drawing/2014/main" id="{00ED5D34-4B80-C0E6-762E-7A26729BFD82}"/>
              </a:ext>
            </a:extLst>
          </p:cNvPr>
          <p:cNvSpPr>
            <a:spLocks noGrp="1"/>
          </p:cNvSpPr>
          <p:nvPr>
            <p:ph type="sldNum" sz="quarter" idx="4"/>
          </p:nvPr>
        </p:nvSpPr>
        <p:spPr/>
        <p:txBody>
          <a:bodyPr/>
          <a:lstStyle/>
          <a:p>
            <a:fld id="{CA49D0EE-DE7F-324B-A84C-F36708423CDB}" type="slidenum">
              <a:rPr lang="en-US" smtClean="0"/>
              <a:pPr/>
              <a:t>34</a:t>
            </a:fld>
            <a:endParaRPr lang="en-US"/>
          </a:p>
        </p:txBody>
      </p:sp>
      <p:pic>
        <p:nvPicPr>
          <p:cNvPr id="5" name="Picture 4">
            <a:extLst>
              <a:ext uri="{FF2B5EF4-FFF2-40B4-BE49-F238E27FC236}">
                <a16:creationId xmlns:a16="http://schemas.microsoft.com/office/drawing/2014/main" id="{83EAFA5A-F7D9-DA26-AAA7-A9E1EF19050D}"/>
              </a:ext>
            </a:extLst>
          </p:cNvPr>
          <p:cNvPicPr>
            <a:picLocks noChangeAspect="1"/>
          </p:cNvPicPr>
          <p:nvPr/>
        </p:nvPicPr>
        <p:blipFill>
          <a:blip r:embed="rId3"/>
          <a:stretch>
            <a:fillRect/>
          </a:stretch>
        </p:blipFill>
        <p:spPr>
          <a:xfrm>
            <a:off x="-2214" y="1575946"/>
            <a:ext cx="12022255" cy="4364025"/>
          </a:xfrm>
          <a:prstGeom prst="rect">
            <a:avLst/>
          </a:prstGeom>
        </p:spPr>
      </p:pic>
      <p:sp>
        <p:nvSpPr>
          <p:cNvPr id="6" name="Oval 5">
            <a:extLst>
              <a:ext uri="{FF2B5EF4-FFF2-40B4-BE49-F238E27FC236}">
                <a16:creationId xmlns:a16="http://schemas.microsoft.com/office/drawing/2014/main" id="{4BF73D54-EDF1-946D-DA9D-7E324A786561}"/>
              </a:ext>
            </a:extLst>
          </p:cNvPr>
          <p:cNvSpPr/>
          <p:nvPr/>
        </p:nvSpPr>
        <p:spPr>
          <a:xfrm>
            <a:off x="10785927" y="4597401"/>
            <a:ext cx="769259"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7C4206-D4E0-FC00-14D7-FBA41A338359}"/>
              </a:ext>
            </a:extLst>
          </p:cNvPr>
          <p:cNvSpPr/>
          <p:nvPr/>
        </p:nvSpPr>
        <p:spPr>
          <a:xfrm>
            <a:off x="-1816" y="5043715"/>
            <a:ext cx="769259"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46717F-9B7C-E2B1-1E95-BA5004E3F069}"/>
              </a:ext>
            </a:extLst>
          </p:cNvPr>
          <p:cNvSpPr/>
          <p:nvPr/>
        </p:nvSpPr>
        <p:spPr>
          <a:xfrm>
            <a:off x="7356926" y="4542971"/>
            <a:ext cx="3566887" cy="13752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991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A1136-BA4C-0D8E-1FE3-166658E1E9E5}"/>
              </a:ext>
            </a:extLst>
          </p:cNvPr>
          <p:cNvSpPr>
            <a:spLocks noGrp="1"/>
          </p:cNvSpPr>
          <p:nvPr>
            <p:ph type="title"/>
          </p:nvPr>
        </p:nvSpPr>
        <p:spPr/>
        <p:txBody>
          <a:bodyPr/>
          <a:lstStyle/>
          <a:p>
            <a:r>
              <a:rPr lang="en-US"/>
              <a:t>Correct Example – Brioche French Toast</a:t>
            </a:r>
          </a:p>
        </p:txBody>
      </p:sp>
      <p:sp>
        <p:nvSpPr>
          <p:cNvPr id="4" name="Slide Number Placeholder 3">
            <a:extLst>
              <a:ext uri="{FF2B5EF4-FFF2-40B4-BE49-F238E27FC236}">
                <a16:creationId xmlns:a16="http://schemas.microsoft.com/office/drawing/2014/main" id="{1D4A6BE6-4D3B-F41B-C2C3-424EACA479B0}"/>
              </a:ext>
            </a:extLst>
          </p:cNvPr>
          <p:cNvSpPr>
            <a:spLocks noGrp="1"/>
          </p:cNvSpPr>
          <p:nvPr>
            <p:ph type="sldNum" sz="quarter" idx="4"/>
          </p:nvPr>
        </p:nvSpPr>
        <p:spPr/>
        <p:txBody>
          <a:bodyPr/>
          <a:lstStyle/>
          <a:p>
            <a:fld id="{CA49D0EE-DE7F-324B-A84C-F36708423CDB}" type="slidenum">
              <a:rPr lang="en-US" smtClean="0"/>
              <a:pPr/>
              <a:t>35</a:t>
            </a:fld>
            <a:endParaRPr lang="en-US"/>
          </a:p>
        </p:txBody>
      </p:sp>
      <p:grpSp>
        <p:nvGrpSpPr>
          <p:cNvPr id="8" name="Group 7">
            <a:extLst>
              <a:ext uri="{FF2B5EF4-FFF2-40B4-BE49-F238E27FC236}">
                <a16:creationId xmlns:a16="http://schemas.microsoft.com/office/drawing/2014/main" id="{9B3DF418-692C-88F7-0F4C-48F861D9A869}"/>
              </a:ext>
            </a:extLst>
          </p:cNvPr>
          <p:cNvGrpSpPr/>
          <p:nvPr/>
        </p:nvGrpSpPr>
        <p:grpSpPr>
          <a:xfrm>
            <a:off x="319315" y="1068861"/>
            <a:ext cx="9482412" cy="5448054"/>
            <a:chOff x="319314" y="874378"/>
            <a:chExt cx="9820913" cy="5642537"/>
          </a:xfrm>
        </p:grpSpPr>
        <p:pic>
          <p:nvPicPr>
            <p:cNvPr id="5" name="Picture 4">
              <a:extLst>
                <a:ext uri="{FF2B5EF4-FFF2-40B4-BE49-F238E27FC236}">
                  <a16:creationId xmlns:a16="http://schemas.microsoft.com/office/drawing/2014/main" id="{7407F7C3-56C4-C64A-4ED8-93119396C316}"/>
                </a:ext>
              </a:extLst>
            </p:cNvPr>
            <p:cNvPicPr>
              <a:picLocks noChangeAspect="1"/>
            </p:cNvPicPr>
            <p:nvPr/>
          </p:nvPicPr>
          <p:blipFill>
            <a:blip r:embed="rId3"/>
            <a:stretch>
              <a:fillRect/>
            </a:stretch>
          </p:blipFill>
          <p:spPr>
            <a:xfrm>
              <a:off x="1799772" y="874378"/>
              <a:ext cx="8340455" cy="5555392"/>
            </a:xfrm>
            <a:prstGeom prst="rect">
              <a:avLst/>
            </a:prstGeom>
          </p:spPr>
        </p:pic>
        <p:sp>
          <p:nvSpPr>
            <p:cNvPr id="6" name="Arrow: Right 5">
              <a:extLst>
                <a:ext uri="{FF2B5EF4-FFF2-40B4-BE49-F238E27FC236}">
                  <a16:creationId xmlns:a16="http://schemas.microsoft.com/office/drawing/2014/main" id="{932AD716-2E32-AB2E-E7E8-06A9FCA65B8E}"/>
                </a:ext>
              </a:extLst>
            </p:cNvPr>
            <p:cNvSpPr/>
            <p:nvPr/>
          </p:nvSpPr>
          <p:spPr>
            <a:xfrm>
              <a:off x="319314" y="6241143"/>
              <a:ext cx="1480458" cy="18862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3D5B7D2-A952-8104-6817-B6A2D1B7B09C}"/>
                </a:ext>
              </a:extLst>
            </p:cNvPr>
            <p:cNvSpPr/>
            <p:nvPr/>
          </p:nvSpPr>
          <p:spPr>
            <a:xfrm>
              <a:off x="1641927" y="6143172"/>
              <a:ext cx="3327402" cy="37374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7668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DE1B-4C65-6A5B-7AA9-5BAC95B13909}"/>
              </a:ext>
            </a:extLst>
          </p:cNvPr>
          <p:cNvSpPr>
            <a:spLocks noGrp="1"/>
          </p:cNvSpPr>
          <p:nvPr>
            <p:ph type="title"/>
          </p:nvPr>
        </p:nvSpPr>
        <p:spPr/>
        <p:txBody>
          <a:bodyPr>
            <a:normAutofit/>
          </a:bodyPr>
          <a:lstStyle/>
          <a:p>
            <a:r>
              <a:rPr lang="en-US" sz="3000"/>
              <a:t>Correct Example – Commercially Prepared Chicken Salad</a:t>
            </a:r>
          </a:p>
        </p:txBody>
      </p:sp>
      <p:sp>
        <p:nvSpPr>
          <p:cNvPr id="4" name="Slide Number Placeholder 3">
            <a:extLst>
              <a:ext uri="{FF2B5EF4-FFF2-40B4-BE49-F238E27FC236}">
                <a16:creationId xmlns:a16="http://schemas.microsoft.com/office/drawing/2014/main" id="{E0EB3456-B6A2-4091-080F-D44936602D98}"/>
              </a:ext>
            </a:extLst>
          </p:cNvPr>
          <p:cNvSpPr>
            <a:spLocks noGrp="1"/>
          </p:cNvSpPr>
          <p:nvPr>
            <p:ph type="sldNum" sz="quarter" idx="4"/>
          </p:nvPr>
        </p:nvSpPr>
        <p:spPr/>
        <p:txBody>
          <a:bodyPr/>
          <a:lstStyle/>
          <a:p>
            <a:fld id="{CA49D0EE-DE7F-324B-A84C-F36708423CDB}" type="slidenum">
              <a:rPr lang="en-US" smtClean="0"/>
              <a:pPr/>
              <a:t>36</a:t>
            </a:fld>
            <a:endParaRPr lang="en-US"/>
          </a:p>
        </p:txBody>
      </p:sp>
      <p:pic>
        <p:nvPicPr>
          <p:cNvPr id="5" name="Content Placeholder 3">
            <a:extLst>
              <a:ext uri="{FF2B5EF4-FFF2-40B4-BE49-F238E27FC236}">
                <a16:creationId xmlns:a16="http://schemas.microsoft.com/office/drawing/2014/main" id="{CAD74778-749B-5CFB-71F3-FF5FFCFD6FF3}"/>
              </a:ext>
            </a:extLst>
          </p:cNvPr>
          <p:cNvPicPr>
            <a:picLocks noGrp="1" noChangeAspect="1"/>
          </p:cNvPicPr>
          <p:nvPr>
            <p:ph idx="1"/>
          </p:nvPr>
        </p:nvPicPr>
        <p:blipFill>
          <a:blip r:embed="rId3"/>
          <a:stretch>
            <a:fillRect/>
          </a:stretch>
        </p:blipFill>
        <p:spPr>
          <a:xfrm>
            <a:off x="1538819" y="957942"/>
            <a:ext cx="8646276" cy="5570991"/>
          </a:xfrm>
        </p:spPr>
      </p:pic>
      <p:sp>
        <p:nvSpPr>
          <p:cNvPr id="6" name="Oval 5">
            <a:extLst>
              <a:ext uri="{FF2B5EF4-FFF2-40B4-BE49-F238E27FC236}">
                <a16:creationId xmlns:a16="http://schemas.microsoft.com/office/drawing/2014/main" id="{6C777B3A-E340-A3FB-4C38-9E402233A8C4}"/>
              </a:ext>
            </a:extLst>
          </p:cNvPr>
          <p:cNvSpPr/>
          <p:nvPr/>
        </p:nvSpPr>
        <p:spPr>
          <a:xfrm>
            <a:off x="1391555" y="5392057"/>
            <a:ext cx="769259" cy="4934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55B1EF-3C22-2B2B-FE70-2076FEB62E3A}"/>
              </a:ext>
            </a:extLst>
          </p:cNvPr>
          <p:cNvSpPr/>
          <p:nvPr/>
        </p:nvSpPr>
        <p:spPr>
          <a:xfrm>
            <a:off x="3819070" y="5011058"/>
            <a:ext cx="2478316" cy="8744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5D19D02-E06A-8BA4-B688-4B2959611D52}"/>
              </a:ext>
            </a:extLst>
          </p:cNvPr>
          <p:cNvSpPr/>
          <p:nvPr/>
        </p:nvSpPr>
        <p:spPr>
          <a:xfrm>
            <a:off x="7052126" y="4891314"/>
            <a:ext cx="3142344" cy="11684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22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74A58-6475-4627-D954-AA658FBD862D}"/>
              </a:ext>
            </a:extLst>
          </p:cNvPr>
          <p:cNvSpPr>
            <a:spLocks noGrp="1"/>
          </p:cNvSpPr>
          <p:nvPr>
            <p:ph type="title"/>
          </p:nvPr>
        </p:nvSpPr>
        <p:spPr/>
        <p:txBody>
          <a:bodyPr>
            <a:noAutofit/>
          </a:bodyPr>
          <a:lstStyle/>
          <a:p>
            <a:r>
              <a:rPr lang="en-US" sz="3000"/>
              <a:t>Correct Example – Commercially Prepared Chicken Salad</a:t>
            </a:r>
          </a:p>
        </p:txBody>
      </p:sp>
      <p:sp>
        <p:nvSpPr>
          <p:cNvPr id="4" name="Slide Number Placeholder 3">
            <a:extLst>
              <a:ext uri="{FF2B5EF4-FFF2-40B4-BE49-F238E27FC236}">
                <a16:creationId xmlns:a16="http://schemas.microsoft.com/office/drawing/2014/main" id="{DC24BFB6-55EA-F37B-77B4-432B8EFD1559}"/>
              </a:ext>
            </a:extLst>
          </p:cNvPr>
          <p:cNvSpPr>
            <a:spLocks noGrp="1"/>
          </p:cNvSpPr>
          <p:nvPr>
            <p:ph type="sldNum" sz="quarter" idx="4"/>
          </p:nvPr>
        </p:nvSpPr>
        <p:spPr/>
        <p:txBody>
          <a:bodyPr/>
          <a:lstStyle/>
          <a:p>
            <a:fld id="{CA49D0EE-DE7F-324B-A84C-F36708423CDB}" type="slidenum">
              <a:rPr lang="en-US" smtClean="0"/>
              <a:pPr/>
              <a:t>37</a:t>
            </a:fld>
            <a:endParaRPr lang="en-US"/>
          </a:p>
        </p:txBody>
      </p:sp>
      <p:pic>
        <p:nvPicPr>
          <p:cNvPr id="5" name="Picture 4">
            <a:extLst>
              <a:ext uri="{FF2B5EF4-FFF2-40B4-BE49-F238E27FC236}">
                <a16:creationId xmlns:a16="http://schemas.microsoft.com/office/drawing/2014/main" id="{6044396D-CADE-5E20-27C5-86F3575CE1D1}"/>
              </a:ext>
            </a:extLst>
          </p:cNvPr>
          <p:cNvPicPr>
            <a:picLocks noChangeAspect="1"/>
          </p:cNvPicPr>
          <p:nvPr/>
        </p:nvPicPr>
        <p:blipFill>
          <a:blip r:embed="rId3"/>
          <a:stretch>
            <a:fillRect/>
          </a:stretch>
        </p:blipFill>
        <p:spPr>
          <a:xfrm>
            <a:off x="1677664" y="979713"/>
            <a:ext cx="7954929" cy="5529945"/>
          </a:xfrm>
          <a:prstGeom prst="rect">
            <a:avLst/>
          </a:prstGeom>
        </p:spPr>
      </p:pic>
    </p:spTree>
    <p:extLst>
      <p:ext uri="{BB962C8B-B14F-4D97-AF65-F5344CB8AC3E}">
        <p14:creationId xmlns:p14="http://schemas.microsoft.com/office/powerpoint/2010/main" val="4105370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2FF5-05EF-0A91-3B54-AF086270C3BD}"/>
              </a:ext>
            </a:extLst>
          </p:cNvPr>
          <p:cNvSpPr>
            <a:spLocks noGrp="1"/>
          </p:cNvSpPr>
          <p:nvPr>
            <p:ph type="title"/>
          </p:nvPr>
        </p:nvSpPr>
        <p:spPr/>
        <p:txBody>
          <a:bodyPr>
            <a:normAutofit/>
          </a:bodyPr>
          <a:lstStyle/>
          <a:p>
            <a:r>
              <a:rPr lang="en-US"/>
              <a:t>Correct Example – Homemade Chicken Salad</a:t>
            </a:r>
          </a:p>
        </p:txBody>
      </p:sp>
      <p:sp>
        <p:nvSpPr>
          <p:cNvPr id="4" name="Slide Number Placeholder 3">
            <a:extLst>
              <a:ext uri="{FF2B5EF4-FFF2-40B4-BE49-F238E27FC236}">
                <a16:creationId xmlns:a16="http://schemas.microsoft.com/office/drawing/2014/main" id="{3BC64BA8-9DE7-12CC-0097-8666E2ADA3FD}"/>
              </a:ext>
            </a:extLst>
          </p:cNvPr>
          <p:cNvSpPr>
            <a:spLocks noGrp="1"/>
          </p:cNvSpPr>
          <p:nvPr>
            <p:ph type="sldNum" sz="quarter" idx="4"/>
          </p:nvPr>
        </p:nvSpPr>
        <p:spPr/>
        <p:txBody>
          <a:bodyPr/>
          <a:lstStyle/>
          <a:p>
            <a:fld id="{CA49D0EE-DE7F-324B-A84C-F36708423CDB}" type="slidenum">
              <a:rPr lang="en-US" smtClean="0"/>
              <a:pPr/>
              <a:t>38</a:t>
            </a:fld>
            <a:endParaRPr lang="en-US"/>
          </a:p>
        </p:txBody>
      </p:sp>
      <p:pic>
        <p:nvPicPr>
          <p:cNvPr id="5" name="Picture 4">
            <a:extLst>
              <a:ext uri="{FF2B5EF4-FFF2-40B4-BE49-F238E27FC236}">
                <a16:creationId xmlns:a16="http://schemas.microsoft.com/office/drawing/2014/main" id="{0542A119-B2AA-E843-C308-6A08F98D5B32}"/>
              </a:ext>
            </a:extLst>
          </p:cNvPr>
          <p:cNvPicPr>
            <a:picLocks noChangeAspect="1"/>
          </p:cNvPicPr>
          <p:nvPr/>
        </p:nvPicPr>
        <p:blipFill>
          <a:blip r:embed="rId3"/>
          <a:stretch>
            <a:fillRect/>
          </a:stretch>
        </p:blipFill>
        <p:spPr>
          <a:xfrm>
            <a:off x="2131011" y="988892"/>
            <a:ext cx="8420875" cy="550398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D980A987-4E4B-7469-F3E9-7661470AAB3A}"/>
              </a:ext>
            </a:extLst>
          </p:cNvPr>
          <p:cNvSpPr/>
          <p:nvPr/>
        </p:nvSpPr>
        <p:spPr>
          <a:xfrm>
            <a:off x="1957612" y="4238171"/>
            <a:ext cx="540660" cy="50437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42A22-8F5D-E367-080E-53740D304F19}"/>
              </a:ext>
            </a:extLst>
          </p:cNvPr>
          <p:cNvSpPr/>
          <p:nvPr/>
        </p:nvSpPr>
        <p:spPr>
          <a:xfrm>
            <a:off x="4254499" y="4238172"/>
            <a:ext cx="2271487" cy="98334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ED8A33C-FE5C-0A14-695A-80B38BC08E2F}"/>
              </a:ext>
            </a:extLst>
          </p:cNvPr>
          <p:cNvSpPr/>
          <p:nvPr/>
        </p:nvSpPr>
        <p:spPr>
          <a:xfrm>
            <a:off x="6529613" y="4510315"/>
            <a:ext cx="638631" cy="4390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62F9B2A-FB49-C2A4-7A28-643885ED2166}"/>
              </a:ext>
            </a:extLst>
          </p:cNvPr>
          <p:cNvSpPr/>
          <p:nvPr/>
        </p:nvSpPr>
        <p:spPr>
          <a:xfrm>
            <a:off x="9773556" y="5664200"/>
            <a:ext cx="769259" cy="62411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4748D1-267C-2D16-5678-803FC43BFF98}"/>
              </a:ext>
            </a:extLst>
          </p:cNvPr>
          <p:cNvSpPr/>
          <p:nvPr/>
        </p:nvSpPr>
        <p:spPr>
          <a:xfrm>
            <a:off x="7019471" y="5413828"/>
            <a:ext cx="2750457" cy="87448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009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9CD1-5112-756F-9057-9180DEBAF760}"/>
              </a:ext>
            </a:extLst>
          </p:cNvPr>
          <p:cNvSpPr>
            <a:spLocks noGrp="1"/>
          </p:cNvSpPr>
          <p:nvPr>
            <p:ph type="title"/>
          </p:nvPr>
        </p:nvSpPr>
        <p:spPr/>
        <p:txBody>
          <a:bodyPr/>
          <a:lstStyle/>
          <a:p>
            <a:r>
              <a:rPr lang="en-US"/>
              <a:t>Correct Example – Homemade Chicken Salad</a:t>
            </a:r>
          </a:p>
        </p:txBody>
      </p:sp>
      <p:sp>
        <p:nvSpPr>
          <p:cNvPr id="4" name="Slide Number Placeholder 3">
            <a:extLst>
              <a:ext uri="{FF2B5EF4-FFF2-40B4-BE49-F238E27FC236}">
                <a16:creationId xmlns:a16="http://schemas.microsoft.com/office/drawing/2014/main" id="{E4A06994-2D05-D87E-47C0-0C68B02DBEFB}"/>
              </a:ext>
            </a:extLst>
          </p:cNvPr>
          <p:cNvSpPr>
            <a:spLocks noGrp="1"/>
          </p:cNvSpPr>
          <p:nvPr>
            <p:ph type="sldNum" sz="quarter" idx="4"/>
          </p:nvPr>
        </p:nvSpPr>
        <p:spPr/>
        <p:txBody>
          <a:bodyPr/>
          <a:lstStyle/>
          <a:p>
            <a:fld id="{CA49D0EE-DE7F-324B-A84C-F36708423CDB}" type="slidenum">
              <a:rPr lang="en-US" smtClean="0"/>
              <a:pPr/>
              <a:t>39</a:t>
            </a:fld>
            <a:endParaRPr lang="en-US"/>
          </a:p>
        </p:txBody>
      </p:sp>
      <p:pic>
        <p:nvPicPr>
          <p:cNvPr id="5" name="Picture 4">
            <a:extLst>
              <a:ext uri="{FF2B5EF4-FFF2-40B4-BE49-F238E27FC236}">
                <a16:creationId xmlns:a16="http://schemas.microsoft.com/office/drawing/2014/main" id="{3B44C0D2-C4EB-004E-F285-CAD7926003C6}"/>
              </a:ext>
            </a:extLst>
          </p:cNvPr>
          <p:cNvPicPr>
            <a:picLocks noChangeAspect="1"/>
          </p:cNvPicPr>
          <p:nvPr/>
        </p:nvPicPr>
        <p:blipFill>
          <a:blip r:embed="rId3"/>
          <a:stretch>
            <a:fillRect/>
          </a:stretch>
        </p:blipFill>
        <p:spPr>
          <a:xfrm>
            <a:off x="185382" y="1277008"/>
            <a:ext cx="11821235" cy="4883341"/>
          </a:xfrm>
          <a:prstGeom prst="rect">
            <a:avLst/>
          </a:prstGeom>
        </p:spPr>
      </p:pic>
    </p:spTree>
    <p:extLst>
      <p:ext uri="{BB962C8B-B14F-4D97-AF65-F5344CB8AC3E}">
        <p14:creationId xmlns:p14="http://schemas.microsoft.com/office/powerpoint/2010/main" val="63703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5A8CD-F0DB-3DEC-06E3-EF5A71F13F95}"/>
              </a:ext>
            </a:extLst>
          </p:cNvPr>
          <p:cNvSpPr>
            <a:spLocks noGrp="1"/>
          </p:cNvSpPr>
          <p:nvPr>
            <p:ph type="title"/>
          </p:nvPr>
        </p:nvSpPr>
        <p:spPr/>
        <p:txBody>
          <a:bodyPr/>
          <a:lstStyle/>
          <a:p>
            <a:r>
              <a:rPr lang="en-US"/>
              <a:t>How we learn about foodborne illnesses</a:t>
            </a:r>
          </a:p>
        </p:txBody>
      </p:sp>
      <p:sp>
        <p:nvSpPr>
          <p:cNvPr id="4" name="Slide Number Placeholder 3">
            <a:extLst>
              <a:ext uri="{FF2B5EF4-FFF2-40B4-BE49-F238E27FC236}">
                <a16:creationId xmlns:a16="http://schemas.microsoft.com/office/drawing/2014/main" id="{AECAE595-4904-A448-769B-3F5081911CAA}"/>
              </a:ext>
            </a:extLst>
          </p:cNvPr>
          <p:cNvSpPr>
            <a:spLocks noGrp="1"/>
          </p:cNvSpPr>
          <p:nvPr>
            <p:ph type="sldNum" sz="quarter" idx="4"/>
          </p:nvPr>
        </p:nvSpPr>
        <p:spPr/>
        <p:txBody>
          <a:bodyPr/>
          <a:lstStyle/>
          <a:p>
            <a:fld id="{CA49D0EE-DE7F-324B-A84C-F36708423CDB}" type="slidenum">
              <a:rPr lang="en-US" smtClean="0"/>
              <a:pPr/>
              <a:t>4</a:t>
            </a:fld>
            <a:endParaRPr lang="en-US"/>
          </a:p>
        </p:txBody>
      </p:sp>
      <p:pic>
        <p:nvPicPr>
          <p:cNvPr id="5" name="Picture 4">
            <a:extLst>
              <a:ext uri="{FF2B5EF4-FFF2-40B4-BE49-F238E27FC236}">
                <a16:creationId xmlns:a16="http://schemas.microsoft.com/office/drawing/2014/main" id="{2D5AF845-2FFB-F231-448C-66B33267ED30}"/>
              </a:ext>
            </a:extLst>
          </p:cNvPr>
          <p:cNvPicPr>
            <a:picLocks noChangeAspect="1"/>
          </p:cNvPicPr>
          <p:nvPr/>
        </p:nvPicPr>
        <p:blipFill>
          <a:blip r:embed="rId3"/>
          <a:stretch>
            <a:fillRect/>
          </a:stretch>
        </p:blipFill>
        <p:spPr>
          <a:xfrm>
            <a:off x="434898" y="1009355"/>
            <a:ext cx="11565621" cy="5210704"/>
          </a:xfrm>
          <a:prstGeom prst="rect">
            <a:avLst/>
          </a:prstGeom>
        </p:spPr>
      </p:pic>
      <p:sp>
        <p:nvSpPr>
          <p:cNvPr id="6" name="TextBox 5">
            <a:extLst>
              <a:ext uri="{FF2B5EF4-FFF2-40B4-BE49-F238E27FC236}">
                <a16:creationId xmlns:a16="http://schemas.microsoft.com/office/drawing/2014/main" id="{A82190B2-0355-9266-E517-F10EBB447539}"/>
              </a:ext>
            </a:extLst>
          </p:cNvPr>
          <p:cNvSpPr txBox="1"/>
          <p:nvPr/>
        </p:nvSpPr>
        <p:spPr>
          <a:xfrm>
            <a:off x="-334537" y="5648754"/>
            <a:ext cx="8040029" cy="861774"/>
          </a:xfrm>
          <a:prstGeom prst="rect">
            <a:avLst/>
          </a:prstGeom>
          <a:noFill/>
        </p:spPr>
        <p:txBody>
          <a:bodyPr wrap="square" rtlCol="0">
            <a:spAutoFit/>
          </a:bodyPr>
          <a:lstStyle/>
          <a:p>
            <a:pPr algn="l"/>
            <a:endParaRPr lang="en-US" sz="1800" b="0" i="0" u="none" strike="noStrike" baseline="0">
              <a:latin typeface="Arial" panose="020B0604020202020204" pitchFamily="34" charset="0"/>
            </a:endParaRPr>
          </a:p>
          <a:p>
            <a:endParaRPr lang="en-US" sz="1800" b="0" i="0" u="none" strike="noStrike" baseline="0">
              <a:latin typeface="Arial" panose="020B0604020202020204" pitchFamily="34" charset="0"/>
            </a:endParaRPr>
          </a:p>
          <a:p>
            <a:pPr marR="26610" algn="ctr"/>
            <a:r>
              <a:rPr lang="en-US" sz="1400" b="1" i="0" u="none" strike="noStrike" baseline="0">
                <a:solidFill>
                  <a:schemeClr val="accent5"/>
                </a:solidFill>
                <a:latin typeface="Arial" panose="020B0604020202020204" pitchFamily="34" charset="0"/>
              </a:rPr>
              <a:t>*</a:t>
            </a:r>
            <a:r>
              <a:rPr lang="en-US" sz="1400" b="1" i="0" u="sng" strike="noStrike" baseline="0">
                <a:solidFill>
                  <a:schemeClr val="accent5"/>
                </a:solidFill>
                <a:latin typeface="Arial" panose="020B0604020202020204" pitchFamily="34" charset="0"/>
              </a:rPr>
              <a:t>CREDIT</a:t>
            </a:r>
            <a:r>
              <a:rPr lang="en-US" sz="1400" b="1" i="0" u="none" strike="noStrike" baseline="0">
                <a:solidFill>
                  <a:schemeClr val="accent5"/>
                </a:solidFill>
                <a:latin typeface="Arial" panose="020B0604020202020204" pitchFamily="34" charset="0"/>
              </a:rPr>
              <a:t>: Foodborne Illness Season is Here – Presentation July 2024.</a:t>
            </a:r>
            <a:endParaRPr lang="en-US" sz="1400" b="1">
              <a:solidFill>
                <a:schemeClr val="accent5"/>
              </a:solidFill>
            </a:endParaRPr>
          </a:p>
        </p:txBody>
      </p:sp>
    </p:spTree>
    <p:extLst>
      <p:ext uri="{BB962C8B-B14F-4D97-AF65-F5344CB8AC3E}">
        <p14:creationId xmlns:p14="http://schemas.microsoft.com/office/powerpoint/2010/main" val="2085168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EB16D-40F9-8298-4B19-8515D5AB9670}"/>
              </a:ext>
            </a:extLst>
          </p:cNvPr>
          <p:cNvSpPr>
            <a:spLocks noGrp="1"/>
          </p:cNvSpPr>
          <p:nvPr>
            <p:ph type="title"/>
          </p:nvPr>
        </p:nvSpPr>
        <p:spPr/>
        <p:txBody>
          <a:bodyPr/>
          <a:lstStyle/>
          <a:p>
            <a:r>
              <a:rPr lang="en-US"/>
              <a:t>Correct Example – Homemade Chicken Salad</a:t>
            </a:r>
          </a:p>
        </p:txBody>
      </p:sp>
      <p:sp>
        <p:nvSpPr>
          <p:cNvPr id="4" name="Slide Number Placeholder 3">
            <a:extLst>
              <a:ext uri="{FF2B5EF4-FFF2-40B4-BE49-F238E27FC236}">
                <a16:creationId xmlns:a16="http://schemas.microsoft.com/office/drawing/2014/main" id="{98905A1E-B38D-59D9-46D6-8B494B1E69EE}"/>
              </a:ext>
            </a:extLst>
          </p:cNvPr>
          <p:cNvSpPr>
            <a:spLocks noGrp="1"/>
          </p:cNvSpPr>
          <p:nvPr>
            <p:ph type="sldNum" sz="quarter" idx="4"/>
          </p:nvPr>
        </p:nvSpPr>
        <p:spPr/>
        <p:txBody>
          <a:bodyPr/>
          <a:lstStyle/>
          <a:p>
            <a:fld id="{CA49D0EE-DE7F-324B-A84C-F36708423CDB}" type="slidenum">
              <a:rPr lang="en-US" smtClean="0"/>
              <a:pPr/>
              <a:t>40</a:t>
            </a:fld>
            <a:endParaRPr lang="en-US"/>
          </a:p>
        </p:txBody>
      </p:sp>
      <p:grpSp>
        <p:nvGrpSpPr>
          <p:cNvPr id="8" name="Group 7">
            <a:extLst>
              <a:ext uri="{FF2B5EF4-FFF2-40B4-BE49-F238E27FC236}">
                <a16:creationId xmlns:a16="http://schemas.microsoft.com/office/drawing/2014/main" id="{EBEA2538-94B2-6A6D-1063-688B8146181F}"/>
              </a:ext>
            </a:extLst>
          </p:cNvPr>
          <p:cNvGrpSpPr/>
          <p:nvPr/>
        </p:nvGrpSpPr>
        <p:grpSpPr>
          <a:xfrm>
            <a:off x="319315" y="1116274"/>
            <a:ext cx="11181723" cy="5357319"/>
            <a:chOff x="319315" y="1212526"/>
            <a:chExt cx="11181723" cy="5357319"/>
          </a:xfrm>
        </p:grpSpPr>
        <p:pic>
          <p:nvPicPr>
            <p:cNvPr id="5" name="Picture 4">
              <a:extLst>
                <a:ext uri="{FF2B5EF4-FFF2-40B4-BE49-F238E27FC236}">
                  <a16:creationId xmlns:a16="http://schemas.microsoft.com/office/drawing/2014/main" id="{BD7B0C16-3A34-DAAB-4A76-66A034361286}"/>
                </a:ext>
              </a:extLst>
            </p:cNvPr>
            <p:cNvPicPr>
              <a:picLocks noChangeAspect="1"/>
            </p:cNvPicPr>
            <p:nvPr/>
          </p:nvPicPr>
          <p:blipFill>
            <a:blip r:embed="rId3"/>
            <a:stretch>
              <a:fillRect/>
            </a:stretch>
          </p:blipFill>
          <p:spPr>
            <a:xfrm>
              <a:off x="319315" y="5112445"/>
              <a:ext cx="11181723" cy="1457400"/>
            </a:xfrm>
            <a:prstGeom prst="rect">
              <a:avLst/>
            </a:prstGeom>
            <a:ln>
              <a:noFill/>
            </a:ln>
          </p:spPr>
        </p:pic>
        <p:pic>
          <p:nvPicPr>
            <p:cNvPr id="6" name="Picture 5">
              <a:extLst>
                <a:ext uri="{FF2B5EF4-FFF2-40B4-BE49-F238E27FC236}">
                  <a16:creationId xmlns:a16="http://schemas.microsoft.com/office/drawing/2014/main" id="{DD732A7F-0AF3-0B8E-C238-8DB938C2513E}"/>
                </a:ext>
              </a:extLst>
            </p:cNvPr>
            <p:cNvPicPr>
              <a:picLocks noChangeAspect="1"/>
            </p:cNvPicPr>
            <p:nvPr/>
          </p:nvPicPr>
          <p:blipFill>
            <a:blip r:embed="rId4"/>
            <a:stretch>
              <a:fillRect/>
            </a:stretch>
          </p:blipFill>
          <p:spPr>
            <a:xfrm>
              <a:off x="429993" y="2318265"/>
              <a:ext cx="10938321" cy="2929463"/>
            </a:xfrm>
            <a:prstGeom prst="rect">
              <a:avLst/>
            </a:prstGeom>
            <a:solidFill>
              <a:srgbClr val="000000">
                <a:shade val="95000"/>
              </a:srgbClr>
            </a:solidFill>
            <a:ln w="6350" cap="sq">
              <a:solidFill>
                <a:srgbClr val="000000"/>
              </a:solidFill>
              <a:miter lim="800000"/>
            </a:ln>
            <a:effectLst>
              <a:outerShdw blurRad="254000" dist="190500" dir="2700000" sy="90000" algn="bl" rotWithShape="0">
                <a:srgbClr val="000000">
                  <a:alpha val="40000"/>
                </a:srgbClr>
              </a:outerShdw>
            </a:effectLst>
          </p:spPr>
        </p:pic>
        <p:pic>
          <p:nvPicPr>
            <p:cNvPr id="7" name="Picture 6">
              <a:extLst>
                <a:ext uri="{FF2B5EF4-FFF2-40B4-BE49-F238E27FC236}">
                  <a16:creationId xmlns:a16="http://schemas.microsoft.com/office/drawing/2014/main" id="{684C7ACC-5794-A4C2-D482-7D7FC6AB101C}"/>
                </a:ext>
              </a:extLst>
            </p:cNvPr>
            <p:cNvPicPr>
              <a:picLocks noChangeAspect="1"/>
            </p:cNvPicPr>
            <p:nvPr/>
          </p:nvPicPr>
          <p:blipFill>
            <a:blip r:embed="rId5"/>
            <a:stretch>
              <a:fillRect/>
            </a:stretch>
          </p:blipFill>
          <p:spPr>
            <a:xfrm>
              <a:off x="459021" y="1212526"/>
              <a:ext cx="10894779" cy="1105739"/>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234038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9DAC9-B6BA-5FF9-A2CC-D9660CB281F5}"/>
              </a:ext>
            </a:extLst>
          </p:cNvPr>
          <p:cNvSpPr>
            <a:spLocks noGrp="1"/>
          </p:cNvSpPr>
          <p:nvPr>
            <p:ph type="title"/>
          </p:nvPr>
        </p:nvSpPr>
        <p:spPr/>
        <p:txBody>
          <a:bodyPr/>
          <a:lstStyle/>
          <a:p>
            <a:r>
              <a:rPr lang="en-US" sz="3600" b="1" u="sng">
                <a:latin typeface="Aptos" panose="020B0004020202020204" pitchFamily="34" charset="0"/>
              </a:rPr>
              <a:t>Incorrect Example</a:t>
            </a:r>
            <a:endParaRPr lang="en-US"/>
          </a:p>
        </p:txBody>
      </p:sp>
      <p:sp>
        <p:nvSpPr>
          <p:cNvPr id="4" name="Slide Number Placeholder 3">
            <a:extLst>
              <a:ext uri="{FF2B5EF4-FFF2-40B4-BE49-F238E27FC236}">
                <a16:creationId xmlns:a16="http://schemas.microsoft.com/office/drawing/2014/main" id="{F4CA5D7C-97DA-63EA-9593-2120FAAD0AC9}"/>
              </a:ext>
            </a:extLst>
          </p:cNvPr>
          <p:cNvSpPr>
            <a:spLocks noGrp="1"/>
          </p:cNvSpPr>
          <p:nvPr>
            <p:ph type="sldNum" sz="quarter" idx="4"/>
          </p:nvPr>
        </p:nvSpPr>
        <p:spPr/>
        <p:txBody>
          <a:bodyPr/>
          <a:lstStyle/>
          <a:p>
            <a:fld id="{CA49D0EE-DE7F-324B-A84C-F36708423CDB}" type="slidenum">
              <a:rPr lang="en-US" smtClean="0"/>
              <a:pPr/>
              <a:t>41</a:t>
            </a:fld>
            <a:endParaRPr lang="en-US"/>
          </a:p>
        </p:txBody>
      </p:sp>
      <p:pic>
        <p:nvPicPr>
          <p:cNvPr id="5" name="Content Placeholder 4">
            <a:extLst>
              <a:ext uri="{FF2B5EF4-FFF2-40B4-BE49-F238E27FC236}">
                <a16:creationId xmlns:a16="http://schemas.microsoft.com/office/drawing/2014/main" id="{B2B84C6D-0853-503A-9756-E81FFDD8B461}"/>
              </a:ext>
            </a:extLst>
          </p:cNvPr>
          <p:cNvPicPr>
            <a:picLocks noGrp="1" noChangeAspect="1"/>
          </p:cNvPicPr>
          <p:nvPr>
            <p:ph idx="1"/>
          </p:nvPr>
        </p:nvPicPr>
        <p:blipFill>
          <a:blip r:embed="rId3"/>
          <a:stretch>
            <a:fillRect/>
          </a:stretch>
        </p:blipFill>
        <p:spPr>
          <a:xfrm>
            <a:off x="394880" y="1171115"/>
            <a:ext cx="6805343" cy="4515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ECBAA26-9E1A-511E-0B4E-9D4EA35EC0FE}"/>
              </a:ext>
            </a:extLst>
          </p:cNvPr>
          <p:cNvPicPr>
            <a:picLocks noChangeAspect="1"/>
          </p:cNvPicPr>
          <p:nvPr/>
        </p:nvPicPr>
        <p:blipFill>
          <a:blip r:embed="rId4"/>
          <a:stretch>
            <a:fillRect/>
          </a:stretch>
        </p:blipFill>
        <p:spPr>
          <a:xfrm>
            <a:off x="5414371" y="3644026"/>
            <a:ext cx="6629492" cy="2848849"/>
          </a:xfrm>
          <a:prstGeom prst="rect">
            <a:avLst/>
          </a:prstGeom>
          <a:ln>
            <a:noFill/>
          </a:ln>
          <a:effectLst>
            <a:softEdge rad="112500"/>
          </a:effectLst>
        </p:spPr>
      </p:pic>
    </p:spTree>
    <p:extLst>
      <p:ext uri="{BB962C8B-B14F-4D97-AF65-F5344CB8AC3E}">
        <p14:creationId xmlns:p14="http://schemas.microsoft.com/office/powerpoint/2010/main" val="1588977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2A8DB-228A-7A7F-E01A-79DDA322F313}"/>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42</a:t>
            </a:fld>
            <a:endParaRPr lang="en-US"/>
          </a:p>
        </p:txBody>
      </p:sp>
      <p:sp>
        <p:nvSpPr>
          <p:cNvPr id="2" name="Title 1">
            <a:extLst>
              <a:ext uri="{FF2B5EF4-FFF2-40B4-BE49-F238E27FC236}">
                <a16:creationId xmlns:a16="http://schemas.microsoft.com/office/drawing/2014/main" id="{01EBC8BD-73A2-DB03-E36B-23E9C47F30BA}"/>
              </a:ext>
            </a:extLst>
          </p:cNvPr>
          <p:cNvSpPr>
            <a:spLocks noGrp="1"/>
          </p:cNvSpPr>
          <p:nvPr>
            <p:ph type="title"/>
          </p:nvPr>
        </p:nvSpPr>
        <p:spPr>
          <a:xfrm>
            <a:off x="592822" y="56524"/>
            <a:ext cx="10972800" cy="874654"/>
          </a:xfrm>
        </p:spPr>
        <p:txBody>
          <a:bodyPr anchor="ctr">
            <a:normAutofit/>
          </a:bodyPr>
          <a:lstStyle/>
          <a:p>
            <a:r>
              <a:rPr lang="en-US"/>
              <a:t>Common Issues / Mistakes</a:t>
            </a:r>
          </a:p>
        </p:txBody>
      </p:sp>
      <p:graphicFrame>
        <p:nvGraphicFramePr>
          <p:cNvPr id="7" name="Content Placeholder 2">
            <a:extLst>
              <a:ext uri="{FF2B5EF4-FFF2-40B4-BE49-F238E27FC236}">
                <a16:creationId xmlns:a16="http://schemas.microsoft.com/office/drawing/2014/main" id="{74CAED32-CD3B-F868-A753-D26E8669A10B}"/>
              </a:ext>
            </a:extLst>
          </p:cNvPr>
          <p:cNvGraphicFramePr>
            <a:graphicFrameLocks noGrp="1"/>
          </p:cNvGraphicFramePr>
          <p:nvPr>
            <p:ph idx="1"/>
            <p:extLst>
              <p:ext uri="{D42A27DB-BD31-4B8C-83A1-F6EECF244321}">
                <p14:modId xmlns:p14="http://schemas.microsoft.com/office/powerpoint/2010/main" val="1772874764"/>
              </p:ext>
            </p:extLst>
          </p:nvPr>
        </p:nvGraphicFramePr>
        <p:xfrm>
          <a:off x="609600" y="1434514"/>
          <a:ext cx="10972800" cy="4679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245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104A-4835-5482-19A5-B6020DF10393}"/>
              </a:ext>
            </a:extLst>
          </p:cNvPr>
          <p:cNvSpPr>
            <a:spLocks noGrp="1"/>
          </p:cNvSpPr>
          <p:nvPr>
            <p:ph type="title"/>
          </p:nvPr>
        </p:nvSpPr>
        <p:spPr/>
        <p:txBody>
          <a:bodyPr/>
          <a:lstStyle/>
          <a:p>
            <a:r>
              <a:rPr lang="en-US"/>
              <a:t>Important Reminders</a:t>
            </a:r>
          </a:p>
        </p:txBody>
      </p:sp>
      <p:sp>
        <p:nvSpPr>
          <p:cNvPr id="3" name="Content Placeholder 2">
            <a:extLst>
              <a:ext uri="{FF2B5EF4-FFF2-40B4-BE49-F238E27FC236}">
                <a16:creationId xmlns:a16="http://schemas.microsoft.com/office/drawing/2014/main" id="{B46D3AEF-719B-5008-E809-CEAB0D092623}"/>
              </a:ext>
            </a:extLst>
          </p:cNvPr>
          <p:cNvSpPr>
            <a:spLocks noGrp="1"/>
          </p:cNvSpPr>
          <p:nvPr>
            <p:ph idx="1"/>
          </p:nvPr>
        </p:nvSpPr>
        <p:spPr>
          <a:xfrm>
            <a:off x="265043" y="1065706"/>
            <a:ext cx="8769782" cy="5292267"/>
          </a:xfrm>
        </p:spPr>
        <p:txBody>
          <a:bodyPr>
            <a:normAutofit fontScale="85000" lnSpcReduction="20000"/>
          </a:bodyPr>
          <a:lstStyle/>
          <a:p>
            <a:pPr>
              <a:lnSpc>
                <a:spcPct val="120000"/>
              </a:lnSpc>
              <a:spcBef>
                <a:spcPts val="0"/>
              </a:spcBef>
              <a:spcAft>
                <a:spcPts val="600"/>
              </a:spcAft>
            </a:pPr>
            <a:r>
              <a:rPr lang="en-US" sz="2400" dirty="0"/>
              <a:t>A HACCP risk assessment </a:t>
            </a:r>
            <a:r>
              <a:rPr lang="en-US" sz="2400" u="sng" dirty="0"/>
              <a:t>may require more than one contact </a:t>
            </a:r>
            <a:r>
              <a:rPr lang="en-US" sz="2400" dirty="0"/>
              <a:t>with the PIC during site visits or telephone calls source and obtain all the information necessary to assess the procedures. </a:t>
            </a:r>
          </a:p>
          <a:p>
            <a:pPr>
              <a:lnSpc>
                <a:spcPct val="120000"/>
              </a:lnSpc>
              <a:spcBef>
                <a:spcPts val="0"/>
              </a:spcBef>
              <a:spcAft>
                <a:spcPts val="600"/>
              </a:spcAft>
            </a:pPr>
            <a:endParaRPr lang="en-US" sz="900" dirty="0"/>
          </a:p>
          <a:p>
            <a:pPr>
              <a:lnSpc>
                <a:spcPct val="120000"/>
              </a:lnSpc>
              <a:spcBef>
                <a:spcPts val="0"/>
              </a:spcBef>
              <a:spcAft>
                <a:spcPts val="600"/>
              </a:spcAft>
            </a:pPr>
            <a:r>
              <a:rPr lang="en-US" sz="2400" dirty="0"/>
              <a:t>Elements in the </a:t>
            </a:r>
            <a:r>
              <a:rPr lang="en-US" sz="2400" u="sng" dirty="0"/>
              <a:t>investigation may change </a:t>
            </a:r>
            <a:r>
              <a:rPr lang="en-US" sz="2400" dirty="0"/>
              <a:t>and can require shifts of focus in suspect procedures. </a:t>
            </a:r>
          </a:p>
          <a:p>
            <a:pPr marL="0" indent="0">
              <a:lnSpc>
                <a:spcPct val="120000"/>
              </a:lnSpc>
              <a:spcBef>
                <a:spcPts val="0"/>
              </a:spcBef>
              <a:spcAft>
                <a:spcPts val="600"/>
              </a:spcAft>
              <a:buNone/>
            </a:pPr>
            <a:endParaRPr lang="en-US" sz="900" dirty="0"/>
          </a:p>
          <a:p>
            <a:pPr>
              <a:lnSpc>
                <a:spcPct val="120000"/>
              </a:lnSpc>
              <a:spcBef>
                <a:spcPts val="0"/>
              </a:spcBef>
              <a:spcAft>
                <a:spcPts val="600"/>
              </a:spcAft>
            </a:pPr>
            <a:r>
              <a:rPr lang="en-US" sz="2400" dirty="0"/>
              <a:t>Try to stay open-minded and patient. </a:t>
            </a:r>
          </a:p>
          <a:p>
            <a:pPr marL="0" indent="0">
              <a:lnSpc>
                <a:spcPct val="120000"/>
              </a:lnSpc>
              <a:spcBef>
                <a:spcPts val="0"/>
              </a:spcBef>
              <a:spcAft>
                <a:spcPts val="600"/>
              </a:spcAft>
              <a:buNone/>
            </a:pPr>
            <a:endParaRPr lang="en-US" sz="900" dirty="0"/>
          </a:p>
          <a:p>
            <a:pPr>
              <a:lnSpc>
                <a:spcPct val="120000"/>
              </a:lnSpc>
              <a:spcBef>
                <a:spcPts val="0"/>
              </a:spcBef>
              <a:spcAft>
                <a:spcPts val="600"/>
              </a:spcAft>
            </a:pPr>
            <a:r>
              <a:rPr lang="en-US" sz="2400" dirty="0"/>
              <a:t>When investigating suspect food items, which may have been contaminated prior to being received at the retail food establishment, </a:t>
            </a:r>
            <a:r>
              <a:rPr lang="en-US" sz="2400" u="sng" dirty="0"/>
              <a:t>it is important to obtain as much product information as possible to identify the exact source </a:t>
            </a:r>
            <a:r>
              <a:rPr lang="en-US" sz="2400" dirty="0"/>
              <a:t>and remove contaminated products from distribution.</a:t>
            </a:r>
          </a:p>
          <a:p>
            <a:pPr marL="0" indent="0">
              <a:lnSpc>
                <a:spcPct val="120000"/>
              </a:lnSpc>
              <a:spcBef>
                <a:spcPts val="0"/>
              </a:spcBef>
              <a:spcAft>
                <a:spcPts val="600"/>
              </a:spcAft>
              <a:buNone/>
            </a:pPr>
            <a:endParaRPr lang="en-US" sz="900" dirty="0"/>
          </a:p>
          <a:p>
            <a:pPr>
              <a:lnSpc>
                <a:spcPct val="120000"/>
              </a:lnSpc>
              <a:spcBef>
                <a:spcPts val="0"/>
              </a:spcBef>
              <a:spcAft>
                <a:spcPts val="600"/>
              </a:spcAft>
            </a:pPr>
            <a:r>
              <a:rPr lang="en-US" sz="2400" dirty="0"/>
              <a:t>Conducting a HACCP risk assessment of the implicated food is necessary to effectively </a:t>
            </a:r>
            <a:r>
              <a:rPr lang="en-US" sz="2400" u="sng" dirty="0"/>
              <a:t>identify potential hazards or points of contamination and time/temperature abuse</a:t>
            </a:r>
            <a:r>
              <a:rPr lang="en-US" sz="2400" dirty="0"/>
              <a:t>.</a:t>
            </a:r>
          </a:p>
        </p:txBody>
      </p:sp>
      <p:sp>
        <p:nvSpPr>
          <p:cNvPr id="4" name="Slide Number Placeholder 3">
            <a:extLst>
              <a:ext uri="{FF2B5EF4-FFF2-40B4-BE49-F238E27FC236}">
                <a16:creationId xmlns:a16="http://schemas.microsoft.com/office/drawing/2014/main" id="{8E7A1997-2A16-E5F6-7BFA-9CC27F15C744}"/>
              </a:ext>
            </a:extLst>
          </p:cNvPr>
          <p:cNvSpPr>
            <a:spLocks noGrp="1"/>
          </p:cNvSpPr>
          <p:nvPr>
            <p:ph type="sldNum" sz="quarter" idx="4"/>
          </p:nvPr>
        </p:nvSpPr>
        <p:spPr/>
        <p:txBody>
          <a:bodyPr/>
          <a:lstStyle/>
          <a:p>
            <a:fld id="{CA49D0EE-DE7F-324B-A84C-F36708423CDB}" type="slidenum">
              <a:rPr lang="en-US" smtClean="0"/>
              <a:pPr/>
              <a:t>43</a:t>
            </a:fld>
            <a:endParaRPr lang="en-US"/>
          </a:p>
        </p:txBody>
      </p:sp>
      <p:pic>
        <p:nvPicPr>
          <p:cNvPr id="6" name="Picture 5" descr="Text&#10;&#10;AI-generated content may be incorrect.">
            <a:extLst>
              <a:ext uri="{FF2B5EF4-FFF2-40B4-BE49-F238E27FC236}">
                <a16:creationId xmlns:a16="http://schemas.microsoft.com/office/drawing/2014/main" id="{03B33581-C3A2-5D7A-8B07-4776FEFF2F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97581" y="2297826"/>
            <a:ext cx="3210901" cy="2262347"/>
          </a:xfrm>
          <a:prstGeom prst="rect">
            <a:avLst/>
          </a:prstGeom>
        </p:spPr>
      </p:pic>
    </p:spTree>
    <p:extLst>
      <p:ext uri="{BB962C8B-B14F-4D97-AF65-F5344CB8AC3E}">
        <p14:creationId xmlns:p14="http://schemas.microsoft.com/office/powerpoint/2010/main" val="619471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AI-generated content may be incorrect.">
            <a:extLst>
              <a:ext uri="{FF2B5EF4-FFF2-40B4-BE49-F238E27FC236}">
                <a16:creationId xmlns:a16="http://schemas.microsoft.com/office/drawing/2014/main" id="{84EE920F-8695-8E27-FBCC-22ADE58234D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28566" y="1934817"/>
            <a:ext cx="3785462" cy="2544418"/>
          </a:xfrm>
          <a:prstGeom prst="rect">
            <a:avLst/>
          </a:prstGeom>
        </p:spPr>
      </p:pic>
      <p:sp>
        <p:nvSpPr>
          <p:cNvPr id="2" name="Title 1">
            <a:extLst>
              <a:ext uri="{FF2B5EF4-FFF2-40B4-BE49-F238E27FC236}">
                <a16:creationId xmlns:a16="http://schemas.microsoft.com/office/drawing/2014/main" id="{0EDEC425-7B60-F2A5-E382-EAB303263A1B}"/>
              </a:ext>
            </a:extLst>
          </p:cNvPr>
          <p:cNvSpPr>
            <a:spLocks noGrp="1"/>
          </p:cNvSpPr>
          <p:nvPr>
            <p:ph type="title"/>
          </p:nvPr>
        </p:nvSpPr>
        <p:spPr/>
        <p:txBody>
          <a:bodyPr/>
          <a:lstStyle/>
          <a:p>
            <a:r>
              <a:rPr lang="en-US"/>
              <a:t>Important Reminders</a:t>
            </a:r>
          </a:p>
        </p:txBody>
      </p:sp>
      <p:sp>
        <p:nvSpPr>
          <p:cNvPr id="3" name="Content Placeholder 2">
            <a:extLst>
              <a:ext uri="{FF2B5EF4-FFF2-40B4-BE49-F238E27FC236}">
                <a16:creationId xmlns:a16="http://schemas.microsoft.com/office/drawing/2014/main" id="{3867DCE1-48E5-26F4-EA53-F1AA8ED1DA1C}"/>
              </a:ext>
            </a:extLst>
          </p:cNvPr>
          <p:cNvSpPr>
            <a:spLocks noGrp="1"/>
          </p:cNvSpPr>
          <p:nvPr>
            <p:ph idx="1"/>
          </p:nvPr>
        </p:nvSpPr>
        <p:spPr>
          <a:xfrm>
            <a:off x="185532" y="1145250"/>
            <a:ext cx="9144000" cy="5347252"/>
          </a:xfrm>
        </p:spPr>
        <p:txBody>
          <a:bodyPr>
            <a:normAutofit fontScale="62500" lnSpcReduction="20000"/>
          </a:bodyPr>
          <a:lstStyle/>
          <a:p>
            <a:pPr>
              <a:lnSpc>
                <a:spcPct val="120000"/>
              </a:lnSpc>
              <a:spcBef>
                <a:spcPts val="0"/>
              </a:spcBef>
              <a:spcAft>
                <a:spcPts val="600"/>
              </a:spcAft>
            </a:pPr>
            <a:r>
              <a:rPr lang="en-US" dirty="0"/>
              <a:t>A report that reflects a </a:t>
            </a:r>
            <a:r>
              <a:rPr lang="en-US" u="sng" dirty="0"/>
              <a:t>HACCP-based investigation</a:t>
            </a:r>
            <a:r>
              <a:rPr lang="en-US" dirty="0"/>
              <a:t> provides specific information to the reviewer (permit holder, PIC, complainant, LBOH, MDPH Working Group on Foodborne Illness Control, lawyers, etc.) on how the food was handled by the establishment.</a:t>
            </a:r>
          </a:p>
          <a:p>
            <a:pPr marL="0" indent="0">
              <a:lnSpc>
                <a:spcPct val="120000"/>
              </a:lnSpc>
              <a:spcBef>
                <a:spcPts val="0"/>
              </a:spcBef>
              <a:spcAft>
                <a:spcPts val="600"/>
              </a:spcAft>
              <a:buNone/>
            </a:pPr>
            <a:endParaRPr lang="en-US" sz="1300" dirty="0"/>
          </a:p>
          <a:p>
            <a:pPr>
              <a:lnSpc>
                <a:spcPct val="120000"/>
              </a:lnSpc>
              <a:spcBef>
                <a:spcPts val="0"/>
              </a:spcBef>
              <a:spcAft>
                <a:spcPts val="600"/>
              </a:spcAft>
            </a:pPr>
            <a:r>
              <a:rPr lang="en-US" dirty="0"/>
              <a:t>Findings may demonstrate how a food establishment is employing safe food handling procedures in preparing the suspect food. </a:t>
            </a:r>
          </a:p>
          <a:p>
            <a:pPr marL="0" indent="0">
              <a:lnSpc>
                <a:spcPct val="120000"/>
              </a:lnSpc>
              <a:spcBef>
                <a:spcPts val="0"/>
              </a:spcBef>
              <a:spcAft>
                <a:spcPts val="600"/>
              </a:spcAft>
              <a:buNone/>
            </a:pPr>
            <a:endParaRPr lang="en-US" sz="1300" dirty="0"/>
          </a:p>
          <a:p>
            <a:pPr>
              <a:lnSpc>
                <a:spcPct val="120000"/>
              </a:lnSpc>
              <a:spcBef>
                <a:spcPts val="0"/>
              </a:spcBef>
              <a:spcAft>
                <a:spcPts val="600"/>
              </a:spcAft>
            </a:pPr>
            <a:r>
              <a:rPr lang="en-US" dirty="0"/>
              <a:t>Findings may also reveal critical control points in the preparation of the suspect food that were not being safely performed or monitored. </a:t>
            </a:r>
          </a:p>
          <a:p>
            <a:pPr marL="0" indent="0">
              <a:lnSpc>
                <a:spcPct val="120000"/>
              </a:lnSpc>
              <a:spcBef>
                <a:spcPts val="0"/>
              </a:spcBef>
              <a:spcAft>
                <a:spcPts val="600"/>
              </a:spcAft>
              <a:buNone/>
            </a:pPr>
            <a:endParaRPr lang="en-US" sz="1500" dirty="0"/>
          </a:p>
          <a:p>
            <a:pPr>
              <a:lnSpc>
                <a:spcPct val="120000"/>
              </a:lnSpc>
              <a:spcBef>
                <a:spcPts val="0"/>
              </a:spcBef>
              <a:spcAft>
                <a:spcPts val="600"/>
              </a:spcAft>
            </a:pPr>
            <a:r>
              <a:rPr lang="en-US" dirty="0"/>
              <a:t>In this case, a HACCP risk assessment will clearly identify faulty food handling practices as well as the recommendations to initiate corrective actions. </a:t>
            </a:r>
          </a:p>
          <a:p>
            <a:pPr marL="0" indent="0">
              <a:lnSpc>
                <a:spcPct val="120000"/>
              </a:lnSpc>
              <a:spcBef>
                <a:spcPts val="0"/>
              </a:spcBef>
              <a:spcAft>
                <a:spcPts val="600"/>
              </a:spcAft>
              <a:buNone/>
            </a:pPr>
            <a:endParaRPr lang="en-US" sz="1500" dirty="0"/>
          </a:p>
          <a:p>
            <a:pPr>
              <a:lnSpc>
                <a:spcPct val="120000"/>
              </a:lnSpc>
              <a:spcBef>
                <a:spcPts val="0"/>
              </a:spcBef>
              <a:spcAft>
                <a:spcPts val="600"/>
              </a:spcAft>
            </a:pPr>
            <a:r>
              <a:rPr lang="en-US" dirty="0"/>
              <a:t>Poor food handling practices can be replaced with safe practices and procedures, thereby averting future occurrences of foodborne disease.</a:t>
            </a:r>
          </a:p>
        </p:txBody>
      </p:sp>
      <p:sp>
        <p:nvSpPr>
          <p:cNvPr id="4" name="Slide Number Placeholder 3">
            <a:extLst>
              <a:ext uri="{FF2B5EF4-FFF2-40B4-BE49-F238E27FC236}">
                <a16:creationId xmlns:a16="http://schemas.microsoft.com/office/drawing/2014/main" id="{D4FC9F22-F62F-9BA1-13DF-504E6DD66DE4}"/>
              </a:ext>
            </a:extLst>
          </p:cNvPr>
          <p:cNvSpPr>
            <a:spLocks noGrp="1"/>
          </p:cNvSpPr>
          <p:nvPr>
            <p:ph type="sldNum" sz="quarter" idx="4"/>
          </p:nvPr>
        </p:nvSpPr>
        <p:spPr/>
        <p:txBody>
          <a:bodyPr/>
          <a:lstStyle/>
          <a:p>
            <a:fld id="{CA49D0EE-DE7F-324B-A84C-F36708423CDB}" type="slidenum">
              <a:rPr lang="en-US" smtClean="0"/>
              <a:pPr/>
              <a:t>44</a:t>
            </a:fld>
            <a:endParaRPr lang="en-US"/>
          </a:p>
        </p:txBody>
      </p:sp>
    </p:spTree>
    <p:extLst>
      <p:ext uri="{BB962C8B-B14F-4D97-AF65-F5344CB8AC3E}">
        <p14:creationId xmlns:p14="http://schemas.microsoft.com/office/powerpoint/2010/main" val="749675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2BBC-37E7-281E-673A-571A77B6E9F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27E322-377F-7F91-8933-7FDDA8174AE9}"/>
              </a:ext>
            </a:extLst>
          </p:cNvPr>
          <p:cNvSpPr>
            <a:spLocks noGrp="1"/>
          </p:cNvSpPr>
          <p:nvPr>
            <p:ph type="sldNum" sz="quarter" idx="4"/>
          </p:nvPr>
        </p:nvSpPr>
        <p:spPr/>
        <p:txBody>
          <a:bodyPr/>
          <a:lstStyle/>
          <a:p>
            <a:fld id="{CA49D0EE-DE7F-324B-A84C-F36708423CDB}" type="slidenum">
              <a:rPr lang="en-US" smtClean="0"/>
              <a:pPr/>
              <a:t>45</a:t>
            </a:fld>
            <a:endParaRPr lang="en-US"/>
          </a:p>
        </p:txBody>
      </p:sp>
      <p:pic>
        <p:nvPicPr>
          <p:cNvPr id="5" name="Picture 4" descr="A person holding a sign with question marks">
            <a:extLst>
              <a:ext uri="{FF2B5EF4-FFF2-40B4-BE49-F238E27FC236}">
                <a16:creationId xmlns:a16="http://schemas.microsoft.com/office/drawing/2014/main" id="{7CABBC39-25A0-8B89-A9F0-AFEFE92F023D}"/>
              </a:ext>
            </a:extLst>
          </p:cNvPr>
          <p:cNvPicPr>
            <a:picLocks noChangeAspect="1"/>
          </p:cNvPicPr>
          <p:nvPr/>
        </p:nvPicPr>
        <p:blipFill rotWithShape="1">
          <a:blip r:embed="rId3">
            <a:alphaModFix amt="12000"/>
            <a:graysc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616" b="30292"/>
          <a:stretch/>
        </p:blipFill>
        <p:spPr>
          <a:xfrm>
            <a:off x="-764510" y="0"/>
            <a:ext cx="13328955" cy="6492501"/>
          </a:xfrm>
          <a:prstGeom prst="rect">
            <a:avLst/>
          </a:prstGeom>
          <a:effectLst>
            <a:reflection blurRad="38100" stA="55000" endPos="15000" dir="5400000" sy="-100000" algn="bl" rotWithShape="0"/>
          </a:effectLst>
        </p:spPr>
      </p:pic>
      <p:sp>
        <p:nvSpPr>
          <p:cNvPr id="6" name="Title 1">
            <a:extLst>
              <a:ext uri="{FF2B5EF4-FFF2-40B4-BE49-F238E27FC236}">
                <a16:creationId xmlns:a16="http://schemas.microsoft.com/office/drawing/2014/main" id="{AC9ED658-E3A1-49A8-A060-AEBA50C635EB}"/>
              </a:ext>
            </a:extLst>
          </p:cNvPr>
          <p:cNvSpPr txBox="1">
            <a:spLocks/>
          </p:cNvSpPr>
          <p:nvPr/>
        </p:nvSpPr>
        <p:spPr>
          <a:xfrm>
            <a:off x="1611693" y="3019693"/>
            <a:ext cx="9144000" cy="1641490"/>
          </a:xfrm>
          <a:prstGeom prst="rect">
            <a:avLst/>
          </a:prstGeom>
        </p:spPr>
        <p:txBody>
          <a:bodyPr vert="horz" wrap="none"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9600" spc="-300">
                <a:solidFill>
                  <a:srgbClr val="00B0F0"/>
                </a:solidFill>
                <a:effectLst>
                  <a:outerShdw blurRad="469900" dist="342900" dir="5400000" sy="-20000" rotWithShape="0">
                    <a:prstClr val="black">
                      <a:alpha val="66000"/>
                    </a:prstClr>
                  </a:outerShdw>
                </a:effectLst>
                <a:latin typeface="Aptos ExtraBold" panose="020B0004020202020204" pitchFamily="34" charset="0"/>
              </a:rPr>
              <a:t>QUESTIONS ???</a:t>
            </a:r>
          </a:p>
        </p:txBody>
      </p:sp>
    </p:spTree>
    <p:extLst>
      <p:ext uri="{BB962C8B-B14F-4D97-AF65-F5344CB8AC3E}">
        <p14:creationId xmlns:p14="http://schemas.microsoft.com/office/powerpoint/2010/main" val="13516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4A5B88-FDC0-DFE3-9896-04EE0DA4ADEF}"/>
              </a:ext>
            </a:extLst>
          </p:cNvPr>
          <p:cNvSpPr>
            <a:spLocks noGrp="1"/>
          </p:cNvSpPr>
          <p:nvPr>
            <p:ph type="sldNum" sz="quarter" idx="4"/>
          </p:nvPr>
        </p:nvSpPr>
        <p:spPr/>
        <p:txBody>
          <a:bodyPr/>
          <a:lstStyle/>
          <a:p>
            <a:fld id="{CA49D0EE-DE7F-324B-A84C-F36708423CDB}" type="slidenum">
              <a:rPr lang="en-US" smtClean="0"/>
              <a:pPr/>
              <a:t>46</a:t>
            </a:fld>
            <a:endParaRPr lang="en-US"/>
          </a:p>
        </p:txBody>
      </p:sp>
      <p:sp>
        <p:nvSpPr>
          <p:cNvPr id="3" name="Title 2">
            <a:extLst>
              <a:ext uri="{FF2B5EF4-FFF2-40B4-BE49-F238E27FC236}">
                <a16:creationId xmlns:a16="http://schemas.microsoft.com/office/drawing/2014/main" id="{412F8A0D-B777-E2D8-1582-A7F2D0989737}"/>
              </a:ext>
            </a:extLst>
          </p:cNvPr>
          <p:cNvSpPr>
            <a:spLocks noGrp="1"/>
          </p:cNvSpPr>
          <p:nvPr>
            <p:ph type="title"/>
          </p:nvPr>
        </p:nvSpPr>
        <p:spPr/>
        <p:txBody>
          <a:bodyPr/>
          <a:lstStyle/>
          <a:p>
            <a:r>
              <a:rPr lang="en-US"/>
              <a:t>Important Contact Information</a:t>
            </a:r>
          </a:p>
        </p:txBody>
      </p:sp>
      <p:sp>
        <p:nvSpPr>
          <p:cNvPr id="4" name="Content Placeholder 3">
            <a:extLst>
              <a:ext uri="{FF2B5EF4-FFF2-40B4-BE49-F238E27FC236}">
                <a16:creationId xmlns:a16="http://schemas.microsoft.com/office/drawing/2014/main" id="{100B209F-0F3D-8F13-EAEF-FDCA58091B00}"/>
              </a:ext>
            </a:extLst>
          </p:cNvPr>
          <p:cNvSpPr>
            <a:spLocks noGrp="1"/>
          </p:cNvSpPr>
          <p:nvPr>
            <p:ph idx="1"/>
          </p:nvPr>
        </p:nvSpPr>
        <p:spPr/>
        <p:txBody>
          <a:bodyPr vert="horz" lIns="91440" tIns="45720" rIns="91440" bIns="45720" rtlCol="0" anchor="t">
            <a:normAutofit fontScale="62500" lnSpcReduction="20000"/>
          </a:bodyPr>
          <a:lstStyle/>
          <a:p>
            <a:pPr marL="457200" indent="-457200">
              <a:lnSpc>
                <a:spcPct val="140000"/>
              </a:lnSpc>
              <a:spcBef>
                <a:spcPts val="0"/>
              </a:spcBef>
              <a:spcAft>
                <a:spcPts val="600"/>
              </a:spcAft>
              <a:buFont typeface="Arial" panose="020B0604020202020204" pitchFamily="34" charset="0"/>
              <a:buChar char="•"/>
            </a:pPr>
            <a:r>
              <a:rPr lang="en-US" sz="4000" b="1" dirty="0">
                <a:solidFill>
                  <a:srgbClr val="055994"/>
                </a:solidFill>
              </a:rPr>
              <a:t>Division of Food Protection: 617-983-6712</a:t>
            </a:r>
            <a:br>
              <a:rPr lang="en-US" dirty="0"/>
            </a:br>
            <a:r>
              <a:rPr lang="en-US" dirty="0"/>
              <a:t>For policy and technical assistance with the environmental investigation such as conducting a HACCP risk assessment, initiating enforcement actions and collecting food samples. On-site investigation assistance is often available for larger outbreaks.</a:t>
            </a:r>
          </a:p>
          <a:p>
            <a:pPr marL="571500" indent="-571500">
              <a:lnSpc>
                <a:spcPct val="120000"/>
              </a:lnSpc>
              <a:buFont typeface="Arial" panose="020B0604020202020204" pitchFamily="34" charset="0"/>
              <a:buChar char="•"/>
            </a:pPr>
            <a:r>
              <a:rPr lang="en-US" sz="4000" b="1" dirty="0">
                <a:solidFill>
                  <a:srgbClr val="055994"/>
                </a:solidFill>
              </a:rPr>
              <a:t>Division of Epidemiology:  617-983-6800</a:t>
            </a:r>
            <a:br>
              <a:rPr lang="en-US" sz="2800" b="1" dirty="0">
                <a:solidFill>
                  <a:srgbClr val="055994"/>
                </a:solidFill>
              </a:rPr>
            </a:br>
            <a:r>
              <a:rPr lang="en-US" sz="3500" dirty="0">
                <a:effectLst/>
                <a:latin typeface="Aptos" panose="020B0004020202020204" pitchFamily="34" charset="0"/>
                <a:ea typeface="Aptos" panose="020B0004020202020204" pitchFamily="34" charset="0"/>
                <a:cs typeface="Aptos" panose="020B0004020202020204" pitchFamily="34" charset="0"/>
              </a:rPr>
              <a:t>For assistance with the epidemiologic investigation including conducting case interviews, developing questionnaires, and performing analytic studies.  Epidemiologists can also assist with coordinating food handler stool testing at the State Public Health Laboratory.  </a:t>
            </a:r>
          </a:p>
          <a:p>
            <a:pPr>
              <a:lnSpc>
                <a:spcPct val="120000"/>
              </a:lnSpc>
            </a:pPr>
            <a:endParaRPr lang="en-US" sz="1500" dirty="0">
              <a:effectLst/>
              <a:latin typeface="Aptos" panose="020B0004020202020204" pitchFamily="34" charset="0"/>
              <a:ea typeface="Aptos" panose="020B0004020202020204" pitchFamily="34" charset="0"/>
              <a:cs typeface="Aptos" panose="020B0004020202020204" pitchFamily="34" charset="0"/>
            </a:endParaRPr>
          </a:p>
          <a:p>
            <a:pPr marL="457200" indent="-457200">
              <a:lnSpc>
                <a:spcPct val="140000"/>
              </a:lnSpc>
              <a:spcBef>
                <a:spcPts val="0"/>
              </a:spcBef>
              <a:spcAft>
                <a:spcPts val="600"/>
              </a:spcAft>
              <a:buFont typeface="Arial" panose="020B0604020202020204" pitchFamily="34" charset="0"/>
              <a:buChar char="•"/>
            </a:pPr>
            <a:r>
              <a:rPr lang="en-US" sz="4000" b="1" dirty="0">
                <a:solidFill>
                  <a:srgbClr val="055994"/>
                </a:solidFill>
              </a:rPr>
              <a:t>State Public Health Laboratory: 617-983-6616</a:t>
            </a:r>
            <a:br>
              <a:rPr lang="en-US" dirty="0"/>
            </a:br>
            <a:r>
              <a:rPr lang="en-US" dirty="0"/>
              <a:t>For technical assistance with the collection protocol for food and enteric specimens.</a:t>
            </a:r>
          </a:p>
        </p:txBody>
      </p:sp>
    </p:spTree>
    <p:extLst>
      <p:ext uri="{BB962C8B-B14F-4D97-AF65-F5344CB8AC3E}">
        <p14:creationId xmlns:p14="http://schemas.microsoft.com/office/powerpoint/2010/main" val="2083256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A7777-3DB6-6DD1-2A93-89587D5C28BB}"/>
              </a:ext>
            </a:extLst>
          </p:cNvPr>
          <p:cNvSpPr>
            <a:spLocks noGrp="1"/>
          </p:cNvSpPr>
          <p:nvPr>
            <p:ph type="sldNum" sz="quarter" idx="4"/>
          </p:nvPr>
        </p:nvSpPr>
        <p:spPr/>
        <p:txBody>
          <a:bodyPr/>
          <a:lstStyle/>
          <a:p>
            <a:fld id="{CA49D0EE-DE7F-324B-A84C-F36708423CDB}" type="slidenum">
              <a:rPr lang="en-US" smtClean="0"/>
              <a:pPr/>
              <a:t>47</a:t>
            </a:fld>
            <a:endParaRPr lang="en-US"/>
          </a:p>
        </p:txBody>
      </p:sp>
      <p:sp>
        <p:nvSpPr>
          <p:cNvPr id="3" name="Title 2">
            <a:extLst>
              <a:ext uri="{FF2B5EF4-FFF2-40B4-BE49-F238E27FC236}">
                <a16:creationId xmlns:a16="http://schemas.microsoft.com/office/drawing/2014/main" id="{5814DD01-1D15-5763-3450-DDE6C6967111}"/>
              </a:ext>
            </a:extLst>
          </p:cNvPr>
          <p:cNvSpPr>
            <a:spLocks noGrp="1"/>
          </p:cNvSpPr>
          <p:nvPr>
            <p:ph type="title"/>
          </p:nvPr>
        </p:nvSpPr>
        <p:spPr/>
        <p:txBody>
          <a:bodyPr/>
          <a:lstStyle/>
          <a:p>
            <a:r>
              <a:rPr lang="en-US"/>
              <a:t>Additional Contact Information</a:t>
            </a:r>
          </a:p>
        </p:txBody>
      </p:sp>
      <p:sp>
        <p:nvSpPr>
          <p:cNvPr id="4" name="Content Placeholder 3">
            <a:extLst>
              <a:ext uri="{FF2B5EF4-FFF2-40B4-BE49-F238E27FC236}">
                <a16:creationId xmlns:a16="http://schemas.microsoft.com/office/drawing/2014/main" id="{FECE05D2-53ED-A941-5EB0-09B1A7FC6F12}"/>
              </a:ext>
            </a:extLst>
          </p:cNvPr>
          <p:cNvSpPr>
            <a:spLocks noGrp="1"/>
          </p:cNvSpPr>
          <p:nvPr>
            <p:ph idx="1"/>
          </p:nvPr>
        </p:nvSpPr>
        <p:spPr/>
        <p:txBody>
          <a:bodyPr>
            <a:normAutofit fontScale="92500" lnSpcReduction="10000"/>
          </a:bodyPr>
          <a:lstStyle/>
          <a:p>
            <a:pPr>
              <a:lnSpc>
                <a:spcPct val="110000"/>
              </a:lnSpc>
              <a:spcBef>
                <a:spcPts val="0"/>
              </a:spcBef>
              <a:spcAft>
                <a:spcPts val="1200"/>
              </a:spcAft>
            </a:pPr>
            <a:r>
              <a:rPr lang="en-US" b="1" dirty="0">
                <a:solidFill>
                  <a:srgbClr val="055994"/>
                </a:solidFill>
              </a:rPr>
              <a:t>Jessica Ferreira, CP-FS</a:t>
            </a:r>
            <a:br>
              <a:rPr lang="en-US" dirty="0"/>
            </a:br>
            <a:r>
              <a:rPr lang="en-US" dirty="0"/>
              <a:t>Food Safety Trainer</a:t>
            </a:r>
            <a:br>
              <a:rPr lang="en-US" dirty="0"/>
            </a:br>
            <a:r>
              <a:rPr lang="en-US" dirty="0"/>
              <a:t>Email: </a:t>
            </a:r>
            <a:r>
              <a:rPr lang="en-US" dirty="0">
                <a:hlinkClick r:id="rId3"/>
              </a:rPr>
              <a:t>Jessica.L.Ferreira@mass.gov</a:t>
            </a:r>
            <a:r>
              <a:rPr lang="en-US" dirty="0"/>
              <a:t> </a:t>
            </a:r>
          </a:p>
          <a:p>
            <a:pPr>
              <a:lnSpc>
                <a:spcPct val="110000"/>
              </a:lnSpc>
              <a:spcBef>
                <a:spcPts val="0"/>
              </a:spcBef>
              <a:spcAft>
                <a:spcPts val="1200"/>
              </a:spcAft>
            </a:pPr>
            <a:r>
              <a:rPr lang="en-US" b="1" dirty="0">
                <a:solidFill>
                  <a:srgbClr val="055994"/>
                </a:solidFill>
              </a:rPr>
              <a:t>Mark Carleo, REHS, CP-FS</a:t>
            </a:r>
            <a:br>
              <a:rPr lang="en-US" dirty="0"/>
            </a:br>
            <a:r>
              <a:rPr lang="en-US" dirty="0"/>
              <a:t>Senior Food Safety Trainer</a:t>
            </a:r>
            <a:br>
              <a:rPr lang="en-US" dirty="0"/>
            </a:br>
            <a:r>
              <a:rPr lang="en-US" dirty="0"/>
              <a:t>Email: </a:t>
            </a:r>
            <a:r>
              <a:rPr lang="en-US" dirty="0">
                <a:hlinkClick r:id="rId4"/>
              </a:rPr>
              <a:t>Mark.L.Carleo@mass.gov</a:t>
            </a:r>
            <a:r>
              <a:rPr lang="en-US" dirty="0"/>
              <a:t> </a:t>
            </a:r>
          </a:p>
          <a:p>
            <a:pPr>
              <a:lnSpc>
                <a:spcPct val="110000"/>
              </a:lnSpc>
              <a:spcBef>
                <a:spcPts val="0"/>
              </a:spcBef>
              <a:spcAft>
                <a:spcPts val="1200"/>
              </a:spcAft>
            </a:pPr>
            <a:r>
              <a:rPr lang="en-US" b="1" dirty="0">
                <a:solidFill>
                  <a:srgbClr val="055994"/>
                </a:solidFill>
              </a:rPr>
              <a:t>Nichol Smith, MS</a:t>
            </a:r>
            <a:br>
              <a:rPr lang="en-US" dirty="0"/>
            </a:br>
            <a:r>
              <a:rPr lang="en-US" dirty="0"/>
              <a:t>Outbreak and Response Coordinator</a:t>
            </a:r>
            <a:br>
              <a:rPr lang="en-US" dirty="0"/>
            </a:br>
            <a:r>
              <a:rPr lang="en-US" dirty="0"/>
              <a:t>Email: </a:t>
            </a:r>
            <a:r>
              <a:rPr lang="en-US" dirty="0">
                <a:hlinkClick r:id="rId5"/>
              </a:rPr>
              <a:t>Nichol.L.Smith@mass.gov</a:t>
            </a:r>
            <a:r>
              <a:rPr lang="en-US" dirty="0"/>
              <a:t> </a:t>
            </a:r>
          </a:p>
        </p:txBody>
      </p:sp>
    </p:spTree>
    <p:extLst>
      <p:ext uri="{BB962C8B-B14F-4D97-AF65-F5344CB8AC3E}">
        <p14:creationId xmlns:p14="http://schemas.microsoft.com/office/powerpoint/2010/main" val="1258172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0EEE78-8D10-4FBE-9B71-DECDDDC8686C}"/>
              </a:ext>
            </a:extLst>
          </p:cNvPr>
          <p:cNvSpPr>
            <a:spLocks noGrp="1"/>
          </p:cNvSpPr>
          <p:nvPr>
            <p:ph type="sldNum" sz="quarter" idx="4"/>
          </p:nvPr>
        </p:nvSpPr>
        <p:spPr>
          <a:prstGeom prst="rect">
            <a:avLst/>
          </a:prstGeom>
        </p:spPr>
        <p:txBody>
          <a:bodyPr/>
          <a:lstStyle/>
          <a:p>
            <a:fld id="{CA49D0EE-DE7F-324B-A84C-F36708423CDB}" type="slidenum">
              <a:rPr lang="en-US" smtClean="0"/>
              <a:pPr/>
              <a:t>48</a:t>
            </a:fld>
            <a:endParaRPr lang="en-US"/>
          </a:p>
        </p:txBody>
      </p:sp>
    </p:spTree>
    <p:extLst>
      <p:ext uri="{BB962C8B-B14F-4D97-AF65-F5344CB8AC3E}">
        <p14:creationId xmlns:p14="http://schemas.microsoft.com/office/powerpoint/2010/main" val="393864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9A140E-1B0E-74F6-E0B4-9590CE700A65}"/>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2" name="Title 1">
            <a:extLst>
              <a:ext uri="{FF2B5EF4-FFF2-40B4-BE49-F238E27FC236}">
                <a16:creationId xmlns:a16="http://schemas.microsoft.com/office/drawing/2014/main" id="{6CDBCD23-3DA3-D437-3DBA-516E87C1E688}"/>
              </a:ext>
            </a:extLst>
          </p:cNvPr>
          <p:cNvSpPr>
            <a:spLocks noGrp="1"/>
          </p:cNvSpPr>
          <p:nvPr>
            <p:ph type="title"/>
          </p:nvPr>
        </p:nvSpPr>
        <p:spPr>
          <a:xfrm>
            <a:off x="326571" y="56524"/>
            <a:ext cx="11239051" cy="874654"/>
          </a:xfrm>
        </p:spPr>
        <p:txBody>
          <a:bodyPr>
            <a:noAutofit/>
          </a:bodyPr>
          <a:lstStyle/>
          <a:p>
            <a:r>
              <a:rPr lang="en-US" sz="3200"/>
              <a:t>Regulations associated with reporting suspected / confirmed FBI’s</a:t>
            </a:r>
          </a:p>
        </p:txBody>
      </p:sp>
      <p:sp>
        <p:nvSpPr>
          <p:cNvPr id="3" name="Content Placeholder 2">
            <a:extLst>
              <a:ext uri="{FF2B5EF4-FFF2-40B4-BE49-F238E27FC236}">
                <a16:creationId xmlns:a16="http://schemas.microsoft.com/office/drawing/2014/main" id="{945646F9-E90A-1BA2-B3AE-BCB689067451}"/>
              </a:ext>
            </a:extLst>
          </p:cNvPr>
          <p:cNvSpPr>
            <a:spLocks noGrp="1"/>
          </p:cNvSpPr>
          <p:nvPr>
            <p:ph idx="1"/>
          </p:nvPr>
        </p:nvSpPr>
        <p:spPr>
          <a:xfrm>
            <a:off x="343349" y="1272210"/>
            <a:ext cx="11239051" cy="5009320"/>
          </a:xfrm>
        </p:spPr>
        <p:txBody>
          <a:bodyPr vert="horz" lIns="91440" tIns="45720" rIns="91440" bIns="45720" rtlCol="0" anchor="t">
            <a:normAutofit fontScale="55000" lnSpcReduction="20000"/>
          </a:bodyPr>
          <a:lstStyle/>
          <a:p>
            <a:pPr>
              <a:lnSpc>
                <a:spcPct val="120000"/>
              </a:lnSpc>
              <a:spcBef>
                <a:spcPts val="0"/>
              </a:spcBef>
              <a:spcAft>
                <a:spcPts val="600"/>
              </a:spcAft>
            </a:pPr>
            <a:r>
              <a:rPr lang="en-US" sz="4400" b="1">
                <a:latin typeface="Arial"/>
                <a:cs typeface="Arial"/>
              </a:rPr>
              <a:t>105 CMR 300.134 - Illness Believed to Be Part of a Suspected or Confirmed Cluster or Outbreak </a:t>
            </a:r>
          </a:p>
          <a:p>
            <a:pPr>
              <a:lnSpc>
                <a:spcPct val="120000"/>
              </a:lnSpc>
              <a:spcBef>
                <a:spcPts val="0"/>
              </a:spcBef>
              <a:spcAft>
                <a:spcPts val="600"/>
              </a:spcAft>
            </a:pPr>
            <a:r>
              <a:rPr lang="en-US">
                <a:latin typeface="Arial"/>
                <a:cs typeface="Arial"/>
              </a:rPr>
              <a:t>Knowledge of the occurrence of any suspected or confirmed  cluster or outbreak of illness must be reported to the LBOH by:</a:t>
            </a:r>
          </a:p>
          <a:p>
            <a:pPr marL="457200" indent="-457200">
              <a:lnSpc>
                <a:spcPct val="120000"/>
              </a:lnSpc>
              <a:spcBef>
                <a:spcPts val="0"/>
              </a:spcBef>
              <a:spcAft>
                <a:spcPts val="600"/>
              </a:spcAft>
              <a:buChar char="•"/>
            </a:pPr>
            <a:r>
              <a:rPr lang="en-US">
                <a:latin typeface="Arial"/>
                <a:cs typeface="Arial"/>
              </a:rPr>
              <a:t>Healthcare providers</a:t>
            </a:r>
            <a:endParaRPr lang="en-US"/>
          </a:p>
          <a:p>
            <a:pPr marL="457200" indent="-457200">
              <a:lnSpc>
                <a:spcPct val="120000"/>
              </a:lnSpc>
              <a:spcBef>
                <a:spcPts val="0"/>
              </a:spcBef>
              <a:spcAft>
                <a:spcPts val="600"/>
              </a:spcAft>
              <a:buChar char="•"/>
            </a:pPr>
            <a:r>
              <a:rPr lang="en-US">
                <a:latin typeface="Arial"/>
                <a:cs typeface="Arial"/>
              </a:rPr>
              <a:t>Those in supervisory positions at a school, day care, hospital, institution, clinic, medical practice, laboratory, labor or other camp, employers. </a:t>
            </a:r>
            <a:endParaRPr lang="en-US"/>
          </a:p>
          <a:p>
            <a:pPr>
              <a:lnSpc>
                <a:spcPct val="120000"/>
              </a:lnSpc>
              <a:spcBef>
                <a:spcPts val="0"/>
              </a:spcBef>
              <a:spcAft>
                <a:spcPts val="600"/>
              </a:spcAft>
            </a:pPr>
            <a:r>
              <a:rPr lang="en-US">
                <a:latin typeface="Arial"/>
                <a:cs typeface="Arial"/>
              </a:rPr>
              <a:t>Reporting shall occur </a:t>
            </a:r>
            <a:r>
              <a:rPr lang="en-US" b="1">
                <a:latin typeface="Arial"/>
                <a:cs typeface="Arial"/>
              </a:rPr>
              <a:t>immediately</a:t>
            </a:r>
            <a:r>
              <a:rPr lang="en-US">
                <a:latin typeface="Arial"/>
                <a:cs typeface="Arial"/>
              </a:rPr>
              <a:t> by telephone, fax, or other electronic means to the LBOH in the community where the facility is located or MDPH directly</a:t>
            </a:r>
          </a:p>
          <a:p>
            <a:pPr marL="457200" indent="-457200">
              <a:lnSpc>
                <a:spcPct val="120000"/>
              </a:lnSpc>
              <a:spcBef>
                <a:spcPts val="0"/>
              </a:spcBef>
              <a:spcAft>
                <a:spcPts val="600"/>
              </a:spcAft>
              <a:buChar char="•"/>
            </a:pPr>
            <a:r>
              <a:rPr lang="en-US">
                <a:latin typeface="Arial"/>
                <a:cs typeface="Arial"/>
              </a:rPr>
              <a:t>If MDPH is notified, it shall notify the LBOH within 24 hours </a:t>
            </a:r>
            <a:endParaRPr lang="en-US"/>
          </a:p>
          <a:p>
            <a:pPr>
              <a:lnSpc>
                <a:spcPct val="120000"/>
              </a:lnSpc>
              <a:spcBef>
                <a:spcPts val="0"/>
              </a:spcBef>
              <a:spcAft>
                <a:spcPts val="600"/>
              </a:spcAft>
            </a:pPr>
            <a:r>
              <a:rPr lang="en-US">
                <a:latin typeface="Arial"/>
                <a:cs typeface="Arial"/>
              </a:rPr>
              <a:t>LBOHs should report any suspected outbreak of illness within 24 hours to MDPH:</a:t>
            </a:r>
          </a:p>
          <a:p>
            <a:pPr marL="457200" indent="-457200">
              <a:lnSpc>
                <a:spcPct val="120000"/>
              </a:lnSpc>
              <a:spcBef>
                <a:spcPts val="0"/>
              </a:spcBef>
              <a:spcAft>
                <a:spcPts val="600"/>
              </a:spcAft>
              <a:buChar char="•"/>
            </a:pPr>
            <a:r>
              <a:rPr lang="en-US">
                <a:latin typeface="Arial"/>
                <a:cs typeface="Arial"/>
              </a:rPr>
              <a:t>Call the </a:t>
            </a:r>
            <a:r>
              <a:rPr lang="en-US" b="1">
                <a:latin typeface="Arial"/>
                <a:cs typeface="Arial"/>
              </a:rPr>
              <a:t>Division of Environmental Epidemiology (DEE) (617) 983-6800</a:t>
            </a:r>
            <a:r>
              <a:rPr lang="en-US">
                <a:latin typeface="Arial"/>
                <a:cs typeface="Arial"/>
              </a:rPr>
              <a:t> or </a:t>
            </a:r>
            <a:r>
              <a:rPr lang="en-US" b="1">
                <a:latin typeface="Arial"/>
                <a:cs typeface="Arial"/>
              </a:rPr>
              <a:t>Division of Food Protection (DFP) 617-983-6712</a:t>
            </a:r>
            <a:r>
              <a:rPr lang="en-US">
                <a:latin typeface="Arial"/>
                <a:cs typeface="Arial"/>
              </a:rPr>
              <a:t> Can also be reported as a MAVEN foodborne illness complaint event </a:t>
            </a:r>
          </a:p>
          <a:p>
            <a:pPr marR="26035">
              <a:lnSpc>
                <a:spcPct val="120000"/>
              </a:lnSpc>
              <a:spcBef>
                <a:spcPts val="0"/>
              </a:spcBef>
            </a:pPr>
            <a:r>
              <a:rPr lang="en-US" sz="1900" b="1">
                <a:solidFill>
                  <a:schemeClr val="accent5"/>
                </a:solidFill>
                <a:latin typeface="Arial"/>
                <a:cs typeface="Arial"/>
              </a:rPr>
              <a:t>*</a:t>
            </a:r>
            <a:r>
              <a:rPr lang="en-US" sz="1900" b="1" u="sng">
                <a:solidFill>
                  <a:schemeClr val="accent5"/>
                </a:solidFill>
                <a:latin typeface="Arial"/>
                <a:cs typeface="Arial"/>
              </a:rPr>
              <a:t>CREDIT</a:t>
            </a:r>
            <a:r>
              <a:rPr lang="en-US" sz="1900" b="1">
                <a:solidFill>
                  <a:schemeClr val="accent5"/>
                </a:solidFill>
                <a:latin typeface="Arial"/>
                <a:cs typeface="Arial"/>
              </a:rPr>
              <a:t>: Foodborne Illness Season is Here – Presentation July 2024.</a:t>
            </a:r>
            <a:endParaRPr lang="en-US" sz="1900">
              <a:solidFill>
                <a:schemeClr val="accent5"/>
              </a:solidFill>
              <a:latin typeface="Arial"/>
              <a:cs typeface="Arial"/>
            </a:endParaRPr>
          </a:p>
        </p:txBody>
      </p:sp>
    </p:spTree>
    <p:extLst>
      <p:ext uri="{BB962C8B-B14F-4D97-AF65-F5344CB8AC3E}">
        <p14:creationId xmlns:p14="http://schemas.microsoft.com/office/powerpoint/2010/main" val="10452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CC3B-62B4-5F82-9798-EBB42A9BBD9E}"/>
              </a:ext>
            </a:extLst>
          </p:cNvPr>
          <p:cNvSpPr>
            <a:spLocks noGrp="1"/>
          </p:cNvSpPr>
          <p:nvPr>
            <p:ph type="title"/>
          </p:nvPr>
        </p:nvSpPr>
        <p:spPr/>
        <p:txBody>
          <a:bodyPr/>
          <a:lstStyle/>
          <a:p>
            <a:r>
              <a:rPr lang="en-US"/>
              <a:t>Reporting to Public Health</a:t>
            </a:r>
          </a:p>
        </p:txBody>
      </p:sp>
      <p:sp>
        <p:nvSpPr>
          <p:cNvPr id="4" name="Slide Number Placeholder 3">
            <a:extLst>
              <a:ext uri="{FF2B5EF4-FFF2-40B4-BE49-F238E27FC236}">
                <a16:creationId xmlns:a16="http://schemas.microsoft.com/office/drawing/2014/main" id="{B6D7D8C8-DC00-52CC-60CB-BBB0785FF047}"/>
              </a:ext>
            </a:extLst>
          </p:cNvPr>
          <p:cNvSpPr>
            <a:spLocks noGrp="1"/>
          </p:cNvSpPr>
          <p:nvPr>
            <p:ph type="sldNum" sz="quarter" idx="4"/>
          </p:nvPr>
        </p:nvSpPr>
        <p:spPr/>
        <p:txBody>
          <a:bodyPr/>
          <a:lstStyle/>
          <a:p>
            <a:fld id="{CA49D0EE-DE7F-324B-A84C-F36708423CDB}" type="slidenum">
              <a:rPr lang="en-US" smtClean="0"/>
              <a:pPr/>
              <a:t>6</a:t>
            </a:fld>
            <a:endParaRPr lang="en-US"/>
          </a:p>
        </p:txBody>
      </p:sp>
      <p:pic>
        <p:nvPicPr>
          <p:cNvPr id="5" name="Picture 4">
            <a:extLst>
              <a:ext uri="{FF2B5EF4-FFF2-40B4-BE49-F238E27FC236}">
                <a16:creationId xmlns:a16="http://schemas.microsoft.com/office/drawing/2014/main" id="{F308FCDA-7753-11ED-6B25-8BA33559B765}"/>
              </a:ext>
            </a:extLst>
          </p:cNvPr>
          <p:cNvPicPr>
            <a:picLocks noChangeAspect="1"/>
          </p:cNvPicPr>
          <p:nvPr/>
        </p:nvPicPr>
        <p:blipFill>
          <a:blip r:embed="rId4"/>
          <a:srcRect r="-668" b="22833"/>
          <a:stretch/>
        </p:blipFill>
        <p:spPr>
          <a:xfrm>
            <a:off x="697401" y="1158758"/>
            <a:ext cx="10869366" cy="4027922"/>
          </a:xfrm>
          <a:prstGeom prst="rect">
            <a:avLst/>
          </a:prstGeom>
        </p:spPr>
      </p:pic>
      <p:sp>
        <p:nvSpPr>
          <p:cNvPr id="6" name="TextBox 5">
            <a:extLst>
              <a:ext uri="{FF2B5EF4-FFF2-40B4-BE49-F238E27FC236}">
                <a16:creationId xmlns:a16="http://schemas.microsoft.com/office/drawing/2014/main" id="{31DFDB01-1D5D-1FA3-66AF-8524AFC3B7D0}"/>
              </a:ext>
            </a:extLst>
          </p:cNvPr>
          <p:cNvSpPr txBox="1"/>
          <p:nvPr/>
        </p:nvSpPr>
        <p:spPr>
          <a:xfrm>
            <a:off x="-991873" y="5630060"/>
            <a:ext cx="8040029" cy="861774"/>
          </a:xfrm>
          <a:prstGeom prst="rect">
            <a:avLst/>
          </a:prstGeom>
          <a:noFill/>
        </p:spPr>
        <p:txBody>
          <a:bodyPr wrap="square" rtlCol="0">
            <a:spAutoFit/>
          </a:bodyPr>
          <a:lstStyle/>
          <a:p>
            <a:pPr algn="l"/>
            <a:endParaRPr lang="en-US" sz="1800" b="0" i="0" u="none" strike="noStrike" baseline="0">
              <a:latin typeface="Arial" panose="020B0604020202020204" pitchFamily="34" charset="0"/>
            </a:endParaRPr>
          </a:p>
          <a:p>
            <a:endParaRPr lang="en-US" sz="1800" b="0" i="0" u="none" strike="noStrike" baseline="0">
              <a:latin typeface="Arial" panose="020B0604020202020204" pitchFamily="34" charset="0"/>
            </a:endParaRPr>
          </a:p>
          <a:p>
            <a:pPr marR="26610" algn="ctr"/>
            <a:r>
              <a:rPr lang="en-US" sz="1400" b="1" i="0" u="none" strike="noStrike" baseline="0">
                <a:solidFill>
                  <a:schemeClr val="accent5"/>
                </a:solidFill>
                <a:latin typeface="Arial" panose="020B0604020202020204" pitchFamily="34" charset="0"/>
              </a:rPr>
              <a:t>*</a:t>
            </a:r>
            <a:r>
              <a:rPr lang="en-US" sz="1400" b="1" i="0" u="sng" strike="noStrike" baseline="0">
                <a:solidFill>
                  <a:schemeClr val="accent5"/>
                </a:solidFill>
                <a:latin typeface="Arial" panose="020B0604020202020204" pitchFamily="34" charset="0"/>
              </a:rPr>
              <a:t>CREDIT</a:t>
            </a:r>
            <a:r>
              <a:rPr lang="en-US" sz="1400" b="1" i="0" u="none" strike="noStrike" baseline="0">
                <a:solidFill>
                  <a:schemeClr val="accent5"/>
                </a:solidFill>
                <a:latin typeface="Arial" panose="020B0604020202020204" pitchFamily="34" charset="0"/>
              </a:rPr>
              <a:t>: Foodborne Illness Season is Here – Presentation July 2024.</a:t>
            </a:r>
            <a:endParaRPr lang="en-US" sz="1400" b="1">
              <a:solidFill>
                <a:schemeClr val="accent5"/>
              </a:solidFill>
            </a:endParaRPr>
          </a:p>
        </p:txBody>
      </p:sp>
      <p:sp>
        <p:nvSpPr>
          <p:cNvPr id="3" name="TextBox 2">
            <a:extLst>
              <a:ext uri="{FF2B5EF4-FFF2-40B4-BE49-F238E27FC236}">
                <a16:creationId xmlns:a16="http://schemas.microsoft.com/office/drawing/2014/main" id="{DB01CAA9-5FBE-1FE2-FDBC-2D26913FECBC}"/>
              </a:ext>
            </a:extLst>
          </p:cNvPr>
          <p:cNvSpPr txBox="1"/>
          <p:nvPr/>
        </p:nvSpPr>
        <p:spPr>
          <a:xfrm>
            <a:off x="828262" y="5190433"/>
            <a:ext cx="23964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rial"/>
                <a:ea typeface="+mn-lt"/>
                <a:cs typeface="+mn-lt"/>
              </a:rPr>
              <a:t>Case reports ≥1 food exposures during case interview</a:t>
            </a:r>
            <a:endParaRPr lang="en-US" sz="1600" dirty="0">
              <a:latin typeface="Arial"/>
              <a:ea typeface="Calibri"/>
              <a:cs typeface="Calibri"/>
            </a:endParaRPr>
          </a:p>
        </p:txBody>
      </p:sp>
      <p:sp>
        <p:nvSpPr>
          <p:cNvPr id="7" name="TextBox 6">
            <a:extLst>
              <a:ext uri="{FF2B5EF4-FFF2-40B4-BE49-F238E27FC236}">
                <a16:creationId xmlns:a16="http://schemas.microsoft.com/office/drawing/2014/main" id="{3F41F856-6A0E-F855-A1D3-E8C1FF68D32F}"/>
              </a:ext>
            </a:extLst>
          </p:cNvPr>
          <p:cNvSpPr txBox="1"/>
          <p:nvPr/>
        </p:nvSpPr>
        <p:spPr>
          <a:xfrm>
            <a:off x="3456610" y="5190433"/>
            <a:ext cx="239643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rial"/>
                <a:ea typeface="+mn-lt"/>
                <a:cs typeface="+mn-lt"/>
              </a:rPr>
              <a:t>Local health investigator creates FBI complaint event in MAVEN</a:t>
            </a:r>
            <a:endParaRPr lang="en-US" sz="1600">
              <a:latin typeface="Arial"/>
              <a:cs typeface="Arial"/>
            </a:endParaRPr>
          </a:p>
        </p:txBody>
      </p:sp>
      <p:sp>
        <p:nvSpPr>
          <p:cNvPr id="8" name="TextBox 7">
            <a:extLst>
              <a:ext uri="{FF2B5EF4-FFF2-40B4-BE49-F238E27FC236}">
                <a16:creationId xmlns:a16="http://schemas.microsoft.com/office/drawing/2014/main" id="{C7B30475-302B-C42A-D48D-DEC1FE32D570}"/>
              </a:ext>
            </a:extLst>
          </p:cNvPr>
          <p:cNvSpPr txBox="1"/>
          <p:nvPr/>
        </p:nvSpPr>
        <p:spPr>
          <a:xfrm>
            <a:off x="5753652" y="5190433"/>
            <a:ext cx="342347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rial"/>
                <a:ea typeface="+mn-lt"/>
                <a:cs typeface="+mn-lt"/>
              </a:rPr>
              <a:t>MDPH Division of Food Protection reviews complaint, shares with LBOH MAVEN users of named establishments</a:t>
            </a:r>
            <a:endParaRPr lang="en-US" sz="1600">
              <a:latin typeface="Arial"/>
              <a:cs typeface="Arial"/>
            </a:endParaRPr>
          </a:p>
        </p:txBody>
      </p:sp>
      <p:sp>
        <p:nvSpPr>
          <p:cNvPr id="9" name="TextBox 8">
            <a:extLst>
              <a:ext uri="{FF2B5EF4-FFF2-40B4-BE49-F238E27FC236}">
                <a16:creationId xmlns:a16="http://schemas.microsoft.com/office/drawing/2014/main" id="{3781AEDA-3566-40B2-C624-629948CB9C71}"/>
              </a:ext>
            </a:extLst>
          </p:cNvPr>
          <p:cNvSpPr txBox="1"/>
          <p:nvPr/>
        </p:nvSpPr>
        <p:spPr>
          <a:xfrm>
            <a:off x="9177130" y="5190433"/>
            <a:ext cx="236330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latin typeface="Arial"/>
                <a:ea typeface="+mn-lt"/>
                <a:cs typeface="+mn-lt"/>
              </a:rPr>
              <a:t>LBOH MAVEN users share information with health inspectors for follow up</a:t>
            </a:r>
            <a:endParaRPr lang="en-US" sz="1600">
              <a:latin typeface="Arial"/>
              <a:cs typeface="Arial"/>
            </a:endParaRPr>
          </a:p>
        </p:txBody>
      </p:sp>
    </p:spTree>
    <p:extLst>
      <p:ext uri="{BB962C8B-B14F-4D97-AF65-F5344CB8AC3E}">
        <p14:creationId xmlns:p14="http://schemas.microsoft.com/office/powerpoint/2010/main" val="415108251"/>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F7804-8513-E52A-CA83-2FB280647804}"/>
              </a:ext>
            </a:extLst>
          </p:cNvPr>
          <p:cNvSpPr>
            <a:spLocks noGrp="1"/>
          </p:cNvSpPr>
          <p:nvPr>
            <p:ph type="sldNum" sz="quarter" idx="4"/>
          </p:nvPr>
        </p:nvSpPr>
        <p:spPr/>
        <p:txBody>
          <a:bodyPr/>
          <a:lstStyle/>
          <a:p>
            <a:fld id="{CA49D0EE-DE7F-324B-A84C-F36708423CDB}" type="slidenum">
              <a:rPr lang="en-US" smtClean="0"/>
              <a:pPr/>
              <a:t>7</a:t>
            </a:fld>
            <a:endParaRPr lang="en-US"/>
          </a:p>
        </p:txBody>
      </p:sp>
      <p:pic>
        <p:nvPicPr>
          <p:cNvPr id="5" name="Picture 4">
            <a:extLst>
              <a:ext uri="{FF2B5EF4-FFF2-40B4-BE49-F238E27FC236}">
                <a16:creationId xmlns:a16="http://schemas.microsoft.com/office/drawing/2014/main" id="{AED30525-4985-D80E-AF92-6D8FD0328CE7}"/>
              </a:ext>
            </a:extLst>
          </p:cNvPr>
          <p:cNvPicPr>
            <a:picLocks noChangeAspect="1"/>
          </p:cNvPicPr>
          <p:nvPr/>
        </p:nvPicPr>
        <p:blipFill>
          <a:blip r:embed="rId3"/>
          <a:stretch>
            <a:fillRect/>
          </a:stretch>
        </p:blipFill>
        <p:spPr>
          <a:xfrm>
            <a:off x="509239" y="1018226"/>
            <a:ext cx="11173522" cy="5447093"/>
          </a:xfrm>
          <a:prstGeom prst="rect">
            <a:avLst/>
          </a:prstGeom>
          <a:noFill/>
        </p:spPr>
      </p:pic>
      <p:sp>
        <p:nvSpPr>
          <p:cNvPr id="6" name="TextBox 5">
            <a:extLst>
              <a:ext uri="{FF2B5EF4-FFF2-40B4-BE49-F238E27FC236}">
                <a16:creationId xmlns:a16="http://schemas.microsoft.com/office/drawing/2014/main" id="{42FDA4ED-B6F0-C27A-3F05-02A74C04E693}"/>
              </a:ext>
            </a:extLst>
          </p:cNvPr>
          <p:cNvSpPr txBox="1"/>
          <p:nvPr/>
        </p:nvSpPr>
        <p:spPr>
          <a:xfrm>
            <a:off x="4762157" y="5408887"/>
            <a:ext cx="8040029" cy="861774"/>
          </a:xfrm>
          <a:prstGeom prst="rect">
            <a:avLst/>
          </a:prstGeom>
          <a:noFill/>
        </p:spPr>
        <p:txBody>
          <a:bodyPr wrap="square" rtlCol="0">
            <a:spAutoFit/>
          </a:bodyPr>
          <a:lstStyle/>
          <a:p>
            <a:pPr algn="l"/>
            <a:endParaRPr lang="en-US" sz="1800" b="0" i="0" u="none" strike="noStrike" baseline="0">
              <a:latin typeface="Arial" panose="020B0604020202020204" pitchFamily="34" charset="0"/>
            </a:endParaRPr>
          </a:p>
          <a:p>
            <a:endParaRPr lang="en-US" sz="1800" b="0" i="0" u="none" strike="noStrike" baseline="0">
              <a:latin typeface="Arial" panose="020B0604020202020204" pitchFamily="34" charset="0"/>
            </a:endParaRPr>
          </a:p>
          <a:p>
            <a:pPr marR="26610" algn="ctr"/>
            <a:r>
              <a:rPr lang="en-US" sz="1400" b="1" i="0" u="none" strike="noStrike" baseline="0">
                <a:solidFill>
                  <a:schemeClr val="accent5"/>
                </a:solidFill>
                <a:latin typeface="Arial" panose="020B0604020202020204" pitchFamily="34" charset="0"/>
              </a:rPr>
              <a:t>*</a:t>
            </a:r>
            <a:r>
              <a:rPr lang="en-US" sz="1400" b="1" i="0" u="sng" strike="noStrike" baseline="0">
                <a:solidFill>
                  <a:schemeClr val="accent5"/>
                </a:solidFill>
                <a:latin typeface="Arial" panose="020B0604020202020204" pitchFamily="34" charset="0"/>
              </a:rPr>
              <a:t>CREDIT</a:t>
            </a:r>
            <a:r>
              <a:rPr lang="en-US" sz="1400" b="1" i="0" u="none" strike="noStrike" baseline="0">
                <a:solidFill>
                  <a:schemeClr val="accent5"/>
                </a:solidFill>
                <a:latin typeface="Arial" panose="020B0604020202020204" pitchFamily="34" charset="0"/>
              </a:rPr>
              <a:t>: Foodborne Illness Season is Here – Presentation July 2024.</a:t>
            </a:r>
            <a:endParaRPr lang="en-US" sz="1400" b="1">
              <a:solidFill>
                <a:schemeClr val="accent5"/>
              </a:solidFill>
            </a:endParaRPr>
          </a:p>
        </p:txBody>
      </p:sp>
      <p:sp>
        <p:nvSpPr>
          <p:cNvPr id="7" name="TextBox 6">
            <a:extLst>
              <a:ext uri="{FF2B5EF4-FFF2-40B4-BE49-F238E27FC236}">
                <a16:creationId xmlns:a16="http://schemas.microsoft.com/office/drawing/2014/main" id="{F5697B93-BDD4-1C36-E2C6-95D468E8117B}"/>
              </a:ext>
            </a:extLst>
          </p:cNvPr>
          <p:cNvSpPr txBox="1"/>
          <p:nvPr/>
        </p:nvSpPr>
        <p:spPr>
          <a:xfrm>
            <a:off x="516834" y="242818"/>
            <a:ext cx="11604218" cy="523220"/>
          </a:xfrm>
          <a:prstGeom prst="rect">
            <a:avLst/>
          </a:prstGeom>
          <a:noFill/>
        </p:spPr>
        <p:txBody>
          <a:bodyPr wrap="square">
            <a:spAutoFit/>
          </a:bodyPr>
          <a:lstStyle/>
          <a:p>
            <a:r>
              <a:rPr lang="en-US" sz="2800" b="1">
                <a:solidFill>
                  <a:schemeClr val="bg1"/>
                </a:solidFill>
                <a:latin typeface="Arial" panose="020B0604020202020204" pitchFamily="34" charset="0"/>
                <a:cs typeface="Arial" panose="020B0604020202020204" pitchFamily="34" charset="0"/>
              </a:rPr>
              <a:t>MAVEN FBI complaint event is based on paper-based report form</a:t>
            </a:r>
          </a:p>
        </p:txBody>
      </p:sp>
    </p:spTree>
    <p:extLst>
      <p:ext uri="{BB962C8B-B14F-4D97-AF65-F5344CB8AC3E}">
        <p14:creationId xmlns:p14="http://schemas.microsoft.com/office/powerpoint/2010/main" val="403557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A56BF0-1081-7F70-F84C-FB1880E31EBF}"/>
              </a:ext>
            </a:extLst>
          </p:cNvPr>
          <p:cNvSpPr>
            <a:spLocks noGrp="1"/>
          </p:cNvSpPr>
          <p:nvPr>
            <p:ph type="sldNum" sz="quarter" idx="4"/>
          </p:nvPr>
        </p:nvSpPr>
        <p:spPr>
          <a:xfrm>
            <a:off x="9034825" y="6492502"/>
            <a:ext cx="2736415" cy="365125"/>
          </a:xfrm>
        </p:spPr>
        <p:txBody>
          <a:bodyPr anchor="ctr">
            <a:normAutofit/>
          </a:bodyPr>
          <a:lstStyle/>
          <a:p>
            <a:pPr>
              <a:spcAft>
                <a:spcPts val="600"/>
              </a:spcAft>
            </a:pPr>
            <a:fld id="{CA49D0EE-DE7F-324B-A84C-F36708423CDB}" type="slidenum">
              <a:rPr lang="en-US" smtClean="0"/>
              <a:pPr>
                <a:spcAft>
                  <a:spcPts val="600"/>
                </a:spcAft>
              </a:pPr>
              <a:t>8</a:t>
            </a:fld>
            <a:endParaRPr lang="en-US"/>
          </a:p>
        </p:txBody>
      </p:sp>
      <p:sp>
        <p:nvSpPr>
          <p:cNvPr id="2" name="Title 1">
            <a:extLst>
              <a:ext uri="{FF2B5EF4-FFF2-40B4-BE49-F238E27FC236}">
                <a16:creationId xmlns:a16="http://schemas.microsoft.com/office/drawing/2014/main" id="{8565BE8F-AF55-45C6-6625-CA756F4601C0}"/>
              </a:ext>
            </a:extLst>
          </p:cNvPr>
          <p:cNvSpPr>
            <a:spLocks noGrp="1"/>
          </p:cNvSpPr>
          <p:nvPr>
            <p:ph type="title"/>
          </p:nvPr>
        </p:nvSpPr>
        <p:spPr>
          <a:xfrm>
            <a:off x="119269" y="56524"/>
            <a:ext cx="11979964" cy="835715"/>
          </a:xfrm>
        </p:spPr>
        <p:txBody>
          <a:bodyPr anchor="ctr">
            <a:normAutofit/>
          </a:bodyPr>
          <a:lstStyle/>
          <a:p>
            <a:r>
              <a:rPr lang="en-US"/>
              <a:t>Completing a Foodborne Illness Complaint Worksheet</a:t>
            </a:r>
          </a:p>
        </p:txBody>
      </p:sp>
      <p:graphicFrame>
        <p:nvGraphicFramePr>
          <p:cNvPr id="7" name="Content Placeholder 2">
            <a:extLst>
              <a:ext uri="{FF2B5EF4-FFF2-40B4-BE49-F238E27FC236}">
                <a16:creationId xmlns:a16="http://schemas.microsoft.com/office/drawing/2014/main" id="{2CAE82F0-5332-4071-42EB-CE3920891FF7}"/>
              </a:ext>
            </a:extLst>
          </p:cNvPr>
          <p:cNvGraphicFramePr>
            <a:graphicFrameLocks noGrp="1"/>
          </p:cNvGraphicFramePr>
          <p:nvPr>
            <p:ph idx="1"/>
            <p:extLst>
              <p:ext uri="{D42A27DB-BD31-4B8C-83A1-F6EECF244321}">
                <p14:modId xmlns:p14="http://schemas.microsoft.com/office/powerpoint/2010/main" val="2464258855"/>
              </p:ext>
            </p:extLst>
          </p:nvPr>
        </p:nvGraphicFramePr>
        <p:xfrm>
          <a:off x="354282" y="1222480"/>
          <a:ext cx="10595324" cy="493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descr="Text, whiteboard">
            <a:extLst>
              <a:ext uri="{FF2B5EF4-FFF2-40B4-BE49-F238E27FC236}">
                <a16:creationId xmlns:a16="http://schemas.microsoft.com/office/drawing/2014/main" id="{BEA07D40-3C2B-B901-5592-1102235949E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933007" y="1275488"/>
            <a:ext cx="2904711" cy="1936474"/>
          </a:xfrm>
          <a:prstGeom prst="rect">
            <a:avLst/>
          </a:prstGeom>
          <a:ln>
            <a:solidFill>
              <a:schemeClr val="accent1"/>
            </a:solidFill>
          </a:ln>
        </p:spPr>
      </p:pic>
    </p:spTree>
    <p:extLst>
      <p:ext uri="{BB962C8B-B14F-4D97-AF65-F5344CB8AC3E}">
        <p14:creationId xmlns:p14="http://schemas.microsoft.com/office/powerpoint/2010/main" val="368755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FA898-804D-ECD1-5433-0E100BDBD38E}"/>
              </a:ext>
            </a:extLst>
          </p:cNvPr>
          <p:cNvSpPr>
            <a:spLocks noGrp="1"/>
          </p:cNvSpPr>
          <p:nvPr>
            <p:ph idx="1"/>
          </p:nvPr>
        </p:nvSpPr>
        <p:spPr>
          <a:xfrm>
            <a:off x="377544" y="2154495"/>
            <a:ext cx="10436230" cy="4047521"/>
          </a:xfrm>
        </p:spPr>
        <p:txBody>
          <a:bodyPr vert="horz" lIns="91440" tIns="45720" rIns="91440" bIns="45720" rtlCol="0" anchor="t">
            <a:normAutofit fontScale="92500" lnSpcReduction="10000"/>
          </a:bodyPr>
          <a:lstStyle/>
          <a:p>
            <a:pPr marL="0" indent="0">
              <a:buNone/>
            </a:pPr>
            <a:endParaRPr lang="en-US" dirty="0">
              <a:latin typeface="Aptos"/>
              <a:cs typeface="Arial"/>
            </a:endParaRPr>
          </a:p>
          <a:p>
            <a:pPr>
              <a:lnSpc>
                <a:spcPct val="110000"/>
              </a:lnSpc>
              <a:buFont typeface="Arial"/>
              <a:buChar char="•"/>
            </a:pPr>
            <a:r>
              <a:rPr lang="en-US" dirty="0">
                <a:latin typeface="Arial"/>
                <a:cs typeface="Arial"/>
              </a:rPr>
              <a:t>Complainants may focus on one suspected food.</a:t>
            </a:r>
          </a:p>
          <a:p>
            <a:pPr>
              <a:lnSpc>
                <a:spcPct val="110000"/>
              </a:lnSpc>
              <a:buFont typeface="Arial"/>
              <a:buChar char="•"/>
            </a:pPr>
            <a:r>
              <a:rPr lang="en-US" dirty="0">
                <a:latin typeface="Arial"/>
                <a:cs typeface="Arial"/>
              </a:rPr>
              <a:t>Explain that gastrointestinal illnesses can result from water, animals, and/or person-to-person transmission.</a:t>
            </a:r>
            <a:endParaRPr lang="en-US" dirty="0">
              <a:cs typeface="Arial"/>
            </a:endParaRPr>
          </a:p>
          <a:p>
            <a:pPr>
              <a:lnSpc>
                <a:spcPct val="110000"/>
              </a:lnSpc>
              <a:buFont typeface="Arial"/>
              <a:buChar char="•"/>
            </a:pPr>
            <a:r>
              <a:rPr lang="en-US" dirty="0">
                <a:latin typeface="Arial"/>
                <a:cs typeface="Arial"/>
              </a:rPr>
              <a:t>Symptoms may appear minutes to weeks after exposure, making the actual source unclear.</a:t>
            </a:r>
            <a:endParaRPr lang="en-US" dirty="0">
              <a:cs typeface="Arial"/>
            </a:endParaRPr>
          </a:p>
          <a:p>
            <a:pPr>
              <a:lnSpc>
                <a:spcPct val="110000"/>
              </a:lnSpc>
              <a:buFont typeface="Arial"/>
              <a:buChar char="•"/>
            </a:pPr>
            <a:r>
              <a:rPr lang="en-US" dirty="0">
                <a:latin typeface="Arial"/>
                <a:cs typeface="Arial"/>
              </a:rPr>
              <a:t>Always collect a complete 72-hour food consumption history, regardless of initial assumptions.</a:t>
            </a:r>
            <a:endParaRPr lang="en-US" dirty="0">
              <a:cs typeface="Arial"/>
            </a:endParaRPr>
          </a:p>
          <a:p>
            <a:pPr marL="0" indent="0">
              <a:buNone/>
            </a:pPr>
            <a:endParaRPr lang="en-US" sz="3200" b="0" i="0" u="none" strike="noStrike" baseline="0" dirty="0">
              <a:latin typeface="Aptos" panose="020B0004020202020204" pitchFamily="34" charset="0"/>
            </a:endParaRPr>
          </a:p>
        </p:txBody>
      </p:sp>
      <p:sp>
        <p:nvSpPr>
          <p:cNvPr id="4" name="Slide Number Placeholder 3">
            <a:extLst>
              <a:ext uri="{FF2B5EF4-FFF2-40B4-BE49-F238E27FC236}">
                <a16:creationId xmlns:a16="http://schemas.microsoft.com/office/drawing/2014/main" id="{45D70CA8-D2E9-93CE-758C-670D95E93259}"/>
              </a:ext>
            </a:extLst>
          </p:cNvPr>
          <p:cNvSpPr>
            <a:spLocks noGrp="1"/>
          </p:cNvSpPr>
          <p:nvPr>
            <p:ph type="sldNum" sz="quarter" idx="4"/>
          </p:nvPr>
        </p:nvSpPr>
        <p:spPr/>
        <p:txBody>
          <a:bodyPr/>
          <a:lstStyle/>
          <a:p>
            <a:fld id="{CA49D0EE-DE7F-324B-A84C-F36708423CDB}" type="slidenum">
              <a:rPr lang="en-US" smtClean="0"/>
              <a:pPr/>
              <a:t>9</a:t>
            </a:fld>
            <a:endParaRPr lang="en-US"/>
          </a:p>
        </p:txBody>
      </p:sp>
      <p:grpSp>
        <p:nvGrpSpPr>
          <p:cNvPr id="5" name="Group 4">
            <a:extLst>
              <a:ext uri="{FF2B5EF4-FFF2-40B4-BE49-F238E27FC236}">
                <a16:creationId xmlns:a16="http://schemas.microsoft.com/office/drawing/2014/main" id="{F9085811-D516-62BB-FF20-8F7D6475937F}"/>
              </a:ext>
            </a:extLst>
          </p:cNvPr>
          <p:cNvGrpSpPr/>
          <p:nvPr/>
        </p:nvGrpSpPr>
        <p:grpSpPr>
          <a:xfrm>
            <a:off x="426720" y="1282186"/>
            <a:ext cx="10972800" cy="1010439"/>
            <a:chOff x="0" y="0"/>
            <a:chExt cx="10972800" cy="1007370"/>
          </a:xfrm>
        </p:grpSpPr>
        <p:sp>
          <p:nvSpPr>
            <p:cNvPr id="6" name="Rectangle: Rounded Corners 5">
              <a:extLst>
                <a:ext uri="{FF2B5EF4-FFF2-40B4-BE49-F238E27FC236}">
                  <a16:creationId xmlns:a16="http://schemas.microsoft.com/office/drawing/2014/main" id="{152D079C-3F8B-3569-B2CE-255F979301DB}"/>
                </a:ext>
              </a:extLst>
            </p:cNvPr>
            <p:cNvSpPr/>
            <p:nvPr/>
          </p:nvSpPr>
          <p:spPr>
            <a:xfrm>
              <a:off x="0" y="0"/>
              <a:ext cx="10972800" cy="100737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A97DF667-9F16-7D00-DAC0-B9C7A56FC599}"/>
                </a:ext>
              </a:extLst>
            </p:cNvPr>
            <p:cNvSpPr txBox="1"/>
            <p:nvPr/>
          </p:nvSpPr>
          <p:spPr>
            <a:xfrm>
              <a:off x="49176" y="49176"/>
              <a:ext cx="10874448" cy="909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3600" b="1" u="sng" dirty="0">
                  <a:latin typeface="Arial"/>
                  <a:cs typeface="Arial"/>
                </a:rPr>
                <a:t>Food Consumption History</a:t>
              </a:r>
              <a:r>
                <a:rPr lang="en-US" sz="3600" b="1" u="sng" kern="1200" dirty="0">
                  <a:latin typeface="Arial"/>
                  <a:cs typeface="Arial"/>
                </a:rPr>
                <a:t>:</a:t>
              </a:r>
              <a:r>
                <a:rPr lang="en-US" sz="3600" b="1" i="0" kern="1200" baseline="0" dirty="0">
                  <a:latin typeface="Arial"/>
                  <a:cs typeface="Arial"/>
                </a:rPr>
                <a:t> </a:t>
              </a:r>
              <a:endParaRPr lang="en-US" sz="3600" kern="1200" dirty="0">
                <a:latin typeface="Arial"/>
                <a:cs typeface="Arial"/>
              </a:endParaRPr>
            </a:p>
          </p:txBody>
        </p:sp>
      </p:grpSp>
      <p:pic>
        <p:nvPicPr>
          <p:cNvPr id="11" name="Picture 10" descr="Table&#10;&#10;AI-generated content may be incorrect.">
            <a:extLst>
              <a:ext uri="{FF2B5EF4-FFF2-40B4-BE49-F238E27FC236}">
                <a16:creationId xmlns:a16="http://schemas.microsoft.com/office/drawing/2014/main" id="{5CE3D28A-57E4-BD09-5053-BE1EAC2B6CE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92138" y="1271547"/>
            <a:ext cx="2040593" cy="2640214"/>
          </a:xfrm>
          <a:prstGeom prst="rect">
            <a:avLst/>
          </a:prstGeom>
          <a:ln>
            <a:solidFill>
              <a:schemeClr val="accent1"/>
            </a:solidFill>
          </a:ln>
        </p:spPr>
      </p:pic>
      <p:sp>
        <p:nvSpPr>
          <p:cNvPr id="2" name="TextBox 1">
            <a:extLst>
              <a:ext uri="{FF2B5EF4-FFF2-40B4-BE49-F238E27FC236}">
                <a16:creationId xmlns:a16="http://schemas.microsoft.com/office/drawing/2014/main" id="{6EA30DBF-44CF-98C3-1979-D48C8BA9AAA7}"/>
              </a:ext>
            </a:extLst>
          </p:cNvPr>
          <p:cNvSpPr txBox="1"/>
          <p:nvPr/>
        </p:nvSpPr>
        <p:spPr>
          <a:xfrm>
            <a:off x="80961" y="176213"/>
            <a:ext cx="120300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FFFF"/>
                </a:solidFill>
                <a:latin typeface="Arial"/>
              </a:rPr>
              <a:t>Completing a Foodborne Illness Complaint Worksheet</a:t>
            </a:r>
            <a:r>
              <a:rPr lang="en-US" sz="3600">
                <a:latin typeface="Arial"/>
                <a:cs typeface="Arial"/>
              </a:rPr>
              <a:t>​</a:t>
            </a:r>
            <a:endParaRPr lang="en-US" sz="3600"/>
          </a:p>
        </p:txBody>
      </p:sp>
    </p:spTree>
    <p:extLst>
      <p:ext uri="{BB962C8B-B14F-4D97-AF65-F5344CB8AC3E}">
        <p14:creationId xmlns:p14="http://schemas.microsoft.com/office/powerpoint/2010/main" val="685690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f8eec94-f1e8-4333-9199-0fcb2e707b9d">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5f8eec94-f1e8-4333-9199-0fcb2e707b9d" xsi:nil="true"/>
    <lcf76f155ced4ddcb4097134ff3c332f xmlns="e1196768-4157-4d80-b3c6-79cf9493a5f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3EC507CF3D814C891D1408D57845A8" ma:contentTypeVersion="15" ma:contentTypeDescription="Create a new document." ma:contentTypeScope="" ma:versionID="07fdf9b84552c4c8c2cd91bfb6e42555">
  <xsd:schema xmlns:xsd="http://www.w3.org/2001/XMLSchema" xmlns:xs="http://www.w3.org/2001/XMLSchema" xmlns:p="http://schemas.microsoft.com/office/2006/metadata/properties" xmlns:ns2="e1196768-4157-4d80-b3c6-79cf9493a5fe" xmlns:ns3="5f8eec94-f1e8-4333-9199-0fcb2e707b9d" targetNamespace="http://schemas.microsoft.com/office/2006/metadata/properties" ma:root="true" ma:fieldsID="d54b79364b4eebd46cd83a7abb08ad27" ns2:_="" ns3:_="">
    <xsd:import namespace="e1196768-4157-4d80-b3c6-79cf9493a5fe"/>
    <xsd:import namespace="5f8eec94-f1e8-4333-9199-0fcb2e707b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96768-4157-4d80-b3c6-79cf9493a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8eec94-f1e8-4333-9199-0fcb2e707b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aa38c1c-5432-4107-b510-52033bd0a279}" ma:internalName="TaxCatchAll" ma:showField="CatchAllData" ma:web="5f8eec94-f1e8-4333-9199-0fcb2e707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8AD35F-6594-4B15-9277-8BFC9EFD04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1196768-4157-4d80-b3c6-79cf9493a5fe"/>
    <ds:schemaRef ds:uri="5f8eec94-f1e8-4333-9199-0fcb2e707b9d"/>
    <ds:schemaRef ds:uri="http://www.w3.org/XML/1998/namespace"/>
    <ds:schemaRef ds:uri="http://purl.org/dc/dcmitype/"/>
  </ds:schemaRefs>
</ds:datastoreItem>
</file>

<file path=customXml/itemProps2.xml><?xml version="1.0" encoding="utf-8"?>
<ds:datastoreItem xmlns:ds="http://schemas.openxmlformats.org/officeDocument/2006/customXml" ds:itemID="{B0D246D7-C05B-408A-92DE-C479EB480C46}">
  <ds:schemaRefs>
    <ds:schemaRef ds:uri="5f8eec94-f1e8-4333-9199-0fcb2e707b9d"/>
    <ds:schemaRef ds:uri="e1196768-4157-4d80-b3c6-79cf9493a5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4D9094-64B8-4632-A3B1-F24D23B1867F}">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211</TotalTime>
  <Words>7834</Words>
  <Application>Microsoft Office PowerPoint</Application>
  <PresentationFormat>Widescreen</PresentationFormat>
  <Paragraphs>538</Paragraphs>
  <Slides>48</Slides>
  <Notes>48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Aptos</vt:lpstr>
      <vt:lpstr>Aptos Black</vt:lpstr>
      <vt:lpstr>Aptos ExtraBold</vt:lpstr>
      <vt:lpstr>Arial</vt:lpstr>
      <vt:lpstr>Calibri</vt:lpstr>
      <vt:lpstr>Franklin Gothic Book</vt:lpstr>
      <vt:lpstr>Roboto</vt:lpstr>
      <vt:lpstr>Symbol</vt:lpstr>
      <vt:lpstr>SymbolMT</vt:lpstr>
      <vt:lpstr>Times New Roman</vt:lpstr>
      <vt:lpstr>Office Theme</vt:lpstr>
      <vt:lpstr>PowerPoint Presentation</vt:lpstr>
      <vt:lpstr>Introduction</vt:lpstr>
      <vt:lpstr>Objectives</vt:lpstr>
      <vt:lpstr>How we learn about foodborne illnesses</vt:lpstr>
      <vt:lpstr>Regulations associated with reporting suspected / confirmed FBI’s</vt:lpstr>
      <vt:lpstr>Reporting to Public Health</vt:lpstr>
      <vt:lpstr>PowerPoint Presentation</vt:lpstr>
      <vt:lpstr>Completing a Foodborne Illness Complaint Worksheet</vt:lpstr>
      <vt:lpstr>PowerPoint Presentation</vt:lpstr>
      <vt:lpstr>Completing a Foodborne Illness Complaint Worksheet</vt:lpstr>
      <vt:lpstr>Completing a Foodborne Illness Complaint Worksheet</vt:lpstr>
      <vt:lpstr>Initial Review of Foodborne Illness Complaint</vt:lpstr>
      <vt:lpstr>Determining and Conducting Environmental Investigations</vt:lpstr>
      <vt:lpstr>HACCP Risk Assessment Form</vt:lpstr>
      <vt:lpstr>How will the LBOH know when to fill out a HRA Form?</vt:lpstr>
      <vt:lpstr>What is a HACCP Risk Assessment Form ?</vt:lpstr>
      <vt:lpstr>Steps in a HACCP Risk Assessment:</vt:lpstr>
      <vt:lpstr>STEP 1:  Identify ingredients, weight/volume, and steps   involved in the preparation of suspect food(s)</vt:lpstr>
      <vt:lpstr>STEP 2: Identify food handling procedures at each step in their preparation​ of suspect food(s)</vt:lpstr>
      <vt:lpstr>STEP 3: Based on observation or interview, identify potential hazards​ and critical control points (CCP)</vt:lpstr>
      <vt:lpstr>Contamination (C) </vt:lpstr>
      <vt:lpstr>Contamination (C) </vt:lpstr>
      <vt:lpstr>Survival (S)</vt:lpstr>
      <vt:lpstr>Proliferation</vt:lpstr>
      <vt:lpstr>Proliferation</vt:lpstr>
      <vt:lpstr>Contributing Factors Associated with Proliferation</vt:lpstr>
      <vt:lpstr>STEP 4: Identify violations and initiate corrective actions</vt:lpstr>
      <vt:lpstr>STEP 4: Identify violations and initiate corrective actions</vt:lpstr>
      <vt:lpstr>PowerPoint Presentation</vt:lpstr>
      <vt:lpstr>Corrective actions</vt:lpstr>
      <vt:lpstr>STEP 5: Verify corrective actions undertaken by the establishment</vt:lpstr>
      <vt:lpstr>What is Verification?</vt:lpstr>
      <vt:lpstr>Correct Example – Brioche French Toast</vt:lpstr>
      <vt:lpstr>Correct Example – Brioche French Toast</vt:lpstr>
      <vt:lpstr>Correct Example – Brioche French Toast</vt:lpstr>
      <vt:lpstr>Correct Example – Commercially Prepared Chicken Salad</vt:lpstr>
      <vt:lpstr>Correct Example – Commercially Prepared Chicken Salad</vt:lpstr>
      <vt:lpstr>Correct Example – Homemade Chicken Salad</vt:lpstr>
      <vt:lpstr>Correct Example – Homemade Chicken Salad</vt:lpstr>
      <vt:lpstr>Correct Example – Homemade Chicken Salad</vt:lpstr>
      <vt:lpstr>Incorrect Example</vt:lpstr>
      <vt:lpstr>Common Issues / Mistakes</vt:lpstr>
      <vt:lpstr>Important Reminders</vt:lpstr>
      <vt:lpstr>Important Reminders</vt:lpstr>
      <vt:lpstr>PowerPoint Presentation</vt:lpstr>
      <vt:lpstr>Important Contact Information</vt:lpstr>
      <vt:lpstr>Additional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Ferreira, Jessica L. (DPH)</cp:lastModifiedBy>
  <cp:revision>33</cp:revision>
  <cp:lastPrinted>2025-05-19T13:45:15Z</cp:lastPrinted>
  <dcterms:created xsi:type="dcterms:W3CDTF">2022-07-05T15:37:33Z</dcterms:created>
  <dcterms:modified xsi:type="dcterms:W3CDTF">2025-05-21T14:05:17Z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0x010100023EC507CF3D814C891D1408D57845A8</vt:lpwstr>
  </property>
  <property fmtid="{D5CDD505-2E9C-101B-9397-08002B2CF9AE}" pid="3" name="MediaServiceImageTags">
    <vt:lpwstr/>
  </property>
</Properties>
</file>