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5" r:id="rId1"/>
  </p:sldMasterIdLst>
  <p:notesMasterIdLst>
    <p:notesMasterId r:id="rId29"/>
  </p:notesMasterIdLst>
  <p:handoutMasterIdLst>
    <p:handoutMasterId r:id="rId30"/>
  </p:handoutMasterIdLst>
  <p:sldIdLst>
    <p:sldId id="287" r:id="rId2"/>
    <p:sldId id="288" r:id="rId3"/>
    <p:sldId id="289" r:id="rId4"/>
    <p:sldId id="290" r:id="rId5"/>
    <p:sldId id="304" r:id="rId6"/>
    <p:sldId id="292" r:id="rId7"/>
    <p:sldId id="297" r:id="rId8"/>
    <p:sldId id="291" r:id="rId9"/>
    <p:sldId id="307" r:id="rId10"/>
    <p:sldId id="294" r:id="rId11"/>
    <p:sldId id="299" r:id="rId12"/>
    <p:sldId id="300" r:id="rId13"/>
    <p:sldId id="295" r:id="rId14"/>
    <p:sldId id="308" r:id="rId15"/>
    <p:sldId id="320" r:id="rId16"/>
    <p:sldId id="309" r:id="rId17"/>
    <p:sldId id="310" r:id="rId18"/>
    <p:sldId id="311" r:id="rId19"/>
    <p:sldId id="312" r:id="rId20"/>
    <p:sldId id="313" r:id="rId21"/>
    <p:sldId id="314" r:id="rId22"/>
    <p:sldId id="316" r:id="rId23"/>
    <p:sldId id="315" r:id="rId24"/>
    <p:sldId id="317" r:id="rId25"/>
    <p:sldId id="318" r:id="rId26"/>
    <p:sldId id="319" r:id="rId27"/>
    <p:sldId id="306" r:id="rId28"/>
  </p:sldIdLst>
  <p:sldSz cx="9144000" cy="6858000" type="screen4x3"/>
  <p:notesSz cx="6858000" cy="92964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FF00"/>
    <a:srgbClr val="FFFF00"/>
    <a:srgbClr val="003399"/>
    <a:srgbClr val="336699"/>
    <a:srgbClr val="008080"/>
    <a:srgbClr val="009999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34" autoAdjust="0"/>
    <p:restoredTop sz="94523" autoAdjust="0"/>
  </p:normalViewPr>
  <p:slideViewPr>
    <p:cSldViewPr snapToGrid="0">
      <p:cViewPr varScale="1">
        <p:scale>
          <a:sx n="147" d="100"/>
          <a:sy n="147" d="100"/>
        </p:scale>
        <p:origin x="200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884" y="-90"/>
      </p:cViewPr>
      <p:guideLst>
        <p:guide orient="horz" pos="2928"/>
        <p:guide pos="2160"/>
      </p:guideLst>
    </p:cSldViewPr>
  </p:notesViewPr>
  <p:gridSpacing cx="228600" cy="2286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81054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2057" name="Rectangle 9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B7DDBCE6-A39C-4498-95DA-DDD9CA70A2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72735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3" t="18355" r="31175" b="56329"/>
          <a:stretch/>
        </p:blipFill>
        <p:spPr>
          <a:xfrm>
            <a:off x="41560" y="6442356"/>
            <a:ext cx="7269371" cy="2746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429"/>
            <a:ext cx="9144000" cy="11582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8806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9124" y="1053194"/>
            <a:ext cx="7883229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31DD30-FEF9-4364-91D9-EE00850682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1618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86513" y="365125"/>
            <a:ext cx="2128837" cy="489267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365125"/>
            <a:ext cx="6234113" cy="4892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4aMU4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4552CC-F757-4533-A335-D6FEF3FA0C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557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77240" y="694944"/>
            <a:ext cx="8001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010025" y="114300"/>
            <a:ext cx="1123950" cy="3429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23825" y="6400800"/>
            <a:ext cx="495300" cy="342900"/>
          </a:xfrm>
        </p:spPr>
        <p:txBody>
          <a:bodyPr/>
          <a:lstStyle>
            <a:lvl1pPr>
              <a:defRPr/>
            </a:lvl1pPr>
          </a:lstStyle>
          <a:p>
            <a:fld id="{E0CFCE8C-4857-4532-A284-45BF717898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2701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84318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075" y="1347107"/>
            <a:ext cx="8001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4aMU4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D0584-24E8-4E57-8CA4-F004F48497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8441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3FB49A-DF4E-4B93-9BDB-6F3825441A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4766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7778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6129" y="1298120"/>
            <a:ext cx="39243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1050" y="1298120"/>
            <a:ext cx="392430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10B44A-3481-472F-A0AB-C7F0C9D12C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3225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B07277-060D-4E62-820E-A73DF5614D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2320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7F2AA3-D4CF-41DD-A29A-DDBB3E39D9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923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4aMU4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727B79-1628-44AF-981B-8EEE6A254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4770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162CD0-219C-4D42-84F7-7CDE4A034D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1446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6EAF1C-4FA9-45D7-A715-D22CE5F789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949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Rectangle 3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781050" y="693965"/>
            <a:ext cx="8001002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3210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657600" y="114300"/>
            <a:ext cx="11239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+mn-lt"/>
              </a:defRPr>
            </a:lvl1pPr>
          </a:lstStyle>
          <a:p>
            <a:endParaRPr lang="en-US" altLang="en-US" dirty="0"/>
          </a:p>
        </p:txBody>
      </p:sp>
      <p:sp>
        <p:nvSpPr>
          <p:cNvPr id="13210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58829" y="6267450"/>
            <a:ext cx="2743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</a:defRPr>
            </a:lvl1pPr>
          </a:lstStyle>
          <a:p>
            <a:endParaRPr lang="en-US" altLang="en-US" dirty="0"/>
          </a:p>
        </p:txBody>
      </p:sp>
      <p:sp>
        <p:nvSpPr>
          <p:cNvPr id="13210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23825" y="6400800"/>
            <a:ext cx="4953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+mn-lt"/>
              </a:defRPr>
            </a:lvl1pPr>
          </a:lstStyle>
          <a:p>
            <a:fld id="{828525DF-7059-426E-9F18-738B2CA7A94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401" y="6386567"/>
            <a:ext cx="2345547" cy="3134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38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4925" indent="-3952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93863" indent="-3873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939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ass.gov/doc/how-municipalities-should-respond-to-noise-odor-dust-complaints-0/download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michelle.delemarre@mass.gov" TargetMode="External"/><Relationship Id="rId2" Type="http://schemas.openxmlformats.org/officeDocument/2006/relationships/hyperlink" Target="mailto:quan.tat@mass.gov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daniel.balboni@mass.gov" TargetMode="External"/><Relationship Id="rId4" Type="http://schemas.openxmlformats.org/officeDocument/2006/relationships/hyperlink" Target="mailto:dan.disalvio@mass.gov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ea-lab.eu/noisee/" TargetMode="External"/><Relationship Id="rId2" Type="http://schemas.openxmlformats.org/officeDocument/2006/relationships/hyperlink" Target="https://www.cdc.gov/niosh/noise/about/app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ound-analyzer-app.en.softonic.com/android" TargetMode="External"/><Relationship Id="rId5" Type="http://schemas.openxmlformats.org/officeDocument/2006/relationships/hyperlink" Target="https://play.google.com/store/apps/details?id=com.noise.sound.meter.decibel&amp;hl=en_US" TargetMode="External"/><Relationship Id="rId4" Type="http://schemas.openxmlformats.org/officeDocument/2006/relationships/hyperlink" Target="https://play.google.com/store/apps/details?id=com.ktwapps.soundmeter&amp;hl=en_US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ss.gov/doc/310-cmr-700-air-pollution-control-regulation/download" TargetMode="External"/><Relationship Id="rId2" Type="http://schemas.openxmlformats.org/officeDocument/2006/relationships/hyperlink" Target="https://www.mass.gov/doc/supplemental-form-aq-sound/download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ass.gov/doc/how-municipalities-should-respond-to-noise-odor-dust-complaints-0/download" TargetMode="External"/><Relationship Id="rId4" Type="http://schemas.openxmlformats.org/officeDocument/2006/relationships/hyperlink" Target="https://www.mass.gov/doc/massdep-noise-policy/download?_ga=2.57625706.1740919039.1746126755-1049314081.1724679622&amp;_gl=1*2j55cu*_ga*MTA0OTMxNDA4MS4xNzI0Njc5NjIy*_ga_MCLPEGW7WM*MTc0NjEyNjgyMy4xLjAuMTc0NjEyNjgyMy4wLjAuMA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BFF1B8-CBD1-EB5D-9FD8-E494B3D84E87}"/>
              </a:ext>
            </a:extLst>
          </p:cNvPr>
          <p:cNvSpPr txBox="1"/>
          <p:nvPr/>
        </p:nvSpPr>
        <p:spPr>
          <a:xfrm>
            <a:off x="1168924" y="1517715"/>
            <a:ext cx="690042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Air Quality Nuisance Complaints Concerning Noise</a:t>
            </a:r>
          </a:p>
          <a:p>
            <a:endParaRPr lang="en-US" dirty="0"/>
          </a:p>
          <a:p>
            <a:r>
              <a:rPr lang="en-US" sz="1800" dirty="0"/>
              <a:t>Gregory C. Tocci, </a:t>
            </a:r>
            <a:r>
              <a:rPr lang="en-US" sz="1600" i="1" dirty="0"/>
              <a:t>P.E., INCE Bd. Cert.</a:t>
            </a:r>
            <a:br>
              <a:rPr lang="en-US" sz="1600" i="1" dirty="0"/>
            </a:br>
            <a:r>
              <a:rPr lang="en-US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Aaron F. Farbo, </a:t>
            </a:r>
            <a:r>
              <a:rPr lang="en-US" sz="1600" i="1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INCE</a:t>
            </a:r>
          </a:p>
          <a:p>
            <a:endParaRPr lang="en-US" sz="1600" i="1" dirty="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n-US" sz="1600" b="1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Cavanaugh Tocci</a:t>
            </a:r>
            <a:br>
              <a:rPr lang="en-US" sz="1600" b="1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US" sz="1600" b="1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Sudbury, MA</a:t>
            </a:r>
            <a:endParaRPr lang="en-US" b="1" dirty="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n-US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May 28, 2025</a:t>
            </a:r>
          </a:p>
          <a:p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presented to</a:t>
            </a:r>
          </a:p>
          <a:p>
            <a:r>
              <a:rPr lang="en-US" sz="20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Massachusetts Environmental Health Association (MEHA)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76545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772E14-A5A1-AFA8-FC6A-6992953994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C370D-EF4D-714A-74C0-70E2FF7B8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5"/>
            <a:ext cx="7921462" cy="843189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Massachusetts Law (CMR)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9FCEC-6667-76FE-9C3A-9EA0C90CB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258" y="1337962"/>
            <a:ext cx="7400040" cy="4742797"/>
          </a:xfrm>
        </p:spPr>
        <p:txBody>
          <a:bodyPr/>
          <a:lstStyle/>
          <a:p>
            <a:pPr marL="457200">
              <a:spcAft>
                <a:spcPts val="600"/>
              </a:spcAft>
            </a:pPr>
            <a:r>
              <a:rPr lang="en-US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Massachusetts 310 CMR 7.00 Definitions</a:t>
            </a:r>
          </a:p>
          <a:p>
            <a:pPr marL="895350" lvl="1">
              <a:spcAft>
                <a:spcPts val="600"/>
              </a:spcAft>
            </a:pP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Noise is an “air contaminant”</a:t>
            </a:r>
          </a:p>
          <a:p>
            <a:pPr marL="457200">
              <a:spcAft>
                <a:spcPts val="600"/>
              </a:spcAft>
            </a:pPr>
            <a:r>
              <a:rPr lang="en-US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Massachusetts 310 CMR 7.01 General </a:t>
            </a:r>
            <a:r>
              <a:rPr lang="en-US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Regulations</a:t>
            </a:r>
            <a:br>
              <a:rPr lang="en-US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 Prevent Air Pollution</a:t>
            </a:r>
          </a:p>
          <a:p>
            <a:pPr marL="895350" lvl="1">
              <a:spcAft>
                <a:spcPts val="600"/>
              </a:spcAft>
            </a:pP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“…a condition of air pollution” not permitted</a:t>
            </a:r>
          </a:p>
          <a:p>
            <a:pPr marL="457200" marR="0">
              <a:spcAft>
                <a:spcPts val="600"/>
              </a:spcAft>
            </a:pPr>
            <a:r>
              <a:rPr lang="en-US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Massachusetts 310 CMR 7.10U Noise</a:t>
            </a:r>
          </a:p>
          <a:p>
            <a:pPr marL="895350" lvl="1">
              <a:spcAft>
                <a:spcPts val="600"/>
              </a:spcAft>
            </a:pP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(1) Noise not permitted (specific, measurable limits</a:t>
            </a:r>
            <a:b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not specified)</a:t>
            </a:r>
          </a:p>
          <a:p>
            <a:pPr marL="895350" lvl="1">
              <a:spcAft>
                <a:spcPts val="600"/>
              </a:spcAft>
            </a:pP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(2) Controls to be implemented when available</a:t>
            </a:r>
          </a:p>
          <a:p>
            <a:pPr marL="895350" lvl="1">
              <a:spcAft>
                <a:spcPts val="600"/>
              </a:spcAft>
            </a:pP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(3) Exclusions</a:t>
            </a:r>
            <a:endParaRPr lang="en-US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95350" lvl="1">
              <a:spcAft>
                <a:spcPts val="1100"/>
              </a:spcAft>
            </a:pPr>
            <a:endParaRPr lang="en-US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907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96D34-F1DA-9EFF-EF91-9E4F115FE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5621321" cy="843189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MassDEP Noise Policy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35005-C033-D77A-7D06-830B38484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037" y="1355759"/>
            <a:ext cx="8001000" cy="4572000"/>
          </a:xfrm>
        </p:spPr>
        <p:txBody>
          <a:bodyPr/>
          <a:lstStyle/>
          <a:p>
            <a:pPr marL="457200" marR="0">
              <a:spcAft>
                <a:spcPts val="600"/>
              </a:spcAft>
            </a:pPr>
            <a:r>
              <a:rPr lang="en-US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Massachusetts DAQC Policy 90-001 </a:t>
            </a:r>
            <a:br>
              <a:rPr lang="en-US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dated February 1, 1990</a:t>
            </a:r>
          </a:p>
          <a:p>
            <a:pPr marL="895350" lvl="1">
              <a:spcAft>
                <a:spcPts val="600"/>
              </a:spcAft>
            </a:pP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10 dB max increase in “ambient”</a:t>
            </a:r>
          </a:p>
          <a:p>
            <a:pPr marL="895350" lvl="1">
              <a:spcAft>
                <a:spcPts val="600"/>
              </a:spcAft>
            </a:pP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“Pure tone” condition not permitted</a:t>
            </a:r>
          </a:p>
          <a:p>
            <a:pPr marL="895350" lvl="1">
              <a:spcAft>
                <a:spcPts val="600"/>
              </a:spcAft>
            </a:pP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“Air pollution” not permitted as per 310 CMR 7.01</a:t>
            </a:r>
          </a:p>
          <a:p>
            <a:pPr marL="457200">
              <a:spcAft>
                <a:spcPts val="600"/>
              </a:spcAft>
            </a:pPr>
            <a:r>
              <a:rPr lang="en-US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Definitions</a:t>
            </a:r>
          </a:p>
          <a:p>
            <a:pPr marL="895350" lvl="1">
              <a:spcAft>
                <a:spcPts val="600"/>
              </a:spcAft>
            </a:pPr>
            <a:r>
              <a:rPr lang="en-US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Ambient—</a:t>
            </a:r>
            <a:r>
              <a:rPr lang="en-US" sz="2000" dirty="0"/>
              <a:t>Lowest 1-hr background A-weighted sound</a:t>
            </a:r>
            <a:br>
              <a:rPr lang="en-US" sz="2000" dirty="0"/>
            </a:br>
            <a:r>
              <a:rPr lang="en-US" sz="2000" dirty="0"/>
              <a:t>pressure level exceeded 90% of the time during </a:t>
            </a:r>
            <a:br>
              <a:rPr lang="en-US" sz="2000" dirty="0"/>
            </a:br>
            <a:r>
              <a:rPr lang="en-US" sz="2000" dirty="0"/>
              <a:t>equipment operating hours</a:t>
            </a:r>
            <a:endParaRPr lang="en-US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95350" lvl="1">
              <a:spcAft>
                <a:spcPts val="600"/>
              </a:spcAft>
            </a:pPr>
            <a:r>
              <a:rPr lang="en-US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Pure tone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—Occurs when the level in an octave band exceeds the level in both adjacent octave bands by 3 dB or more</a:t>
            </a:r>
          </a:p>
          <a:p>
            <a:pPr marL="895350" lvl="1">
              <a:spcAft>
                <a:spcPts val="600"/>
              </a:spcAft>
            </a:pPr>
            <a:r>
              <a:rPr lang="en-US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Air pollution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—Air contaminants not permitted.  </a:t>
            </a:r>
            <a:r>
              <a:rPr lang="en-US" sz="2000" u="sng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Sound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is an air contaminant.</a:t>
            </a:r>
          </a:p>
        </p:txBody>
      </p:sp>
      <p:pic>
        <p:nvPicPr>
          <p:cNvPr id="9" name="Picture 8" descr="A green and black leaf&#10;&#10;Description automatically generated">
            <a:extLst>
              <a:ext uri="{FF2B5EF4-FFF2-40B4-BE49-F238E27FC236}">
                <a16:creationId xmlns:a16="http://schemas.microsoft.com/office/drawing/2014/main" id="{7EBD0C9D-8B34-3119-F41B-FA85F1F506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108" y="221223"/>
            <a:ext cx="2983300" cy="238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664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2C3BC3-6641-A504-382A-E2C3F3A07D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7CDAA-B01A-D485-0795-AD925F7AF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6" y="77696"/>
            <a:ext cx="7571967" cy="843189"/>
          </a:xfrm>
        </p:spPr>
        <p:txBody>
          <a:bodyPr/>
          <a:lstStyle/>
          <a:p>
            <a:r>
              <a:rPr lang="en-US" dirty="0"/>
              <a:t>MassDEP Pure Tone</a:t>
            </a:r>
          </a:p>
        </p:txBody>
      </p:sp>
      <p:pic>
        <p:nvPicPr>
          <p:cNvPr id="4" name="Picture 3" descr="A green and black leaf&#10;&#10;Description automatically generated">
            <a:extLst>
              <a:ext uri="{FF2B5EF4-FFF2-40B4-BE49-F238E27FC236}">
                <a16:creationId xmlns:a16="http://schemas.microsoft.com/office/drawing/2014/main" id="{85BB56FF-6BA5-1996-C74C-AC012E6A36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013" y="225796"/>
            <a:ext cx="2983300" cy="23866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C302A6-F13D-5F24-6EC5-0172BEDB4C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034" y="599086"/>
            <a:ext cx="5359618" cy="625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893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B418E-A7A4-F93C-57AB-D489B9384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MassDEP Assist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2026D7-9DE5-8645-47CD-919B01EC0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074" y="1347107"/>
            <a:ext cx="8296275" cy="4572000"/>
          </a:xfrm>
        </p:spPr>
        <p:txBody>
          <a:bodyPr/>
          <a:lstStyle/>
          <a:p>
            <a:r>
              <a:rPr lang="en-US" dirty="0"/>
              <a:t>MassDEP Guidance</a:t>
            </a:r>
          </a:p>
          <a:p>
            <a:pPr lvl="1"/>
            <a:r>
              <a:rPr lang="en-US" dirty="0"/>
              <a:t>Does the sound level unreasonably interfere</a:t>
            </a:r>
            <a:br>
              <a:rPr lang="en-US" dirty="0"/>
            </a:br>
            <a:r>
              <a:rPr lang="en-US" dirty="0"/>
              <a:t>with neighboring use</a:t>
            </a:r>
          </a:p>
          <a:p>
            <a:pPr lvl="1"/>
            <a:r>
              <a:rPr lang="en-US" dirty="0"/>
              <a:t>Does offending source have permits/approvals</a:t>
            </a:r>
          </a:p>
          <a:p>
            <a:pPr lvl="1"/>
            <a:r>
              <a:rPr lang="en-US" dirty="0"/>
              <a:t>Does it violate local ordinance/zoning regs</a:t>
            </a:r>
          </a:p>
          <a:p>
            <a:pPr lvl="1"/>
            <a:r>
              <a:rPr lang="en-US" dirty="0"/>
              <a:t>Contemporaneous log: Time/date, tonal/</a:t>
            </a:r>
            <a:br>
              <a:rPr lang="en-US" dirty="0"/>
            </a:br>
            <a:r>
              <a:rPr lang="en-US" dirty="0"/>
              <a:t>tonal/impulsive/broadband</a:t>
            </a:r>
          </a:p>
          <a:p>
            <a:pPr lvl="1"/>
            <a:r>
              <a:rPr lang="en-US" dirty="0"/>
              <a:t>MassDEP can provide sound level</a:t>
            </a:r>
            <a:br>
              <a:rPr lang="en-US" dirty="0"/>
            </a:br>
            <a:r>
              <a:rPr lang="en-US" dirty="0"/>
              <a:t>meter and guidance on its use to health</a:t>
            </a:r>
            <a:br>
              <a:rPr lang="en-US" dirty="0"/>
            </a:br>
            <a:r>
              <a:rPr lang="en-US" dirty="0"/>
              <a:t>officials.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 descr="A blue and black electronic device&#10;&#10;Description automatically generated">
            <a:extLst>
              <a:ext uri="{FF2B5EF4-FFF2-40B4-BE49-F238E27FC236}">
                <a16:creationId xmlns:a16="http://schemas.microsoft.com/office/drawing/2014/main" id="{20504B4D-3475-3220-6B6C-773EEC2AB0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43" r="27770"/>
          <a:stretch/>
        </p:blipFill>
        <p:spPr>
          <a:xfrm>
            <a:off x="7568833" y="1812983"/>
            <a:ext cx="1489841" cy="431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94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90383F-FFB0-D72C-0A55-28EF64515B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0916F-03A9-2F10-B1E9-5BFA154D9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Responding to Noise Complaints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CA273-BA9C-F835-EB3A-733B0F359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208314"/>
            <a:ext cx="9014298" cy="4572000"/>
          </a:xfrm>
        </p:spPr>
        <p:txBody>
          <a:bodyPr/>
          <a:lstStyle/>
          <a:p>
            <a:pPr lvl="1"/>
            <a:r>
              <a:rPr lang="en-US" dirty="0"/>
              <a:t>BOH have broad authority under state law to investigate and control nuisance conditions</a:t>
            </a:r>
          </a:p>
          <a:p>
            <a:pPr lvl="1"/>
            <a:r>
              <a:rPr lang="en-US" dirty="0"/>
              <a:t>BOH (Board of Health) is first line of defense for nuisance conditions</a:t>
            </a:r>
          </a:p>
          <a:p>
            <a:pPr lvl="1"/>
            <a:r>
              <a:rPr lang="en-US" dirty="0"/>
              <a:t>Municipal officials should determine whether:</a:t>
            </a:r>
          </a:p>
          <a:p>
            <a:pPr lvl="2"/>
            <a:r>
              <a:rPr lang="en-US" dirty="0"/>
              <a:t>Nuisance conditions unreasonably interfere with the enjoyment of residential property or operation of business</a:t>
            </a:r>
          </a:p>
          <a:p>
            <a:pPr lvl="2"/>
            <a:r>
              <a:rPr lang="en-US" dirty="0"/>
              <a:t>The source of the nuisance, if a business, has the necessary licenses, permits and approvals to operate/conform to codes</a:t>
            </a:r>
          </a:p>
          <a:p>
            <a:pPr lvl="2"/>
            <a:r>
              <a:rPr lang="en-US" dirty="0"/>
              <a:t>Offending activities constitute a violation of local nuisance by-laws or ordinances that may be more stringent than state</a:t>
            </a:r>
          </a:p>
          <a:p>
            <a:pPr lvl="2"/>
            <a:r>
              <a:rPr lang="en-US" dirty="0"/>
              <a:t>Link to DEP Fact Sheet – Responding to Local Noise Complaints</a:t>
            </a:r>
          </a:p>
          <a:p>
            <a:pPr marL="471487" lvl="1" indent="0">
              <a:buNone/>
            </a:pPr>
            <a:r>
              <a:rPr lang="en-US" sz="1400" dirty="0">
                <a:hlinkClick r:id="rId2"/>
              </a:rPr>
              <a:t>https://www.mass.gov/doc/how-municipalities-should-respond-to-noise-odor-dust-complaints-0/download</a:t>
            </a:r>
            <a:r>
              <a:rPr lang="en-US" sz="1400" dirty="0"/>
              <a:t> 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921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BE3F5B-2D22-E7EA-1204-328265EEA6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E9BEC-6143-00D9-73B3-ED4B69D18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MassDEP Noise Contacts by Region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25E93-97C3-D7FD-C8FD-A30FF0E19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208314"/>
            <a:ext cx="9014298" cy="4572000"/>
          </a:xfrm>
        </p:spPr>
        <p:txBody>
          <a:bodyPr/>
          <a:lstStyle/>
          <a:p>
            <a:pPr lvl="1"/>
            <a:r>
              <a:rPr lang="en-US" dirty="0"/>
              <a:t>Northeast Region – Quan Tat, 978-604-7309, </a:t>
            </a:r>
            <a:r>
              <a:rPr lang="en-US" dirty="0">
                <a:hlinkClick r:id="rId2"/>
              </a:rPr>
              <a:t>quan.tat@mass.gov</a:t>
            </a:r>
            <a:endParaRPr lang="en-US" dirty="0"/>
          </a:p>
          <a:p>
            <a:pPr lvl="1"/>
            <a:r>
              <a:rPr lang="en-US" dirty="0"/>
              <a:t>Central Region – Michelle </a:t>
            </a:r>
            <a:r>
              <a:rPr lang="en-US" dirty="0" err="1"/>
              <a:t>Delemarre</a:t>
            </a:r>
            <a:r>
              <a:rPr lang="en-US" dirty="0"/>
              <a:t>, 857-772-6966, </a:t>
            </a:r>
            <a:r>
              <a:rPr lang="en-US" dirty="0">
                <a:hlinkClick r:id="rId3"/>
              </a:rPr>
              <a:t>michelle.delemarre@mass.gov</a:t>
            </a:r>
            <a:endParaRPr lang="en-US" dirty="0"/>
          </a:p>
          <a:p>
            <a:pPr lvl="1"/>
            <a:r>
              <a:rPr lang="en-US" dirty="0"/>
              <a:t>Southeast Region &amp; Cape Cod – Dan DiSalvio, 508-207-6027, </a:t>
            </a:r>
            <a:r>
              <a:rPr lang="en-US" dirty="0">
                <a:hlinkClick r:id="rId4"/>
              </a:rPr>
              <a:t>dan.disalvio@mass.gov</a:t>
            </a:r>
            <a:endParaRPr lang="en-US" dirty="0"/>
          </a:p>
          <a:p>
            <a:pPr lvl="1"/>
            <a:r>
              <a:rPr lang="en-US" dirty="0"/>
              <a:t>Western Region – Daniel Balboni, 413-355-6274, </a:t>
            </a:r>
            <a:r>
              <a:rPr lang="en-US" dirty="0">
                <a:hlinkClick r:id="rId5"/>
              </a:rPr>
              <a:t>daniel.balboni@mass.gov</a:t>
            </a:r>
            <a:endParaRPr lang="en-US" dirty="0"/>
          </a:p>
          <a:p>
            <a:pPr lvl="1"/>
            <a:r>
              <a:rPr lang="en-US" u="sng" dirty="0"/>
              <a:t>Each region of MassDEP maintains a sound level meter for local health departments to borrow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172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229795-8B4C-8DF4-9EA7-B9471A7497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92D80-7690-1F62-763B-46E4A8D0A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Precautions to Note For Measurements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65C57-15AA-C9CC-73F9-9A6D8D542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30741" y="1143000"/>
            <a:ext cx="6841788" cy="4572000"/>
          </a:xfrm>
        </p:spPr>
        <p:txBody>
          <a:bodyPr/>
          <a:lstStyle/>
          <a:p>
            <a:pPr lvl="2"/>
            <a:r>
              <a:rPr lang="en-US" dirty="0"/>
              <a:t>Avoid taking readings during adverse weather conditions</a:t>
            </a:r>
          </a:p>
          <a:p>
            <a:pPr lvl="3"/>
            <a:r>
              <a:rPr lang="en-US" dirty="0"/>
              <a:t>Wind in excess of 12 mph – always use a windscreen!</a:t>
            </a:r>
          </a:p>
          <a:p>
            <a:pPr lvl="3"/>
            <a:r>
              <a:rPr lang="en-US" dirty="0"/>
              <a:t>Rain/hail</a:t>
            </a:r>
          </a:p>
          <a:p>
            <a:pPr lvl="2"/>
            <a:r>
              <a:rPr lang="en-US" dirty="0"/>
              <a:t>Avoid taking readings near surfaces that deflect sound (near walls, buildings, trees). These surfaces may reduce sound levels (obstruction) or increase levels (reflection) </a:t>
            </a:r>
          </a:p>
          <a:p>
            <a:pPr lvl="2"/>
            <a:r>
              <a:rPr lang="en-US" dirty="0"/>
              <a:t>For maximum accuracy, hold the instrument away from you at an angle of approximately 70° from horizontal.</a:t>
            </a:r>
          </a:p>
          <a:p>
            <a:pPr lvl="2"/>
            <a:r>
              <a:rPr lang="en-US" dirty="0"/>
              <a:t>For measurements longer than 2-3 minutes, use a sturdy tripod</a:t>
            </a:r>
          </a:p>
        </p:txBody>
      </p:sp>
      <p:pic>
        <p:nvPicPr>
          <p:cNvPr id="5" name="Picture 4" descr="Digital art of a red umbrella under the rain">
            <a:extLst>
              <a:ext uri="{FF2B5EF4-FFF2-40B4-BE49-F238E27FC236}">
                <a16:creationId xmlns:a16="http://schemas.microsoft.com/office/drawing/2014/main" id="{6C2A89DD-BC59-7ABC-BEF3-CAF46226CF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87765" y="1723207"/>
            <a:ext cx="2117910" cy="13701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C54F79-4439-812D-A726-4B85DC468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6443" y="3360372"/>
            <a:ext cx="2380554" cy="284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361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CF9F8A-D6BD-D5DE-A626-EE7580E8C8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16065-EA56-9BDB-FDD6-11FC31759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Sound Level Meter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9BBE13-F8FC-6C4E-5FE0-D2169F48D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143000"/>
            <a:ext cx="4762501" cy="5072482"/>
          </a:xfrm>
        </p:spPr>
        <p:txBody>
          <a:bodyPr/>
          <a:lstStyle/>
          <a:p>
            <a:pPr lvl="1"/>
            <a:r>
              <a:rPr lang="en-US" dirty="0"/>
              <a:t>Calibrate the meter</a:t>
            </a:r>
          </a:p>
          <a:p>
            <a:pPr lvl="1"/>
            <a:r>
              <a:rPr lang="en-US" dirty="0"/>
              <a:t>Frequency Weighting – A</a:t>
            </a:r>
          </a:p>
          <a:p>
            <a:pPr lvl="1"/>
            <a:r>
              <a:rPr lang="en-US" dirty="0"/>
              <a:t>Time Weighting – Slow or Fast</a:t>
            </a:r>
          </a:p>
          <a:p>
            <a:pPr lvl="2"/>
            <a:r>
              <a:rPr lang="en-US" dirty="0"/>
              <a:t>DEP Guidance – Set to slow for most sources except where noise is not present long enough to obtain maximum reading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148A639-8301-CBFE-956A-4DAB82472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855849"/>
            <a:ext cx="4381499" cy="53596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606322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D6EF5375-0348-A3AD-756D-4DE616E5C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777875"/>
          </a:xfrm>
        </p:spPr>
        <p:txBody>
          <a:bodyPr>
            <a:normAutofit/>
          </a:bodyPr>
          <a:lstStyle/>
          <a:p>
            <a:r>
              <a:rPr lang="en-US" dirty="0"/>
              <a:t>Larson Davis 831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B78C390-ED50-AA81-B7CB-3F8A8762DF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8120"/>
            <a:ext cx="5010918" cy="51054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7AA06F11-4D06-6DF2-3BA8-AD9515F0EA9A}"/>
              </a:ext>
            </a:extLst>
          </p:cNvPr>
          <p:cNvGrpSpPr/>
          <p:nvPr/>
        </p:nvGrpSpPr>
        <p:grpSpPr>
          <a:xfrm>
            <a:off x="5554345" y="355144"/>
            <a:ext cx="3406775" cy="6048376"/>
            <a:chOff x="5813425" y="271705"/>
            <a:chExt cx="3406775" cy="6048376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3282176C-4D90-A7E8-5851-C03D514C86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33425" y="271705"/>
              <a:ext cx="1981925" cy="6048376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6B2C405-ECAF-0AFC-4BA3-07E006B11D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64000"/>
            </a:blip>
            <a:stretch>
              <a:fillRect/>
            </a:stretch>
          </p:blipFill>
          <p:spPr>
            <a:xfrm>
              <a:off x="5813425" y="3867151"/>
              <a:ext cx="3406775" cy="2260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745011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C8FB88-193C-B149-5102-7E7CEEF514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672CE-E628-8257-991F-1B691C5BE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843189"/>
          </a:xfrm>
        </p:spPr>
        <p:txBody>
          <a:bodyPr/>
          <a:lstStyle/>
          <a:p>
            <a:r>
              <a:rPr lang="en-US" sz="3200" dirty="0"/>
              <a:t>LD831 Settings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4C151F-9282-FFC5-A5CA-FD4A09AC2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93" y="175260"/>
            <a:ext cx="2093127" cy="3429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BF990F-0DBA-767A-83AE-3CF3DB2DDF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4580" y="421594"/>
            <a:ext cx="6789420" cy="30566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0E13263-C8F6-595A-E2E8-014E183CB1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292" y="3604740"/>
            <a:ext cx="2093127" cy="31610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8C72F3C-DACF-8838-2FB3-84FF5A6229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7460" y="3528825"/>
            <a:ext cx="5044440" cy="330157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1431E08-ECF9-9F3D-A867-794DE215D7A6}"/>
              </a:ext>
            </a:extLst>
          </p:cNvPr>
          <p:cNvSpPr/>
          <p:nvPr/>
        </p:nvSpPr>
        <p:spPr bwMode="auto">
          <a:xfrm>
            <a:off x="246434" y="1050131"/>
            <a:ext cx="382216" cy="207980"/>
          </a:xfrm>
          <a:prstGeom prst="rect">
            <a:avLst/>
          </a:prstGeom>
          <a:noFill/>
          <a:ln w="28575"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E40CF0-2255-3E18-B615-CD46BCD8FB0C}"/>
              </a:ext>
            </a:extLst>
          </p:cNvPr>
          <p:cNvSpPr/>
          <p:nvPr/>
        </p:nvSpPr>
        <p:spPr bwMode="auto">
          <a:xfrm>
            <a:off x="246434" y="1528762"/>
            <a:ext cx="517946" cy="189297"/>
          </a:xfrm>
          <a:prstGeom prst="rect">
            <a:avLst/>
          </a:prstGeom>
          <a:noFill/>
          <a:ln w="28575"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0B6366-4C37-A626-EAF1-47770983AA06}"/>
              </a:ext>
            </a:extLst>
          </p:cNvPr>
          <p:cNvSpPr/>
          <p:nvPr/>
        </p:nvSpPr>
        <p:spPr bwMode="auto">
          <a:xfrm>
            <a:off x="670295" y="5824842"/>
            <a:ext cx="1029917" cy="252920"/>
          </a:xfrm>
          <a:prstGeom prst="rect">
            <a:avLst/>
          </a:prstGeom>
          <a:noFill/>
          <a:ln w="28575"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BEF3FD-5BAA-252C-BEAC-83BE5B4A3DBC}"/>
              </a:ext>
            </a:extLst>
          </p:cNvPr>
          <p:cNvSpPr/>
          <p:nvPr/>
        </p:nvSpPr>
        <p:spPr bwMode="auto">
          <a:xfrm>
            <a:off x="4844941" y="1528762"/>
            <a:ext cx="1601255" cy="315757"/>
          </a:xfrm>
          <a:prstGeom prst="rect">
            <a:avLst/>
          </a:prstGeom>
          <a:noFill/>
          <a:ln w="28575"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61EB821-C6D1-6063-7FB9-F2F5AC85CF32}"/>
              </a:ext>
            </a:extLst>
          </p:cNvPr>
          <p:cNvSpPr/>
          <p:nvPr/>
        </p:nvSpPr>
        <p:spPr bwMode="auto">
          <a:xfrm>
            <a:off x="4844940" y="1844971"/>
            <a:ext cx="1601255" cy="230264"/>
          </a:xfrm>
          <a:prstGeom prst="rect">
            <a:avLst/>
          </a:prstGeom>
          <a:noFill/>
          <a:ln w="28575"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EE1697-4294-2F23-93B8-3D9F89BE17D6}"/>
              </a:ext>
            </a:extLst>
          </p:cNvPr>
          <p:cNvSpPr/>
          <p:nvPr/>
        </p:nvSpPr>
        <p:spPr bwMode="auto">
          <a:xfrm>
            <a:off x="4666600" y="2381697"/>
            <a:ext cx="1779595" cy="230264"/>
          </a:xfrm>
          <a:prstGeom prst="rect">
            <a:avLst/>
          </a:prstGeom>
          <a:noFill/>
          <a:ln w="28575"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79FE870-482F-EEEB-EAEE-46CFDC1C4D8E}"/>
              </a:ext>
            </a:extLst>
          </p:cNvPr>
          <p:cNvSpPr/>
          <p:nvPr/>
        </p:nvSpPr>
        <p:spPr bwMode="auto">
          <a:xfrm>
            <a:off x="7481136" y="2788554"/>
            <a:ext cx="871681" cy="230264"/>
          </a:xfrm>
          <a:prstGeom prst="rect">
            <a:avLst/>
          </a:prstGeom>
          <a:noFill/>
          <a:ln w="28575"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58D5E9-005A-A06F-F37D-2968123F41C7}"/>
              </a:ext>
            </a:extLst>
          </p:cNvPr>
          <p:cNvSpPr/>
          <p:nvPr/>
        </p:nvSpPr>
        <p:spPr bwMode="auto">
          <a:xfrm>
            <a:off x="7542745" y="1718059"/>
            <a:ext cx="1212149" cy="230264"/>
          </a:xfrm>
          <a:prstGeom prst="rect">
            <a:avLst/>
          </a:prstGeom>
          <a:noFill/>
          <a:ln w="28575"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CBA51C9-6A02-DA0B-0AD3-89FDCA34CCC6}"/>
              </a:ext>
            </a:extLst>
          </p:cNvPr>
          <p:cNvSpPr/>
          <p:nvPr/>
        </p:nvSpPr>
        <p:spPr bwMode="auto">
          <a:xfrm>
            <a:off x="7481136" y="972745"/>
            <a:ext cx="1212149" cy="230264"/>
          </a:xfrm>
          <a:prstGeom prst="rect">
            <a:avLst/>
          </a:prstGeom>
          <a:noFill/>
          <a:ln w="28575"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981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70337-116D-9E7B-978A-2E18D7E7D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Complaint is Received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E00A9-C9F2-F9E8-E7A4-D0347F3A9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Addresses:</a:t>
            </a:r>
          </a:p>
          <a:p>
            <a:pPr lvl="1"/>
            <a:r>
              <a:rPr lang="en-US" dirty="0"/>
              <a:t>Complainant</a:t>
            </a:r>
          </a:p>
          <a:p>
            <a:pPr lvl="1"/>
            <a:r>
              <a:rPr lang="en-US" dirty="0"/>
              <a:t>Source</a:t>
            </a:r>
          </a:p>
          <a:p>
            <a:r>
              <a:rPr lang="en-US" dirty="0"/>
              <a:t>Find locations on</a:t>
            </a:r>
          </a:p>
          <a:p>
            <a:pPr lvl="1"/>
            <a:r>
              <a:rPr lang="en-US" dirty="0"/>
              <a:t>Google Earth</a:t>
            </a:r>
          </a:p>
          <a:p>
            <a:pPr lvl="1"/>
            <a:r>
              <a:rPr lang="en-US" dirty="0"/>
              <a:t>MA GIS/</a:t>
            </a:r>
            <a:r>
              <a:rPr lang="en-US" dirty="0" err="1"/>
              <a:t>MassMapper</a:t>
            </a:r>
            <a:endParaRPr lang="en-US" dirty="0"/>
          </a:p>
          <a:p>
            <a:r>
              <a:rPr lang="en-US" dirty="0"/>
              <a:t>Characteristics of offending source:</a:t>
            </a:r>
          </a:p>
          <a:p>
            <a:pPr lvl="1"/>
            <a:r>
              <a:rPr lang="en-US" dirty="0"/>
              <a:t>Steady State/Constant or Intermittent</a:t>
            </a:r>
          </a:p>
          <a:p>
            <a:pPr lvl="1"/>
            <a:r>
              <a:rPr lang="en-US" dirty="0"/>
              <a:t>Tonal (whine, hum, etc.)</a:t>
            </a:r>
          </a:p>
          <a:p>
            <a:pPr lvl="1"/>
            <a:r>
              <a:rPr lang="en-US" dirty="0"/>
              <a:t>Impact/Impulsive (cyclical, sporadic, intermittent of short duration</a:t>
            </a:r>
          </a:p>
        </p:txBody>
      </p:sp>
    </p:spTree>
    <p:extLst>
      <p:ext uri="{BB962C8B-B14F-4D97-AF65-F5344CB8AC3E}">
        <p14:creationId xmlns:p14="http://schemas.microsoft.com/office/powerpoint/2010/main" val="31035144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3EDF7C-3033-7154-D57C-72F6A0A5FA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9F58A-8A83-1A16-1589-84AF08BAC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How to Measure Source Sound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21E2E7-0AE4-4E5F-0FDC-F29557713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30742" y="1143000"/>
            <a:ext cx="9383301" cy="4869180"/>
          </a:xfrm>
        </p:spPr>
        <p:txBody>
          <a:bodyPr/>
          <a:lstStyle/>
          <a:p>
            <a:pPr lvl="2"/>
            <a:r>
              <a:rPr lang="en-US" dirty="0"/>
              <a:t>For sources that are steady/continuous in nature, do the following:</a:t>
            </a:r>
          </a:p>
          <a:p>
            <a:pPr lvl="3"/>
            <a:r>
              <a:rPr lang="en-US" dirty="0"/>
              <a:t>Start a measurement and let run for 2-5 minutes (use tripod if available)</a:t>
            </a:r>
          </a:p>
          <a:p>
            <a:pPr lvl="3"/>
            <a:r>
              <a:rPr lang="en-US" dirty="0"/>
              <a:t>Note any non-source sounds that may influence the measurement (traffic, plane flyover, dog barking, etc.)</a:t>
            </a:r>
          </a:p>
          <a:p>
            <a:pPr lvl="3"/>
            <a:r>
              <a:rPr lang="en-US" dirty="0"/>
              <a:t>Try to get a good measurement period when the source constant</a:t>
            </a:r>
          </a:p>
          <a:p>
            <a:pPr lvl="3"/>
            <a:r>
              <a:rPr lang="en-US" dirty="0"/>
              <a:t>Report Leq for the measurement period, this will be the source plus background level</a:t>
            </a:r>
          </a:p>
          <a:p>
            <a:pPr lvl="2"/>
            <a:r>
              <a:rPr lang="en-US" dirty="0"/>
              <a:t>For non-steady sources</a:t>
            </a:r>
          </a:p>
          <a:p>
            <a:pPr lvl="3"/>
            <a:r>
              <a:rPr lang="en-US" dirty="0"/>
              <a:t>Start a measurement for 2-5 minutes, set response to FAST</a:t>
            </a:r>
          </a:p>
          <a:p>
            <a:pPr lvl="3"/>
            <a:r>
              <a:rPr lang="en-US" dirty="0"/>
              <a:t>Note highest sound level from source during measurement (LAF) </a:t>
            </a:r>
          </a:p>
          <a:p>
            <a:pPr lvl="3"/>
            <a:r>
              <a:rPr lang="en-US" dirty="0"/>
              <a:t>After measurement, report L01 or Lmax</a:t>
            </a:r>
          </a:p>
          <a:p>
            <a:pPr lvl="2"/>
            <a:r>
              <a:rPr lang="en-US" dirty="0"/>
              <a:t>Measure at the sound source property line and at the complainant’s location</a:t>
            </a:r>
          </a:p>
        </p:txBody>
      </p:sp>
    </p:spTree>
    <p:extLst>
      <p:ext uri="{BB962C8B-B14F-4D97-AF65-F5344CB8AC3E}">
        <p14:creationId xmlns:p14="http://schemas.microsoft.com/office/powerpoint/2010/main" val="3931167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FFF6C7-5161-C979-8B9D-9CC92F604E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E01CC-201C-DEAF-DC3A-A574D1DA3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How to Measure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AE818-8A39-B275-4FCA-003CBA862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30742" y="914400"/>
            <a:ext cx="9413781" cy="5349240"/>
          </a:xfrm>
        </p:spPr>
        <p:txBody>
          <a:bodyPr/>
          <a:lstStyle/>
          <a:p>
            <a:pPr lvl="2"/>
            <a:r>
              <a:rPr lang="en-US" dirty="0"/>
              <a:t>Two options to measure background sound level</a:t>
            </a:r>
          </a:p>
          <a:p>
            <a:pPr lvl="3"/>
            <a:r>
              <a:rPr lang="en-US" dirty="0"/>
              <a:t>Option 1 – Turn off the source sound, if possible</a:t>
            </a:r>
          </a:p>
          <a:p>
            <a:pPr lvl="3"/>
            <a:r>
              <a:rPr lang="en-US" dirty="0"/>
              <a:t>Option 2 – Find a proxy/remote location that is not influenced by the source sound</a:t>
            </a:r>
          </a:p>
          <a:p>
            <a:pPr lvl="2"/>
            <a:r>
              <a:rPr lang="en-US" dirty="0"/>
              <a:t>Turn off the offending source – easiest option that will allow you to measure background at the PL and complainant’s location</a:t>
            </a:r>
          </a:p>
          <a:p>
            <a:pPr lvl="2"/>
            <a:r>
              <a:rPr lang="en-US" dirty="0"/>
              <a:t>Proxy/Remote Location – Find a location where you cannot hear the offending source of sound. Opposite side of the building from the source, another location in the neighborhood where the source can’t be heard.</a:t>
            </a:r>
          </a:p>
          <a:p>
            <a:pPr lvl="2"/>
            <a:r>
              <a:rPr lang="en-US" dirty="0"/>
              <a:t>Start a measurement and continue for 5-10 minutes (tripod). All sound other than the offending source should be included, such as traffic, plane flyovers, etc. </a:t>
            </a:r>
          </a:p>
          <a:p>
            <a:pPr lvl="2"/>
            <a:r>
              <a:rPr lang="en-US" dirty="0"/>
              <a:t>Report the A-weighted L90 level from the measurement period</a:t>
            </a:r>
          </a:p>
        </p:txBody>
      </p:sp>
    </p:spTree>
    <p:extLst>
      <p:ext uri="{BB962C8B-B14F-4D97-AF65-F5344CB8AC3E}">
        <p14:creationId xmlns:p14="http://schemas.microsoft.com/office/powerpoint/2010/main" val="24183256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CE29E3-050A-6282-DECF-DCF01BF5A1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2DB21-FE2B-486F-726B-ED5F146A0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Tonal Sound and Pure Tones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4E47F7-9A16-555E-430A-B72668C62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30742" y="914400"/>
            <a:ext cx="9413781" cy="1919591"/>
          </a:xfrm>
        </p:spPr>
        <p:txBody>
          <a:bodyPr/>
          <a:lstStyle/>
          <a:p>
            <a:pPr lvl="2"/>
            <a:r>
              <a:rPr lang="en-US" dirty="0"/>
              <a:t>How to determine if there is a tonal sound or pure tone from the offending source of sound:</a:t>
            </a:r>
          </a:p>
          <a:p>
            <a:pPr lvl="3"/>
            <a:r>
              <a:rPr lang="en-US" dirty="0"/>
              <a:t>Listen to the offending source, does it sound tonal or is there a buzzing/humming/beeping sound</a:t>
            </a:r>
          </a:p>
          <a:p>
            <a:pPr lvl="3"/>
            <a:r>
              <a:rPr lang="en-US" dirty="0"/>
              <a:t>Review the octave band spectrum on the sound level meter</a:t>
            </a:r>
          </a:p>
          <a:p>
            <a:pPr lvl="2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663C15-222E-50A4-554C-49724EDE4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76187"/>
            <a:ext cx="7137507" cy="356628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272C54F-DE6A-2A9A-2223-0C5E05DCC3DB}"/>
              </a:ext>
            </a:extLst>
          </p:cNvPr>
          <p:cNvSpPr/>
          <p:nvPr/>
        </p:nvSpPr>
        <p:spPr bwMode="auto">
          <a:xfrm>
            <a:off x="5866995" y="4077409"/>
            <a:ext cx="404104" cy="436225"/>
          </a:xfrm>
          <a:prstGeom prst="rect">
            <a:avLst/>
          </a:prstGeom>
          <a:noFill/>
          <a:ln w="28575"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1EBF35-597B-D205-8E93-41D1DFEAB584}"/>
              </a:ext>
            </a:extLst>
          </p:cNvPr>
          <p:cNvSpPr txBox="1"/>
          <p:nvPr/>
        </p:nvSpPr>
        <p:spPr>
          <a:xfrm>
            <a:off x="7204953" y="2717260"/>
            <a:ext cx="1809345" cy="341632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Look for octave bands (OB) that stick up above adjacent ones. If one OB exceeds the two adjacent bands by 3+ dB, it is considered tonal by MassDEP</a:t>
            </a:r>
          </a:p>
        </p:txBody>
      </p:sp>
    </p:spTree>
    <p:extLst>
      <p:ext uri="{BB962C8B-B14F-4D97-AF65-F5344CB8AC3E}">
        <p14:creationId xmlns:p14="http://schemas.microsoft.com/office/powerpoint/2010/main" val="30734927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A59D75-9ECC-A644-CA67-0E5680B8D4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26D36-DA41-7DAB-8D30-132500BA8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Determine Mass DEP Compliance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EE8FB-E133-630B-1DAC-D3FE9A17D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30742" y="914400"/>
            <a:ext cx="9413781" cy="5349240"/>
          </a:xfrm>
        </p:spPr>
        <p:txBody>
          <a:bodyPr/>
          <a:lstStyle/>
          <a:p>
            <a:pPr lvl="2"/>
            <a:r>
              <a:rPr lang="en-US" dirty="0"/>
              <a:t>Compare source level to background level</a:t>
            </a:r>
          </a:p>
          <a:p>
            <a:pPr lvl="3"/>
            <a:r>
              <a:rPr lang="en-US" dirty="0"/>
              <a:t>Broadband Check - If source level (</a:t>
            </a:r>
            <a:r>
              <a:rPr lang="en-US" dirty="0" err="1"/>
              <a:t>LAeq</a:t>
            </a:r>
            <a:r>
              <a:rPr lang="en-US" dirty="0"/>
              <a:t>) minus background level (LAF90) is greater than 10 dBA, then the source of sound is determined to be in violation of DEP Noise Regulation</a:t>
            </a:r>
          </a:p>
          <a:p>
            <a:pPr lvl="3"/>
            <a:r>
              <a:rPr lang="en-US" dirty="0"/>
              <a:t>Tonal Check – If a tonal sound or pure tone is suspected, or there is no broadband violation, review octave band results </a:t>
            </a:r>
          </a:p>
          <a:p>
            <a:pPr lvl="2"/>
            <a:r>
              <a:rPr lang="en-US" dirty="0"/>
              <a:t>MassDEP Violations include the following scenarios:</a:t>
            </a:r>
          </a:p>
          <a:p>
            <a:pPr lvl="2"/>
            <a:r>
              <a:rPr lang="en-US" dirty="0"/>
              <a:t>The broadband source level is 10 dBA or more above the background level</a:t>
            </a:r>
          </a:p>
          <a:p>
            <a:pPr lvl="2"/>
            <a:r>
              <a:rPr lang="en-US" dirty="0"/>
              <a:t>OR</a:t>
            </a:r>
          </a:p>
          <a:p>
            <a:pPr lvl="2"/>
            <a:r>
              <a:rPr lang="en-US" dirty="0"/>
              <a:t>There is a tonal sound or pure tone condition where one octave band is 3 dB or greater than the two adjacent bands</a:t>
            </a:r>
          </a:p>
          <a:p>
            <a:pPr lvl="2"/>
            <a:r>
              <a:rPr lang="en-US" dirty="0"/>
              <a:t>OR</a:t>
            </a:r>
          </a:p>
          <a:p>
            <a:pPr lvl="2"/>
            <a:r>
              <a:rPr lang="en-US" dirty="0"/>
              <a:t>There is a broadband AND tonal violation</a:t>
            </a:r>
          </a:p>
          <a:p>
            <a:pPr lvl="2"/>
            <a:endParaRPr lang="en-US" dirty="0"/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760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4259A7-C878-C1C8-548F-8AA3BEE774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1C4DF-9E4C-0D77-7E5D-8B755FA17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1211"/>
            <a:ext cx="7886700" cy="843189"/>
          </a:xfrm>
        </p:spPr>
        <p:txBody>
          <a:bodyPr/>
          <a:lstStyle/>
          <a:p>
            <a:r>
              <a:rPr lang="en-US" sz="3200" dirty="0"/>
              <a:t>Example Source/Ambient Measurements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F35FD-DD58-BE33-BBD2-3F8201AAD9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30742" y="914400"/>
            <a:ext cx="9413781" cy="5349240"/>
          </a:xfrm>
        </p:spPr>
        <p:txBody>
          <a:bodyPr/>
          <a:lstStyle/>
          <a:p>
            <a:pPr lvl="2"/>
            <a:endParaRPr lang="en-US" dirty="0"/>
          </a:p>
          <a:p>
            <a:pPr lvl="4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171134-0496-200B-FD4D-4C3681231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6146" y="594360"/>
            <a:ext cx="5111707" cy="62636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B89E7E-F2BA-0954-AF2D-67C654119F97}"/>
              </a:ext>
            </a:extLst>
          </p:cNvPr>
          <p:cNvSpPr txBox="1"/>
          <p:nvPr/>
        </p:nvSpPr>
        <p:spPr>
          <a:xfrm>
            <a:off x="3508443" y="6488668"/>
            <a:ext cx="11802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Source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D87FE5-C238-8C85-5055-232C3B9FD126}"/>
              </a:ext>
            </a:extLst>
          </p:cNvPr>
          <p:cNvSpPr txBox="1"/>
          <p:nvPr/>
        </p:nvSpPr>
        <p:spPr>
          <a:xfrm>
            <a:off x="5155622" y="6488668"/>
            <a:ext cx="102140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Ambient</a:t>
            </a:r>
          </a:p>
        </p:txBody>
      </p:sp>
      <p:sp>
        <p:nvSpPr>
          <p:cNvPr id="8" name="Callout: Bent Line 7">
            <a:extLst>
              <a:ext uri="{FF2B5EF4-FFF2-40B4-BE49-F238E27FC236}">
                <a16:creationId xmlns:a16="http://schemas.microsoft.com/office/drawing/2014/main" id="{B41B84B9-A6AD-8831-A06E-E7092FCCD8F1}"/>
              </a:ext>
            </a:extLst>
          </p:cNvPr>
          <p:cNvSpPr/>
          <p:nvPr/>
        </p:nvSpPr>
        <p:spPr bwMode="auto">
          <a:xfrm>
            <a:off x="5018823" y="1913107"/>
            <a:ext cx="1285350" cy="654996"/>
          </a:xfrm>
          <a:prstGeom prst="borderCallout2">
            <a:avLst>
              <a:gd name="adj1" fmla="val 48453"/>
              <a:gd name="adj2" fmla="val 244"/>
              <a:gd name="adj3" fmla="val 48453"/>
              <a:gd name="adj4" fmla="val -12126"/>
              <a:gd name="adj5" fmla="val 112500"/>
              <a:gd name="adj6" fmla="val -4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Tone at 500 Hz</a:t>
            </a:r>
          </a:p>
        </p:txBody>
      </p:sp>
    </p:spTree>
    <p:extLst>
      <p:ext uri="{BB962C8B-B14F-4D97-AF65-F5344CB8AC3E}">
        <p14:creationId xmlns:p14="http://schemas.microsoft.com/office/powerpoint/2010/main" val="36753806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C1103C-0B85-5DE1-0449-99FFDCA036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BAEE6-3ACE-6B79-7190-C729BD1BA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Cell Phone Sound Measurements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3D0AE-2D64-25C6-0A48-65DCAF774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30742" y="914400"/>
            <a:ext cx="9413781" cy="5349240"/>
          </a:xfrm>
        </p:spPr>
        <p:txBody>
          <a:bodyPr/>
          <a:lstStyle/>
          <a:p>
            <a:pPr lvl="2"/>
            <a:r>
              <a:rPr lang="en-US" dirty="0"/>
              <a:t>Can cell phone sound meter/analyzer apps be helpful/useful?</a:t>
            </a:r>
          </a:p>
          <a:p>
            <a:pPr lvl="2"/>
            <a:r>
              <a:rPr lang="en-US" dirty="0"/>
              <a:t>Accuracy and Calibration – Cannot be used for compliance measurements and most apps/mics are not able to be calibrated</a:t>
            </a:r>
          </a:p>
          <a:p>
            <a:pPr lvl="3"/>
            <a:r>
              <a:rPr lang="en-US" dirty="0"/>
              <a:t>Accuracy ranges from +/- 2dBA for best apps (NIOSH SLM) to much more</a:t>
            </a:r>
          </a:p>
          <a:p>
            <a:pPr lvl="2"/>
            <a:r>
              <a:rPr lang="en-US" dirty="0"/>
              <a:t>Broadband Analysis</a:t>
            </a:r>
          </a:p>
          <a:p>
            <a:pPr lvl="3"/>
            <a:r>
              <a:rPr lang="en-US" dirty="0"/>
              <a:t>Cell phone apps can be useful to determine the delta/difference between source and background levels</a:t>
            </a:r>
          </a:p>
          <a:p>
            <a:pPr lvl="3"/>
            <a:r>
              <a:rPr lang="en-US" dirty="0"/>
              <a:t>The level difference between a source level and background can be useful to determine if there may be a violation (10+ dBA difference)</a:t>
            </a:r>
          </a:p>
          <a:p>
            <a:pPr lvl="2"/>
            <a:r>
              <a:rPr lang="en-US" dirty="0"/>
              <a:t>Tonal Analysis</a:t>
            </a:r>
          </a:p>
          <a:p>
            <a:pPr lvl="3"/>
            <a:r>
              <a:rPr lang="en-US" dirty="0"/>
              <a:t>Limited apps with octave band analysis capabilities</a:t>
            </a:r>
          </a:p>
          <a:p>
            <a:pPr lvl="3"/>
            <a:r>
              <a:rPr lang="en-US" dirty="0"/>
              <a:t>May be useful for egregious or obvious audible tones</a:t>
            </a:r>
          </a:p>
          <a:p>
            <a:pPr lvl="3"/>
            <a:r>
              <a:rPr lang="en-US" dirty="0"/>
              <a:t>May be difficult to determine if the tone doesn’t spike above adjacent octave bands</a:t>
            </a:r>
          </a:p>
          <a:p>
            <a:pPr lvl="2"/>
            <a:endParaRPr lang="en-US" dirty="0"/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3736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54B71A-9CD7-8E3F-D0A1-7DADA4F465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EF952-46FD-26A7-F914-58DF66F2E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Cell Phone Apps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8E380-65A6-1C9A-AA5F-48B1A5430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30742" y="914400"/>
            <a:ext cx="9413781" cy="5349240"/>
          </a:xfrm>
        </p:spPr>
        <p:txBody>
          <a:bodyPr/>
          <a:lstStyle/>
          <a:p>
            <a:pPr lvl="2"/>
            <a:r>
              <a:rPr lang="en-US" dirty="0"/>
              <a:t>iPhone</a:t>
            </a:r>
          </a:p>
          <a:p>
            <a:pPr lvl="3"/>
            <a:r>
              <a:rPr lang="en-US" dirty="0"/>
              <a:t>NIOSH Sound Level Meter App – Broadband Only (+/- 2 dB accuracy)</a:t>
            </a:r>
          </a:p>
          <a:p>
            <a:pPr lvl="4"/>
            <a:r>
              <a:rPr lang="en-US" sz="1600" dirty="0">
                <a:hlinkClick r:id="rId2"/>
              </a:rPr>
              <a:t>https://www.cdc.gov/niosh/noise/about/app.html</a:t>
            </a:r>
            <a:endParaRPr lang="en-US" sz="1600" dirty="0"/>
          </a:p>
          <a:p>
            <a:pPr lvl="3"/>
            <a:r>
              <a:rPr lang="en-US" dirty="0" err="1"/>
              <a:t>NoiSee</a:t>
            </a:r>
            <a:r>
              <a:rPr lang="en-US" dirty="0"/>
              <a:t> – Octave Band Analyzer ($0.99)</a:t>
            </a:r>
          </a:p>
          <a:p>
            <a:pPr lvl="4"/>
            <a:r>
              <a:rPr lang="en-US" sz="1600" dirty="0">
                <a:hlinkClick r:id="rId3"/>
              </a:rPr>
              <a:t>https://ea-lab.eu/noisee/</a:t>
            </a:r>
            <a:r>
              <a:rPr lang="en-US" sz="1600" dirty="0"/>
              <a:t> </a:t>
            </a:r>
          </a:p>
          <a:p>
            <a:pPr lvl="2"/>
            <a:r>
              <a:rPr lang="en-US" dirty="0"/>
              <a:t>Android</a:t>
            </a:r>
          </a:p>
          <a:p>
            <a:pPr lvl="3"/>
            <a:r>
              <a:rPr lang="en-US" dirty="0"/>
              <a:t>Sound Meter: SPL &amp; dB Meter</a:t>
            </a:r>
          </a:p>
          <a:p>
            <a:pPr lvl="4"/>
            <a:r>
              <a:rPr lang="en-US" sz="1400" dirty="0">
                <a:hlinkClick r:id="rId4"/>
              </a:rPr>
              <a:t>https://play.google.com/store/apps/details?id=com.ktwapps.soundmeter&amp;hl=en_US</a:t>
            </a:r>
            <a:r>
              <a:rPr lang="en-US" sz="1400" dirty="0"/>
              <a:t> </a:t>
            </a:r>
          </a:p>
          <a:p>
            <a:pPr lvl="3"/>
            <a:r>
              <a:rPr lang="en-US" dirty="0"/>
              <a:t>Sound Meter</a:t>
            </a:r>
          </a:p>
          <a:p>
            <a:pPr lvl="4"/>
            <a:r>
              <a:rPr lang="en-US" sz="1400" dirty="0">
                <a:hlinkClick r:id="rId5"/>
              </a:rPr>
              <a:t>https://play.google.com/store/apps/details?id=com.noise.sound.meter.decibel&amp;hl=en_US</a:t>
            </a:r>
            <a:endParaRPr lang="en-US" sz="1400" dirty="0"/>
          </a:p>
          <a:p>
            <a:pPr lvl="3"/>
            <a:r>
              <a:rPr lang="en-US" dirty="0"/>
              <a:t>Sound Analyzer App – Octave Band Analyzer</a:t>
            </a:r>
          </a:p>
          <a:p>
            <a:pPr lvl="4"/>
            <a:r>
              <a:rPr lang="en-US" sz="1400" dirty="0">
                <a:hlinkClick r:id="rId6"/>
              </a:rPr>
              <a:t>https://sound-analyzer-app.en.softonic.com/android</a:t>
            </a:r>
            <a:r>
              <a:rPr lang="en-US" sz="1400" dirty="0"/>
              <a:t> </a:t>
            </a:r>
          </a:p>
          <a:p>
            <a:pPr lvl="3"/>
            <a:endParaRPr lang="en-US" dirty="0"/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1229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D68B0-CB31-764C-818C-45451FFAB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54077-3EFB-4229-5CC8-49E146408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038" y="1054876"/>
            <a:ext cx="8001000" cy="4572000"/>
          </a:xfrm>
        </p:spPr>
        <p:txBody>
          <a:bodyPr/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MassDEP Form BWP-AQ Sound</a:t>
            </a:r>
            <a:b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https://www.mass.gov/doc/supplemental-form-aq-sound/download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en-US" sz="1800" u="sng" kern="100" dirty="0">
              <a:solidFill>
                <a:srgbClr val="467886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 Environmental Regulations</a:t>
            </a:r>
            <a:b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310 CMR 7.00</a:t>
            </a:r>
            <a:b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1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https://www.mass.gov/doc/310-cmr-700-air-pollution-control-regulation/download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MassDEP (DAQC) Noise Policy 90-001, February 1, 1990</a:t>
            </a:r>
            <a:b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1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https://www.mass.gov/doc/</a:t>
            </a:r>
            <a:r>
              <a:rPr lang="en-US" sz="1800" u="sng" kern="100" dirty="0" err="1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massdep</a:t>
            </a:r>
            <a:r>
              <a:rPr lang="en-US" sz="1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-noise-policy/</a:t>
            </a:r>
            <a:r>
              <a:rPr lang="en-US" sz="1800" u="sng" kern="100" dirty="0" err="1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download?_ga</a:t>
            </a:r>
            <a:r>
              <a:rPr lang="en-US" sz="1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=2.57625706.1740919039.1746126755-1049314081.1724679622&amp;_gl=1*2j55cu*_ga*MTA0OTMxNDA4MS4xNzI0Njc5NjIy*_ga_MCLPEGW7WM*MTc0NjEyNjgyMy4xLjAuMTc0NjEyNjgyMy4wLjAuMA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..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b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Responding to Local Noise, Odor and Dust Complaints</a:t>
            </a:r>
            <a:b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5"/>
              </a:rPr>
            </a:b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5"/>
              </a:rPr>
              <a:t>https://www.mass.gov/doc/how-municipalities-should-respond-to-noise-odor-dust-complaints-0/download</a:t>
            </a:r>
            <a:r>
              <a:rPr lang="en-US" sz="1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879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B454D-D551-D0B5-B0C5-BDB29981B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Complaint is Received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19FDB-7796-0EB8-F323-0B529BBAB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Have there been complaints in the past?</a:t>
            </a:r>
          </a:p>
          <a:p>
            <a:r>
              <a:rPr lang="en-US" dirty="0"/>
              <a:t>Are there obvious sources?  Are they observable or is occurrence unpredictable.</a:t>
            </a:r>
          </a:p>
          <a:p>
            <a:r>
              <a:rPr lang="en-US" dirty="0"/>
              <a:t>Is there a </a:t>
            </a:r>
            <a:br>
              <a:rPr lang="en-US" dirty="0"/>
            </a:br>
            <a:r>
              <a:rPr lang="en-US" dirty="0"/>
              <a:t>contemporaneous </a:t>
            </a:r>
            <a:br>
              <a:rPr lang="en-US" dirty="0"/>
            </a:br>
            <a:r>
              <a:rPr lang="en-US" dirty="0"/>
              <a:t>record of times and </a:t>
            </a:r>
            <a:br>
              <a:rPr lang="en-US" dirty="0"/>
            </a:br>
            <a:r>
              <a:rPr lang="en-US" dirty="0"/>
              <a:t>dates sound has </a:t>
            </a:r>
            <a:br>
              <a:rPr lang="en-US" dirty="0"/>
            </a:br>
            <a:r>
              <a:rPr lang="en-US" dirty="0"/>
              <a:t>been observed?</a:t>
            </a:r>
          </a:p>
        </p:txBody>
      </p:sp>
      <p:pic>
        <p:nvPicPr>
          <p:cNvPr id="4" name="Picture 3" descr="A cartoon of a planet with a person shouting at a person&#10;&#10;Description automatically generated with medium confidence">
            <a:extLst>
              <a:ext uri="{FF2B5EF4-FFF2-40B4-BE49-F238E27FC236}">
                <a16:creationId xmlns:a16="http://schemas.microsoft.com/office/drawing/2014/main" id="{32239937-E8AB-02D8-FBAB-767D6EF5E0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534" y="3104469"/>
            <a:ext cx="5003800" cy="281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744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88A64-88F2-B027-2BF7-AF31C5B32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Noise Regulations/Codes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56F3B-C838-1E2D-D4A0-45FD54414B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Exterior source—emission from exterior and transmitted to another building or property</a:t>
            </a:r>
          </a:p>
          <a:p>
            <a:pPr lvl="1"/>
            <a:r>
              <a:rPr lang="en-US" dirty="0"/>
              <a:t>Local ordinance—general or with specific, measurable limits?</a:t>
            </a:r>
          </a:p>
          <a:p>
            <a:pPr lvl="1"/>
            <a:r>
              <a:rPr lang="en-US" dirty="0"/>
              <a:t>MassDEP Noise Policy</a:t>
            </a:r>
          </a:p>
          <a:p>
            <a:r>
              <a:rPr lang="en-US" dirty="0"/>
              <a:t>Interior source—emission from with a building to another occupancy within the building</a:t>
            </a:r>
          </a:p>
          <a:p>
            <a:pPr lvl="1"/>
            <a:r>
              <a:rPr lang="en-US" dirty="0"/>
              <a:t>Building code minimums on sound isolation</a:t>
            </a:r>
          </a:p>
          <a:p>
            <a:pPr lvl="1"/>
            <a:r>
              <a:rPr lang="en-US" dirty="0"/>
              <a:t>Police action</a:t>
            </a:r>
          </a:p>
        </p:txBody>
      </p:sp>
    </p:spTree>
    <p:extLst>
      <p:ext uri="{BB962C8B-B14F-4D97-AF65-F5344CB8AC3E}">
        <p14:creationId xmlns:p14="http://schemas.microsoft.com/office/powerpoint/2010/main" val="3353399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0D699-987F-7805-80F0-39F14CF91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Attributes of Environmental Sound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31DA65-A266-F80C-64BC-582F4325D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7522" y="1347107"/>
            <a:ext cx="7814820" cy="4572000"/>
          </a:xfrm>
        </p:spPr>
        <p:txBody>
          <a:bodyPr/>
          <a:lstStyle/>
          <a:p>
            <a:r>
              <a:rPr lang="en-US" dirty="0"/>
              <a:t>Sound Pressure Level (amplitude)</a:t>
            </a:r>
          </a:p>
          <a:p>
            <a:pPr lvl="1"/>
            <a:r>
              <a:rPr lang="en-US" dirty="0"/>
              <a:t>Decibels (dB)</a:t>
            </a:r>
          </a:p>
          <a:p>
            <a:pPr lvl="1"/>
            <a:r>
              <a:rPr lang="en-US" dirty="0"/>
              <a:t>A-weighted decibels (dBA)</a:t>
            </a:r>
          </a:p>
          <a:p>
            <a:r>
              <a:rPr lang="en-US" dirty="0"/>
              <a:t>Frequency (pitch, tonality, Hertz, Hz)</a:t>
            </a:r>
          </a:p>
          <a:p>
            <a:pPr lvl="1"/>
            <a:r>
              <a:rPr lang="en-US" dirty="0"/>
              <a:t>Octave bands</a:t>
            </a:r>
          </a:p>
          <a:p>
            <a:pPr lvl="1"/>
            <a:r>
              <a:rPr lang="en-US" dirty="0"/>
              <a:t>Most sensitive to 500-4000 Hz, less above/below</a:t>
            </a:r>
          </a:p>
          <a:p>
            <a:r>
              <a:rPr lang="en-US" dirty="0"/>
              <a:t>Time variation</a:t>
            </a:r>
          </a:p>
          <a:p>
            <a:pPr lvl="1"/>
            <a:r>
              <a:rPr lang="en-US" dirty="0"/>
              <a:t>Energy average</a:t>
            </a:r>
          </a:p>
          <a:p>
            <a:pPr lvl="1"/>
            <a:r>
              <a:rPr lang="en-US" dirty="0"/>
              <a:t>Percentile sound levels</a:t>
            </a:r>
          </a:p>
          <a:p>
            <a:pPr lvl="1"/>
            <a:r>
              <a:rPr lang="en-US" dirty="0"/>
              <a:t>Min. and max. sound levels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054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0C149-CD15-5751-1541-DE3E8CE2F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Sound Pressure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E95857-2637-B11A-1778-4F8F0F8F02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3574117" cy="3811588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Common source comparisons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Problematic environmental sound often as low as </a:t>
            </a:r>
            <a:br>
              <a:rPr lang="en-US" sz="2000" dirty="0"/>
            </a:br>
            <a:r>
              <a:rPr lang="en-US" sz="2000" dirty="0"/>
              <a:t>40-50 dBA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What may be a problem in a quiet rural area may not be offensive in a noisier, city area.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Missing from this for quantifying the environment is variability.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B737C3E-C88F-FC36-AE1D-621DE5B4D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3992" y="160256"/>
            <a:ext cx="3887285" cy="611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159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0D334-35DF-9582-7D42-A2CAF10E5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Frequency—Octave Band Spectra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17B2F2-8D34-D784-DABC-EB500C074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912" y="934565"/>
            <a:ext cx="5335326" cy="5519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011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FB6D7-69BC-555E-3F81-C43E28730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Variation Sound Level Descriptors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396C49-8963-7FDC-CA3D-80E0B3B8B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77" y="1067776"/>
            <a:ext cx="8597245" cy="509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730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8A241-3875-D7D6-4520-D651695AC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Hourly Percentile Sound Levels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A6042A9-7BCA-85C2-00C8-ADD3F72401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499" y="912977"/>
            <a:ext cx="8521831" cy="5485134"/>
          </a:xfrm>
        </p:spPr>
      </p:pic>
    </p:spTree>
    <p:extLst>
      <p:ext uri="{BB962C8B-B14F-4D97-AF65-F5344CB8AC3E}">
        <p14:creationId xmlns:p14="http://schemas.microsoft.com/office/powerpoint/2010/main" val="3450471908"/>
      </p:ext>
    </p:extLst>
  </p:cSld>
  <p:clrMapOvr>
    <a:masterClrMapping/>
  </p:clrMapOvr>
</p:sld>
</file>

<file path=ppt/theme/theme1.xml><?xml version="1.0" encoding="utf-8"?>
<a:theme xmlns:a="http://schemas.openxmlformats.org/drawingml/2006/main" name="CavanaughTocci Presentation">
  <a:themeElements>
    <a:clrScheme name="ASAPresentation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52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52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ASAPresentation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APresentation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APresentation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APresentation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APresentation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APresentation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APresentation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APresentation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APresentation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Settings\MJM.CAVANAUGHTOCCI\Application Data\Microsoft\Templates\ASAPresentation.pot</Template>
  <TotalTime>6201</TotalTime>
  <Words>1736</Words>
  <Application>Microsoft Office PowerPoint</Application>
  <PresentationFormat>On-screen Show (4:3)</PresentationFormat>
  <Paragraphs>173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Aptos</vt:lpstr>
      <vt:lpstr>Arial</vt:lpstr>
      <vt:lpstr>Calibri</vt:lpstr>
      <vt:lpstr>Times New Roman</vt:lpstr>
      <vt:lpstr>Verdana</vt:lpstr>
      <vt:lpstr>Wingdings</vt:lpstr>
      <vt:lpstr>CavanaughTocci Presentation</vt:lpstr>
      <vt:lpstr>PowerPoint Presentation</vt:lpstr>
      <vt:lpstr>A Complaint is Received </vt:lpstr>
      <vt:lpstr>A Complaint is Received (cont’d)</vt:lpstr>
      <vt:lpstr>Noise Regulations/Codes</vt:lpstr>
      <vt:lpstr>Attributes of Environmental Sound</vt:lpstr>
      <vt:lpstr>Sound Pressure Level</vt:lpstr>
      <vt:lpstr>Frequency—Octave Band Spectra</vt:lpstr>
      <vt:lpstr>Time Variation Sound Level Descriptors</vt:lpstr>
      <vt:lpstr>Hourly Percentile Sound Levels</vt:lpstr>
      <vt:lpstr>Massachusetts Law (CMR)</vt:lpstr>
      <vt:lpstr>MassDEP Noise Policy</vt:lpstr>
      <vt:lpstr>MassDEP Pure Tone</vt:lpstr>
      <vt:lpstr>How can MassDEP Assist</vt:lpstr>
      <vt:lpstr>Responding to Noise Complaints</vt:lpstr>
      <vt:lpstr>MassDEP Noise Contacts by Region</vt:lpstr>
      <vt:lpstr>Precautions to Note For Measurements</vt:lpstr>
      <vt:lpstr>Sound Level Meter Setup</vt:lpstr>
      <vt:lpstr>Larson Davis 831</vt:lpstr>
      <vt:lpstr>LD831 Settings</vt:lpstr>
      <vt:lpstr>How to Measure Source Sound</vt:lpstr>
      <vt:lpstr>How to Measure Background</vt:lpstr>
      <vt:lpstr>Tonal Sound and Pure Tones</vt:lpstr>
      <vt:lpstr>Determine Mass DEP Compliance</vt:lpstr>
      <vt:lpstr>Example Source/Ambient Measurements</vt:lpstr>
      <vt:lpstr>Cell Phone Sound Measurements</vt:lpstr>
      <vt:lpstr>Cell Phone Apps</vt:lpstr>
      <vt:lpstr>Reference Links</vt:lpstr>
    </vt:vector>
  </TitlesOfParts>
  <Company>Cavanaugh Tocci Associates,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M. Farbo</dc:creator>
  <cp:lastModifiedBy>Aaron M. Farbo</cp:lastModifiedBy>
  <cp:revision>181</cp:revision>
  <dcterms:created xsi:type="dcterms:W3CDTF">2002-11-17T14:27:14Z</dcterms:created>
  <dcterms:modified xsi:type="dcterms:W3CDTF">2025-05-27T16:35:22Z</dcterms:modified>
</cp:coreProperties>
</file>