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147470002" r:id="rId5"/>
    <p:sldId id="2147470016" r:id="rId6"/>
    <p:sldId id="2147470017" r:id="rId7"/>
    <p:sldId id="2147470018" r:id="rId8"/>
    <p:sldId id="2147470019" r:id="rId9"/>
    <p:sldId id="2147470020" r:id="rId10"/>
    <p:sldId id="2147470021" r:id="rId11"/>
    <p:sldId id="2147470022" r:id="rId12"/>
    <p:sldId id="2147470023" r:id="rId13"/>
    <p:sldId id="2147470024" r:id="rId14"/>
    <p:sldId id="2147470025" r:id="rId15"/>
    <p:sldId id="2147470026" r:id="rId16"/>
    <p:sldId id="2147470027" r:id="rId17"/>
    <p:sldId id="2147470028" r:id="rId18"/>
    <p:sldId id="2147470015" r:id="rId1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04" userDrawn="1">
          <p15:clr>
            <a:srgbClr val="A4A3A4"/>
          </p15:clr>
        </p15:guide>
        <p15:guide id="2" pos="708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 " lastIdx="4" clrIdx="0"/>
  <p:cmAuthor id="1" name="Karen" initials="K" lastIdx="2" clrIdx="1"/>
  <p:cmAuthor id="2" name="Bharel, Monica (DPH)" initials="BM(" lastIdx="3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76BB"/>
    <a:srgbClr val="4C9DD7"/>
    <a:srgbClr val="032E53"/>
    <a:srgbClr val="055994"/>
    <a:srgbClr val="01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D35758-27D4-CA6E-61A9-20492E1EA132}" v="100" dt="2025-02-12T12:50:53.6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173" autoAdjust="0"/>
  </p:normalViewPr>
  <p:slideViewPr>
    <p:cSldViewPr snapToGrid="0" snapToObjects="1">
      <p:cViewPr varScale="1">
        <p:scale>
          <a:sx n="58" d="100"/>
          <a:sy n="58" d="100"/>
        </p:scale>
        <p:origin x="988" y="48"/>
      </p:cViewPr>
      <p:guideLst>
        <p:guide orient="horz" pos="4104"/>
        <p:guide pos="7080"/>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876"/>
    </p:cViewPr>
  </p:sorterViewPr>
  <p:notesViewPr>
    <p:cSldViewPr snapToGrid="0" snapToObjects="1">
      <p:cViewPr varScale="1">
        <p:scale>
          <a:sx n="60" d="100"/>
          <a:sy n="60" d="100"/>
        </p:scale>
        <p:origin x="2610" y="7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980" cy="465774"/>
          </a:xfrm>
          <a:prstGeom prst="rect">
            <a:avLst/>
          </a:prstGeom>
        </p:spPr>
        <p:txBody>
          <a:bodyPr vert="horz" lIns="91570" tIns="45785" rIns="91570" bIns="45785" rtlCol="0"/>
          <a:lstStyle>
            <a:lvl1pPr algn="l">
              <a:defRPr sz="1200"/>
            </a:lvl1pPr>
          </a:lstStyle>
          <a:p>
            <a:endParaRPr lang="en-US"/>
          </a:p>
        </p:txBody>
      </p:sp>
      <p:sp>
        <p:nvSpPr>
          <p:cNvPr id="3" name="Date Placeholder 2"/>
          <p:cNvSpPr>
            <a:spLocks noGrp="1"/>
          </p:cNvSpPr>
          <p:nvPr>
            <p:ph type="dt" sz="quarter" idx="1"/>
          </p:nvPr>
        </p:nvSpPr>
        <p:spPr>
          <a:xfrm>
            <a:off x="3977531" y="0"/>
            <a:ext cx="3043980" cy="465774"/>
          </a:xfrm>
          <a:prstGeom prst="rect">
            <a:avLst/>
          </a:prstGeom>
        </p:spPr>
        <p:txBody>
          <a:bodyPr vert="horz" lIns="91570" tIns="45785" rIns="91570" bIns="45785" rtlCol="0"/>
          <a:lstStyle>
            <a:lvl1pPr algn="r">
              <a:defRPr sz="1200"/>
            </a:lvl1pPr>
          </a:lstStyle>
          <a:p>
            <a:fld id="{F33EE6C5-4F47-4445-8BCE-B8BE9FB65DED}" type="datetimeFigureOut">
              <a:rPr lang="en-US" smtClean="0"/>
              <a:t>5/12/2025</a:t>
            </a:fld>
            <a:endParaRPr lang="en-US"/>
          </a:p>
        </p:txBody>
      </p:sp>
      <p:sp>
        <p:nvSpPr>
          <p:cNvPr id="4" name="Footer Placeholder 3"/>
          <p:cNvSpPr>
            <a:spLocks noGrp="1"/>
          </p:cNvSpPr>
          <p:nvPr>
            <p:ph type="ftr" sz="quarter" idx="2"/>
          </p:nvPr>
        </p:nvSpPr>
        <p:spPr>
          <a:xfrm>
            <a:off x="0" y="8841737"/>
            <a:ext cx="3043980" cy="465774"/>
          </a:xfrm>
          <a:prstGeom prst="rect">
            <a:avLst/>
          </a:prstGeom>
        </p:spPr>
        <p:txBody>
          <a:bodyPr vert="horz" lIns="91570" tIns="45785" rIns="91570" bIns="45785" rtlCol="0" anchor="b"/>
          <a:lstStyle>
            <a:lvl1pPr algn="l">
              <a:defRPr sz="1200"/>
            </a:lvl1pPr>
          </a:lstStyle>
          <a:p>
            <a:endParaRPr lang="en-US"/>
          </a:p>
        </p:txBody>
      </p:sp>
      <p:sp>
        <p:nvSpPr>
          <p:cNvPr id="5" name="Slide Number Placeholder 4"/>
          <p:cNvSpPr>
            <a:spLocks noGrp="1"/>
          </p:cNvSpPr>
          <p:nvPr>
            <p:ph type="sldNum" sz="quarter" idx="3"/>
          </p:nvPr>
        </p:nvSpPr>
        <p:spPr>
          <a:xfrm>
            <a:off x="3977531" y="8841737"/>
            <a:ext cx="3043980" cy="465774"/>
          </a:xfrm>
          <a:prstGeom prst="rect">
            <a:avLst/>
          </a:prstGeom>
        </p:spPr>
        <p:txBody>
          <a:bodyPr vert="horz" lIns="91570" tIns="45785" rIns="91570" bIns="45785" rtlCol="0" anchor="b"/>
          <a:lstStyle>
            <a:lvl1pPr algn="r">
              <a:defRPr sz="1200"/>
            </a:lvl1pPr>
          </a:lstStyle>
          <a:p>
            <a:fld id="{B8A8D0D6-5496-4D9E-81CA-3E43FBC8EAE3}" type="slidenum">
              <a:rPr lang="en-US" smtClean="0"/>
              <a:t>‹#›</a:t>
            </a:fld>
            <a:endParaRPr lang="en-US"/>
          </a:p>
        </p:txBody>
      </p:sp>
    </p:spTree>
    <p:extLst>
      <p:ext uri="{BB962C8B-B14F-4D97-AF65-F5344CB8AC3E}">
        <p14:creationId xmlns:p14="http://schemas.microsoft.com/office/powerpoint/2010/main" val="1885630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0" tIns="46655" rIns="93310" bIns="46655" rtlCol="0"/>
          <a:lstStyle>
            <a:lvl1pPr algn="l">
              <a:defRPr sz="1200"/>
            </a:lvl1pPr>
          </a:lstStyle>
          <a:p>
            <a:endParaRPr lang="en-US"/>
          </a:p>
        </p:txBody>
      </p:sp>
      <p:sp>
        <p:nvSpPr>
          <p:cNvPr id="3" name="Date Placeholder 2"/>
          <p:cNvSpPr>
            <a:spLocks noGrp="1"/>
          </p:cNvSpPr>
          <p:nvPr>
            <p:ph type="dt" idx="1"/>
          </p:nvPr>
        </p:nvSpPr>
        <p:spPr>
          <a:xfrm>
            <a:off x="3978132" y="0"/>
            <a:ext cx="3043343" cy="467071"/>
          </a:xfrm>
          <a:prstGeom prst="rect">
            <a:avLst/>
          </a:prstGeom>
        </p:spPr>
        <p:txBody>
          <a:bodyPr vert="horz" lIns="93310" tIns="46655" rIns="93310" bIns="46655" rtlCol="0"/>
          <a:lstStyle>
            <a:lvl1pPr algn="r">
              <a:defRPr sz="1200"/>
            </a:lvl1pPr>
          </a:lstStyle>
          <a:p>
            <a:fld id="{5A6C4BF5-E566-BD4E-BF84-8EF979555B2D}" type="datetimeFigureOut">
              <a:rPr lang="en-US" smtClean="0"/>
              <a:t>5/12/2025</a:t>
            </a:fld>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0" tIns="46655" rIns="93310" bIns="4665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0" tIns="46655" rIns="93310" bIns="46655"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0" tIns="46655" rIns="93310" bIns="46655" rtlCol="0" anchor="b"/>
          <a:lstStyle>
            <a:lvl1pPr algn="r">
              <a:defRPr sz="1200"/>
            </a:lvl1pPr>
          </a:lstStyle>
          <a:p>
            <a:fld id="{D34CBBDB-52D0-FE4C-8729-D7393D454E10}" type="slidenum">
              <a:rPr lang="en-US" smtClean="0"/>
              <a:t>‹#›</a:t>
            </a:fld>
            <a:endParaRPr lang="en-US"/>
          </a:p>
        </p:txBody>
      </p:sp>
      <p:sp>
        <p:nvSpPr>
          <p:cNvPr id="8" name="Slide Image Placeholder 7"/>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1570" tIns="45785" rIns="91570" bIns="45785" rtlCol="0" anchor="ctr"/>
          <a:lstStyle/>
          <a:p>
            <a:endParaRPr lang="en-US"/>
          </a:p>
        </p:txBody>
      </p:sp>
    </p:spTree>
    <p:extLst>
      <p:ext uri="{BB962C8B-B14F-4D97-AF65-F5344CB8AC3E}">
        <p14:creationId xmlns:p14="http://schemas.microsoft.com/office/powerpoint/2010/main" val="161336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268">
              <a:defRPr/>
            </a:pPr>
            <a:r>
              <a:rPr lang="en-US" dirty="0"/>
              <a:t>Introduction / Background</a:t>
            </a:r>
          </a:p>
        </p:txBody>
      </p:sp>
      <p:sp>
        <p:nvSpPr>
          <p:cNvPr id="4" name="Slide Number Placeholder 3"/>
          <p:cNvSpPr>
            <a:spLocks noGrp="1"/>
          </p:cNvSpPr>
          <p:nvPr>
            <p:ph type="sldNum" sz="quarter" idx="5"/>
          </p:nvPr>
        </p:nvSpPr>
        <p:spPr/>
        <p:txBody>
          <a:bodyPr/>
          <a:lstStyle/>
          <a:p>
            <a:fld id="{D34CBBDB-52D0-FE4C-8729-D7393D454E10}" type="slidenum">
              <a:rPr lang="en-US" smtClean="0"/>
              <a:t>1</a:t>
            </a:fld>
            <a:endParaRPr lang="en-US"/>
          </a:p>
        </p:txBody>
      </p:sp>
    </p:spTree>
    <p:extLst>
      <p:ext uri="{BB962C8B-B14F-4D97-AF65-F5344CB8AC3E}">
        <p14:creationId xmlns:p14="http://schemas.microsoft.com/office/powerpoint/2010/main" val="3950344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Franklin Gothic Book"/>
              </a:rPr>
              <a:t>READ SLIDE</a:t>
            </a:r>
          </a:p>
        </p:txBody>
      </p:sp>
      <p:sp>
        <p:nvSpPr>
          <p:cNvPr id="4" name="Slide Number Placeholder 3"/>
          <p:cNvSpPr>
            <a:spLocks noGrp="1"/>
          </p:cNvSpPr>
          <p:nvPr>
            <p:ph type="sldNum" sz="quarter" idx="5"/>
          </p:nvPr>
        </p:nvSpPr>
        <p:spPr/>
        <p:txBody>
          <a:bodyPr/>
          <a:lstStyle/>
          <a:p>
            <a:fld id="{D34CBBDB-52D0-FE4C-8729-D7393D454E10}" type="slidenum">
              <a:rPr lang="en-US" smtClean="0"/>
              <a:t>10</a:t>
            </a:fld>
            <a:endParaRPr lang="en-US"/>
          </a:p>
        </p:txBody>
      </p:sp>
    </p:spTree>
    <p:extLst>
      <p:ext uri="{BB962C8B-B14F-4D97-AF65-F5344CB8AC3E}">
        <p14:creationId xmlns:p14="http://schemas.microsoft.com/office/powerpoint/2010/main" val="1954761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Franklin Gothic Book"/>
              </a:rPr>
              <a:t>READ SLIDE</a:t>
            </a:r>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11</a:t>
            </a:fld>
            <a:endParaRPr lang="en-US"/>
          </a:p>
        </p:txBody>
      </p:sp>
    </p:spTree>
    <p:extLst>
      <p:ext uri="{BB962C8B-B14F-4D97-AF65-F5344CB8AC3E}">
        <p14:creationId xmlns:p14="http://schemas.microsoft.com/office/powerpoint/2010/main" val="1163664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268">
              <a:defRPr/>
            </a:pPr>
            <a:r>
              <a:rPr lang="en-GB" b="1" dirty="0">
                <a:latin typeface="Franklin Gothic Book"/>
              </a:rPr>
              <a:t>Consider asking the following questions about service. READ SLIDE.</a:t>
            </a:r>
            <a:endParaRPr lang="en-GB" b="1" dirty="0"/>
          </a:p>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12</a:t>
            </a:fld>
            <a:endParaRPr lang="en-US"/>
          </a:p>
        </p:txBody>
      </p:sp>
    </p:spTree>
    <p:extLst>
      <p:ext uri="{BB962C8B-B14F-4D97-AF65-F5344CB8AC3E}">
        <p14:creationId xmlns:p14="http://schemas.microsoft.com/office/powerpoint/2010/main" val="2047707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9580" indent="-449580" defTabSz="900191">
              <a:buFont typeface="Arial"/>
              <a:buChar char="•"/>
              <a:defRPr/>
            </a:pPr>
            <a:r>
              <a:rPr lang="en-US" sz="1800" b="1" dirty="0">
                <a:latin typeface="Aptos"/>
                <a:ea typeface="Calibri"/>
              </a:rPr>
              <a:t>READ SLIDE</a:t>
            </a:r>
            <a:endParaRPr lang="en-US" sz="1800" b="1" dirty="0">
              <a:ea typeface="Calibri"/>
              <a:cs typeface="Calibri"/>
            </a:endParaRPr>
          </a:p>
        </p:txBody>
      </p:sp>
      <p:sp>
        <p:nvSpPr>
          <p:cNvPr id="4" name="Slide Number Placeholder 3"/>
          <p:cNvSpPr>
            <a:spLocks noGrp="1"/>
          </p:cNvSpPr>
          <p:nvPr>
            <p:ph type="sldNum" sz="quarter" idx="5"/>
          </p:nvPr>
        </p:nvSpPr>
        <p:spPr/>
        <p:txBody>
          <a:bodyPr/>
          <a:lstStyle/>
          <a:p>
            <a:fld id="{D34CBBDB-52D0-FE4C-8729-D7393D454E10}" type="slidenum">
              <a:rPr lang="en-US" smtClean="0"/>
              <a:t>13</a:t>
            </a:fld>
            <a:endParaRPr lang="en-US"/>
          </a:p>
        </p:txBody>
      </p:sp>
    </p:spTree>
    <p:extLst>
      <p:ext uri="{BB962C8B-B14F-4D97-AF65-F5344CB8AC3E}">
        <p14:creationId xmlns:p14="http://schemas.microsoft.com/office/powerpoint/2010/main" val="565346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Special thank you to these two individuals from the MA Division of Food Protection for providing information. You may be in contact with either of these two when getting involved in a vibrio investigation. </a:t>
            </a:r>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14</a:t>
            </a:fld>
            <a:endParaRPr lang="en-US"/>
          </a:p>
        </p:txBody>
      </p:sp>
    </p:spTree>
    <p:extLst>
      <p:ext uri="{BB962C8B-B14F-4D97-AF65-F5344CB8AC3E}">
        <p14:creationId xmlns:p14="http://schemas.microsoft.com/office/powerpoint/2010/main" val="3136851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4CBBDB-52D0-FE4C-8729-D7393D454E10}" type="slidenum">
              <a:rPr lang="en-US" smtClean="0"/>
              <a:t>15</a:t>
            </a:fld>
            <a:endParaRPr lang="en-US"/>
          </a:p>
        </p:txBody>
      </p:sp>
    </p:spTree>
    <p:extLst>
      <p:ext uri="{BB962C8B-B14F-4D97-AF65-F5344CB8AC3E}">
        <p14:creationId xmlns:p14="http://schemas.microsoft.com/office/powerpoint/2010/main" val="340033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Introductory Notes on the Program and its History. </a:t>
            </a:r>
            <a:r>
              <a:rPr lang="en-US" b="1" dirty="0"/>
              <a:t>READ SLIDE.</a:t>
            </a:r>
          </a:p>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2</a:t>
            </a:fld>
            <a:endParaRPr lang="en-US"/>
          </a:p>
        </p:txBody>
      </p:sp>
    </p:spTree>
    <p:extLst>
      <p:ext uri="{BB962C8B-B14F-4D97-AF65-F5344CB8AC3E}">
        <p14:creationId xmlns:p14="http://schemas.microsoft.com/office/powerpoint/2010/main" val="1005739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9580" indent="-449580">
              <a:buChar char="•"/>
            </a:pPr>
            <a:r>
              <a:rPr lang="en-GB" b="1" dirty="0">
                <a:latin typeface="Franklin Gothic Book"/>
              </a:rPr>
              <a:t>READ SLIDE</a:t>
            </a:r>
          </a:p>
          <a:p>
            <a:endParaRPr lang="en-US" dirty="0"/>
          </a:p>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3</a:t>
            </a:fld>
            <a:endParaRPr lang="en-US"/>
          </a:p>
        </p:txBody>
      </p:sp>
    </p:spTree>
    <p:extLst>
      <p:ext uri="{BB962C8B-B14F-4D97-AF65-F5344CB8AC3E}">
        <p14:creationId xmlns:p14="http://schemas.microsoft.com/office/powerpoint/2010/main" val="3368279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READ SLIDE</a:t>
            </a:r>
            <a:endParaRPr lang="en-US" b="1" dirty="0"/>
          </a:p>
        </p:txBody>
      </p:sp>
      <p:sp>
        <p:nvSpPr>
          <p:cNvPr id="4" name="Slide Number Placeholder 3"/>
          <p:cNvSpPr>
            <a:spLocks noGrp="1"/>
          </p:cNvSpPr>
          <p:nvPr>
            <p:ph type="sldNum" sz="quarter" idx="5"/>
          </p:nvPr>
        </p:nvSpPr>
        <p:spPr/>
        <p:txBody>
          <a:bodyPr/>
          <a:lstStyle/>
          <a:p>
            <a:fld id="{D34CBBDB-52D0-FE4C-8729-D7393D454E10}" type="slidenum">
              <a:rPr lang="en-US" smtClean="0"/>
              <a:t>4</a:t>
            </a:fld>
            <a:endParaRPr lang="en-US"/>
          </a:p>
        </p:txBody>
      </p:sp>
    </p:spTree>
    <p:extLst>
      <p:ext uri="{BB962C8B-B14F-4D97-AF65-F5344CB8AC3E}">
        <p14:creationId xmlns:p14="http://schemas.microsoft.com/office/powerpoint/2010/main" val="273654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268">
              <a:defRPr/>
            </a:pPr>
            <a:r>
              <a:rPr lang="en-US" dirty="0"/>
              <a:t>A Vibrio Control Plan is a requirement for wholesale only. It requires specific icing times and logs to ensure the oysters were held at 45*F or below after harvesting. For more information, including training videos you can go to the MA Division of Marine Fisheries website.</a:t>
            </a:r>
          </a:p>
          <a:p>
            <a:endParaRPr lang="en-US" dirty="0"/>
          </a:p>
          <a:p>
            <a:r>
              <a:rPr lang="en-US" dirty="0"/>
              <a:t>https://www.mass.gov/info-details/review-the-vibrio-control-plan</a:t>
            </a:r>
          </a:p>
        </p:txBody>
      </p:sp>
      <p:sp>
        <p:nvSpPr>
          <p:cNvPr id="4" name="Slide Number Placeholder 3"/>
          <p:cNvSpPr>
            <a:spLocks noGrp="1"/>
          </p:cNvSpPr>
          <p:nvPr>
            <p:ph type="sldNum" sz="quarter" idx="5"/>
          </p:nvPr>
        </p:nvSpPr>
        <p:spPr/>
        <p:txBody>
          <a:bodyPr/>
          <a:lstStyle/>
          <a:p>
            <a:fld id="{D34CBBDB-52D0-FE4C-8729-D7393D454E10}" type="slidenum">
              <a:rPr lang="en-US" smtClean="0"/>
              <a:t>5</a:t>
            </a:fld>
            <a:endParaRPr lang="en-US"/>
          </a:p>
        </p:txBody>
      </p:sp>
    </p:spTree>
    <p:extLst>
      <p:ext uri="{BB962C8B-B14F-4D97-AF65-F5344CB8AC3E}">
        <p14:creationId xmlns:p14="http://schemas.microsoft.com/office/powerpoint/2010/main" val="1215811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268">
              <a:defRPr/>
            </a:pPr>
            <a:r>
              <a:rPr lang="en-US" b="1" dirty="0">
                <a:solidFill>
                  <a:srgbClr val="000000"/>
                </a:solidFill>
                <a:latin typeface="Times New Roman"/>
                <a:cs typeface="Times New Roman"/>
              </a:rPr>
              <a:t>READ SLIDE</a:t>
            </a:r>
            <a:endParaRPr lang="en-US" b="1" dirty="0"/>
          </a:p>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6</a:t>
            </a:fld>
            <a:endParaRPr lang="en-US"/>
          </a:p>
        </p:txBody>
      </p:sp>
    </p:spTree>
    <p:extLst>
      <p:ext uri="{BB962C8B-B14F-4D97-AF65-F5344CB8AC3E}">
        <p14:creationId xmlns:p14="http://schemas.microsoft.com/office/powerpoint/2010/main" val="2414617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READ SLIDE</a:t>
            </a:r>
            <a:endParaRPr lang="en-US" b="1" dirty="0"/>
          </a:p>
        </p:txBody>
      </p:sp>
      <p:sp>
        <p:nvSpPr>
          <p:cNvPr id="4" name="Slide Number Placeholder 3"/>
          <p:cNvSpPr>
            <a:spLocks noGrp="1"/>
          </p:cNvSpPr>
          <p:nvPr>
            <p:ph type="sldNum" sz="quarter" idx="5"/>
          </p:nvPr>
        </p:nvSpPr>
        <p:spPr/>
        <p:txBody>
          <a:bodyPr/>
          <a:lstStyle/>
          <a:p>
            <a:fld id="{D34CBBDB-52D0-FE4C-8729-D7393D454E10}" type="slidenum">
              <a:rPr lang="en-US" smtClean="0"/>
              <a:t>7</a:t>
            </a:fld>
            <a:endParaRPr lang="en-US"/>
          </a:p>
        </p:txBody>
      </p:sp>
    </p:spTree>
    <p:extLst>
      <p:ext uri="{BB962C8B-B14F-4D97-AF65-F5344CB8AC3E}">
        <p14:creationId xmlns:p14="http://schemas.microsoft.com/office/powerpoint/2010/main" val="3332931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9580" indent="-449580">
              <a:buFont typeface="Arial"/>
              <a:buChar char="•"/>
            </a:pPr>
            <a:r>
              <a:rPr lang="en-GB" dirty="0">
                <a:latin typeface="Franklin Gothic Book"/>
              </a:rPr>
              <a:t>READ SLIDE</a:t>
            </a:r>
            <a:endParaRPr lang="en-GB" dirty="0">
              <a:latin typeface="Calibri"/>
              <a:ea typeface="Calibri"/>
              <a:cs typeface="Calibri"/>
            </a:endParaRPr>
          </a:p>
          <a:p>
            <a:endParaRPr lang="en-GB" dirty="0">
              <a:latin typeface="Franklin Gothic Book"/>
            </a:endParaRPr>
          </a:p>
          <a:p>
            <a:endParaRPr lang="en-US" dirty="0"/>
          </a:p>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8</a:t>
            </a:fld>
            <a:endParaRPr lang="en-US"/>
          </a:p>
        </p:txBody>
      </p:sp>
    </p:spTree>
    <p:extLst>
      <p:ext uri="{BB962C8B-B14F-4D97-AF65-F5344CB8AC3E}">
        <p14:creationId xmlns:p14="http://schemas.microsoft.com/office/powerpoint/2010/main" val="1379142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191">
              <a:defRPr/>
            </a:pPr>
            <a:r>
              <a:rPr lang="en-GB" dirty="0">
                <a:latin typeface="Franklin Gothic Medium"/>
              </a:rPr>
              <a:t>READ SLIDE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9</a:t>
            </a:fld>
            <a:endParaRPr lang="en-US"/>
          </a:p>
        </p:txBody>
      </p:sp>
    </p:spTree>
    <p:extLst>
      <p:ext uri="{BB962C8B-B14F-4D97-AF65-F5344CB8AC3E}">
        <p14:creationId xmlns:p14="http://schemas.microsoft.com/office/powerpoint/2010/main" val="2676479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r Thank You Slide : Traditional Logo">
    <p:bg>
      <p:bgPr>
        <a:solidFill>
          <a:srgbClr val="055994"/>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14985"/>
            <a:ext cx="12192000" cy="977549"/>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85708" y="196391"/>
            <a:ext cx="10423375" cy="58477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2700">
                  <a:solidFill>
                    <a:schemeClr val="tx1"/>
                  </a:solidFill>
                  <a:prstDash val="solid"/>
                </a:ln>
                <a:solidFill>
                  <a:srgbClr val="FFFFFF"/>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a:ln w="12700">
                  <a:noFill/>
                  <a:prstDash val="solid"/>
                </a:ln>
                <a:solidFill>
                  <a:srgbClr val="FFFFFF"/>
                </a:solidFill>
                <a:effectLst/>
                <a:uLnTx/>
                <a:uFillTx/>
                <a:latin typeface="Arial" panose="020B0604020202020204" pitchFamily="34" charset="0"/>
                <a:cs typeface="Arial" panose="020B0604020202020204" pitchFamily="34" charset="0"/>
              </a:rPr>
              <a:t>Massachusetts Department of Public Health</a:t>
            </a:r>
          </a:p>
        </p:txBody>
      </p:sp>
      <p:sp>
        <p:nvSpPr>
          <p:cNvPr id="5" name="Oval 4">
            <a:extLst>
              <a:ext uri="{FF2B5EF4-FFF2-40B4-BE49-F238E27FC236}">
                <a16:creationId xmlns:a16="http://schemas.microsoft.com/office/drawing/2014/main" id="{F1BF8888-4050-4221-AD57-59EFEBA7E08D}"/>
              </a:ext>
            </a:extLst>
          </p:cNvPr>
          <p:cNvSpPr/>
          <p:nvPr userDrawn="1"/>
        </p:nvSpPr>
        <p:spPr>
          <a:xfrm>
            <a:off x="271206" y="120304"/>
            <a:ext cx="1697871" cy="17145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PH Logo">
            <a:extLst>
              <a:ext uri="{FF2B5EF4-FFF2-40B4-BE49-F238E27FC236}">
                <a16:creationId xmlns:a16="http://schemas.microsoft.com/office/drawing/2014/main" id="{397F3066-0720-4C67-9304-D6F544BFF96F}"/>
              </a:ext>
            </a:extLst>
          </p:cNvPr>
          <p:cNvPicPr>
            <a:picLocks noChangeAspect="1" noChangeArrowheads="1"/>
          </p:cNvPicPr>
          <p:nvPr userDrawn="1"/>
        </p:nvPicPr>
        <p:blipFill>
          <a:blip r:embed="rId2"/>
          <a:srcRect/>
          <a:stretch/>
        </p:blipFill>
        <p:spPr bwMode="auto">
          <a:xfrm>
            <a:off x="361896" y="208410"/>
            <a:ext cx="1538288" cy="15382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21722467-00D5-48C4-A0E3-DBA0E54CD48E}"/>
              </a:ext>
            </a:extLst>
          </p:cNvPr>
          <p:cNvSpPr>
            <a:spLocks noGrp="1"/>
          </p:cNvSpPr>
          <p:nvPr>
            <p:ph type="body" sz="quarter" idx="10" hasCustomPrompt="1"/>
          </p:nvPr>
        </p:nvSpPr>
        <p:spPr>
          <a:xfrm>
            <a:off x="875729" y="2358615"/>
            <a:ext cx="10440537" cy="1373701"/>
          </a:xfrm>
          <a:prstGeom prst="rect">
            <a:avLst/>
          </a:prstGeom>
        </p:spPr>
        <p:txBody>
          <a:bodyPr/>
          <a:lstStyle>
            <a:lvl1pPr marL="0" indent="0" algn="ctr">
              <a:buNone/>
              <a:defRPr sz="4400" b="1">
                <a:solidFill>
                  <a:schemeClr val="bg1"/>
                </a:solidFill>
                <a:latin typeface="Arial" panose="020B0604020202020204" pitchFamily="34" charset="0"/>
                <a:cs typeface="Arial" panose="020B0604020202020204" pitchFamily="34" charset="0"/>
              </a:defRPr>
            </a:lvl1pPr>
          </a:lstStyle>
          <a:p>
            <a:pPr lvl="0"/>
            <a:r>
              <a:rPr lang="en-US" dirty="0"/>
              <a:t>Click to Add Presentation Title</a:t>
            </a:r>
          </a:p>
          <a:p>
            <a:pPr lvl="0"/>
            <a:r>
              <a:rPr lang="en-US" dirty="0"/>
              <a:t>or Closing Contact</a:t>
            </a:r>
          </a:p>
        </p:txBody>
      </p:sp>
      <p:sp>
        <p:nvSpPr>
          <p:cNvPr id="10" name="Text Placeholder 10">
            <a:extLst>
              <a:ext uri="{FF2B5EF4-FFF2-40B4-BE49-F238E27FC236}">
                <a16:creationId xmlns:a16="http://schemas.microsoft.com/office/drawing/2014/main" id="{5F0FA26E-40B5-44FF-A084-1554D187A6EE}"/>
              </a:ext>
            </a:extLst>
          </p:cNvPr>
          <p:cNvSpPr>
            <a:spLocks noGrp="1"/>
          </p:cNvSpPr>
          <p:nvPr>
            <p:ph type="body" sz="quarter" idx="11" hasCustomPrompt="1"/>
          </p:nvPr>
        </p:nvSpPr>
        <p:spPr>
          <a:xfrm>
            <a:off x="3697287" y="4032280"/>
            <a:ext cx="4797425" cy="746846"/>
          </a:xfrm>
          <a:prstGeom prst="rect">
            <a:avLst/>
          </a:prstGeom>
        </p:spPr>
        <p:txBody>
          <a:bodyPr/>
          <a:lstStyle>
            <a:lvl1pPr marL="0" indent="0" algn="ctr">
              <a:buNone/>
              <a:defRPr sz="3000" b="0">
                <a:solidFill>
                  <a:schemeClr val="bg1"/>
                </a:solidFill>
                <a:latin typeface="Arial" panose="020B0604020202020204" pitchFamily="34" charset="0"/>
                <a:cs typeface="Arial" panose="020B0604020202020204" pitchFamily="34" charset="0"/>
              </a:defRPr>
            </a:lvl1pPr>
          </a:lstStyle>
          <a:p>
            <a:pPr lvl="0"/>
            <a:r>
              <a:rPr lang="en-US" dirty="0"/>
              <a:t>Click to add Date, Year</a:t>
            </a:r>
          </a:p>
        </p:txBody>
      </p:sp>
      <p:sp>
        <p:nvSpPr>
          <p:cNvPr id="11" name="Text Placeholder 12">
            <a:extLst>
              <a:ext uri="{FF2B5EF4-FFF2-40B4-BE49-F238E27FC236}">
                <a16:creationId xmlns:a16="http://schemas.microsoft.com/office/drawing/2014/main" id="{ADDB5EC3-5D37-4757-9A9B-5A9AF30AC57E}"/>
              </a:ext>
            </a:extLst>
          </p:cNvPr>
          <p:cNvSpPr>
            <a:spLocks noGrp="1"/>
          </p:cNvSpPr>
          <p:nvPr>
            <p:ph type="body" sz="quarter" idx="12" hasCustomPrompt="1"/>
          </p:nvPr>
        </p:nvSpPr>
        <p:spPr>
          <a:xfrm>
            <a:off x="3174203" y="5400446"/>
            <a:ext cx="5843587" cy="850228"/>
          </a:xfrm>
          <a:prstGeom prst="rect">
            <a:avLst/>
          </a:prstGeo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stStyle>
          <a:p>
            <a:pPr lvl="0"/>
            <a:r>
              <a:rPr lang="en-US" dirty="0"/>
              <a:t>Click to Add Presenter</a:t>
            </a:r>
            <a:br>
              <a:rPr lang="en-US" dirty="0"/>
            </a:br>
            <a:r>
              <a:rPr lang="en-US" dirty="0"/>
              <a:t>Title</a:t>
            </a:r>
          </a:p>
        </p:txBody>
      </p:sp>
    </p:spTree>
    <p:extLst>
      <p:ext uri="{BB962C8B-B14F-4D97-AF65-F5344CB8AC3E}">
        <p14:creationId xmlns:p14="http://schemas.microsoft.com/office/powerpoint/2010/main" val="4108470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tyle A: Regular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5"/>
            <a:ext cx="12192000" cy="977549"/>
          </a:xfrm>
          <a:prstGeom prst="rect">
            <a:avLst/>
          </a:prstGeom>
          <a:solidFill>
            <a:srgbClr val="05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dirty="0"/>
          </a:p>
        </p:txBody>
      </p:sp>
      <p:sp>
        <p:nvSpPr>
          <p:cNvPr id="6" name="Title 1">
            <a:extLst>
              <a:ext uri="{FF2B5EF4-FFF2-40B4-BE49-F238E27FC236}">
                <a16:creationId xmlns:a16="http://schemas.microsoft.com/office/drawing/2014/main" id="{A5F94BD1-E74E-4058-8122-844053A505F5}"/>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Add Slide Title</a:t>
            </a:r>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4514"/>
            <a:ext cx="10972800" cy="4679683"/>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Click to add regular text.</a:t>
            </a:r>
          </a:p>
        </p:txBody>
      </p:sp>
      <p:sp>
        <p:nvSpPr>
          <p:cNvPr id="2" name="TextBox 1">
            <a:extLst>
              <a:ext uri="{FF2B5EF4-FFF2-40B4-BE49-F238E27FC236}">
                <a16:creationId xmlns:a16="http://schemas.microsoft.com/office/drawing/2014/main" id="{02685929-CD5C-4159-9F1A-33CD10D7166D}"/>
              </a:ext>
            </a:extLst>
          </p:cNvPr>
          <p:cNvSpPr txBox="1"/>
          <p:nvPr userDrawn="1"/>
        </p:nvSpPr>
        <p:spPr>
          <a:xfrm>
            <a:off x="451263" y="6545764"/>
            <a:ext cx="5035137"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Massachusetts Department of Public Health | mass.gov/dph</a:t>
            </a:r>
          </a:p>
        </p:txBody>
      </p:sp>
    </p:spTree>
    <p:extLst>
      <p:ext uri="{BB962C8B-B14F-4D97-AF65-F5344CB8AC3E}">
        <p14:creationId xmlns:p14="http://schemas.microsoft.com/office/powerpoint/2010/main" val="367321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tyle B: Bulle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5"/>
            <a:ext cx="12192000" cy="977549"/>
          </a:xfrm>
          <a:prstGeom prst="rect">
            <a:avLst/>
          </a:prstGeom>
          <a:solidFill>
            <a:srgbClr val="05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itle 1">
            <a:extLst>
              <a:ext uri="{FF2B5EF4-FFF2-40B4-BE49-F238E27FC236}">
                <a16:creationId xmlns:a16="http://schemas.microsoft.com/office/drawing/2014/main" id="{A5F94BD1-E74E-4058-8122-844053A505F5}"/>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Add Slide Title</a:t>
            </a:r>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8462"/>
            <a:ext cx="10972800" cy="47030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Click to edit level one bullet text. </a:t>
            </a:r>
          </a:p>
          <a:p>
            <a:pPr lvl="1"/>
            <a:r>
              <a:rPr lang="en-US" dirty="0"/>
              <a:t>Second level bullet text.</a:t>
            </a:r>
          </a:p>
        </p:txBody>
      </p:sp>
      <p:sp>
        <p:nvSpPr>
          <p:cNvPr id="2" name="TextBox 1">
            <a:extLst>
              <a:ext uri="{FF2B5EF4-FFF2-40B4-BE49-F238E27FC236}">
                <a16:creationId xmlns:a16="http://schemas.microsoft.com/office/drawing/2014/main" id="{02685929-CD5C-4159-9F1A-33CD10D7166D}"/>
              </a:ext>
            </a:extLst>
          </p:cNvPr>
          <p:cNvSpPr txBox="1"/>
          <p:nvPr userDrawn="1"/>
        </p:nvSpPr>
        <p:spPr>
          <a:xfrm>
            <a:off x="451263" y="6545764"/>
            <a:ext cx="5035137"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Massachusetts Department of Public Health | mass.gov/dph</a:t>
            </a:r>
          </a:p>
        </p:txBody>
      </p:sp>
      <p:sp>
        <p:nvSpPr>
          <p:cNvPr id="11" name="Slide Number Placeholder 5">
            <a:extLst>
              <a:ext uri="{FF2B5EF4-FFF2-40B4-BE49-F238E27FC236}">
                <a16:creationId xmlns:a16="http://schemas.microsoft.com/office/drawing/2014/main" id="{663A3D56-7B2F-49EE-B824-21DADD1106DB}"/>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dirty="0"/>
          </a:p>
        </p:txBody>
      </p:sp>
    </p:spTree>
    <p:extLst>
      <p:ext uri="{BB962C8B-B14F-4D97-AF65-F5344CB8AC3E}">
        <p14:creationId xmlns:p14="http://schemas.microsoft.com/office/powerpoint/2010/main" val="2517771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tyle C: Columns with Bul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A8284-67CC-404B-90F5-554DCBF9132D}"/>
              </a:ext>
            </a:extLst>
          </p:cNvPr>
          <p:cNvSpPr>
            <a:spLocks noGrp="1"/>
          </p:cNvSpPr>
          <p:nvPr>
            <p:ph type="body" idx="1" hasCustomPrompt="1"/>
          </p:nvPr>
        </p:nvSpPr>
        <p:spPr>
          <a:xfrm>
            <a:off x="839789" y="1097280"/>
            <a:ext cx="5157787" cy="823912"/>
          </a:xfrm>
          <a:prstGeom prst="rect">
            <a:avLst/>
          </a:prstGeom>
        </p:spPr>
        <p:txBody>
          <a:bodyPr anchor="b"/>
          <a:lstStyle>
            <a:lvl1pPr marL="0" indent="0">
              <a:buNone/>
              <a:defRPr sz="2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Header Text </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39789" y="1920238"/>
            <a:ext cx="5157787" cy="4297680"/>
          </a:xfrm>
          <a:prstGeom prst="rect">
            <a:avLst/>
          </a:prstGeom>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marL="1828800" indent="0">
              <a:buNone/>
              <a:defRPr/>
            </a:lvl5pPr>
          </a:lstStyle>
          <a:p>
            <a:pPr lvl="0"/>
            <a:r>
              <a:rPr lang="en-US" dirty="0"/>
              <a:t>Edit bullet level one text.</a:t>
            </a:r>
          </a:p>
          <a:p>
            <a:pPr lvl="1"/>
            <a:r>
              <a:rPr lang="en-US" dirty="0"/>
              <a:t>Edit bullet level two text.</a:t>
            </a:r>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hasCustomPrompt="1"/>
          </p:nvPr>
        </p:nvSpPr>
        <p:spPr>
          <a:xfrm>
            <a:off x="6172203" y="1097280"/>
            <a:ext cx="5183188" cy="823912"/>
          </a:xfrm>
          <a:prstGeom prst="rect">
            <a:avLst/>
          </a:prstGeom>
        </p:spPr>
        <p:txBody>
          <a:bodyPr anchor="b"/>
          <a:lstStyle>
            <a:lvl1pPr marL="0" indent="0">
              <a:buNone/>
              <a:defRPr sz="2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Header Text</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3" y="1920238"/>
            <a:ext cx="5183188" cy="4297680"/>
          </a:xfrm>
          <a:prstGeom prst="rect">
            <a:avLst/>
          </a:prstGeom>
        </p:spPr>
        <p:txBody>
          <a:bodyPr/>
          <a:lstStyle>
            <a:lvl1pPr>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stStyle>
          <a:p>
            <a:pPr lvl="0"/>
            <a:r>
              <a:rPr lang="en-US" dirty="0"/>
              <a:t>Edit bullet level one text.</a:t>
            </a:r>
          </a:p>
          <a:p>
            <a:pPr lvl="1"/>
            <a:r>
              <a:rPr lang="en-US" dirty="0"/>
              <a:t>Edit bullet level two text.</a:t>
            </a:r>
          </a:p>
        </p:txBody>
      </p:sp>
      <p:sp>
        <p:nvSpPr>
          <p:cNvPr id="10" name="Rectangle 9">
            <a:extLst>
              <a:ext uri="{FF2B5EF4-FFF2-40B4-BE49-F238E27FC236}">
                <a16:creationId xmlns:a16="http://schemas.microsoft.com/office/drawing/2014/main" id="{599027F3-96A1-F54F-89E8-F47E6B10DE1B}"/>
              </a:ext>
            </a:extLst>
          </p:cNvPr>
          <p:cNvSpPr/>
          <p:nvPr userDrawn="1"/>
        </p:nvSpPr>
        <p:spPr>
          <a:xfrm>
            <a:off x="0" y="5"/>
            <a:ext cx="12192000" cy="977549"/>
          </a:xfrm>
          <a:prstGeom prst="rect">
            <a:avLst/>
          </a:prstGeom>
          <a:solidFill>
            <a:srgbClr val="05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CFBF09-BBCF-454C-91A3-1D89A60FA302}"/>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itle 1">
            <a:extLst>
              <a:ext uri="{FF2B5EF4-FFF2-40B4-BE49-F238E27FC236}">
                <a16:creationId xmlns:a16="http://schemas.microsoft.com/office/drawing/2014/main" id="{8F696F47-27EC-4DEC-B31C-E3E63F7FBE43}"/>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Add Slide Title</a:t>
            </a:r>
          </a:p>
        </p:txBody>
      </p:sp>
      <p:sp>
        <p:nvSpPr>
          <p:cNvPr id="13" name="TextBox 12">
            <a:extLst>
              <a:ext uri="{FF2B5EF4-FFF2-40B4-BE49-F238E27FC236}">
                <a16:creationId xmlns:a16="http://schemas.microsoft.com/office/drawing/2014/main" id="{03F1034B-732A-43E2-993F-868DF0D2772D}"/>
              </a:ext>
            </a:extLst>
          </p:cNvPr>
          <p:cNvSpPr txBox="1"/>
          <p:nvPr userDrawn="1"/>
        </p:nvSpPr>
        <p:spPr>
          <a:xfrm>
            <a:off x="451263" y="6545764"/>
            <a:ext cx="5035137"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Massachusetts Department of Public Health | mass.gov/dph</a:t>
            </a:r>
          </a:p>
        </p:txBody>
      </p:sp>
      <p:sp>
        <p:nvSpPr>
          <p:cNvPr id="14" name="Slide Number Placeholder 5">
            <a:extLst>
              <a:ext uri="{FF2B5EF4-FFF2-40B4-BE49-F238E27FC236}">
                <a16:creationId xmlns:a16="http://schemas.microsoft.com/office/drawing/2014/main" id="{BE009795-B8D9-482E-96A1-D1025E613A3F}"/>
              </a:ext>
            </a:extLst>
          </p:cNvPr>
          <p:cNvSpPr>
            <a:spLocks noGrp="1"/>
          </p:cNvSpPr>
          <p:nvPr>
            <p:ph type="sldNum" sz="quarter" idx="10"/>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dirty="0"/>
          </a:p>
        </p:txBody>
      </p:sp>
    </p:spTree>
    <p:extLst>
      <p:ext uri="{BB962C8B-B14F-4D97-AF65-F5344CB8AC3E}">
        <p14:creationId xmlns:p14="http://schemas.microsoft.com/office/powerpoint/2010/main" val="1663658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nect with D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5"/>
            <a:ext cx="12192000" cy="977549"/>
          </a:xfrm>
          <a:prstGeom prst="rect">
            <a:avLst/>
          </a:prstGeom>
          <a:solidFill>
            <a:srgbClr val="05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573CFF-FEB4-457F-90DC-D389438D4775}"/>
              </a:ext>
            </a:extLst>
          </p:cNvPr>
          <p:cNvSpPr txBox="1"/>
          <p:nvPr userDrawn="1"/>
        </p:nvSpPr>
        <p:spPr>
          <a:xfrm>
            <a:off x="596900" y="140213"/>
            <a:ext cx="8864600"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Connect with DPH</a:t>
            </a:r>
          </a:p>
        </p:txBody>
      </p:sp>
      <p:pic>
        <p:nvPicPr>
          <p:cNvPr id="13" name="Picture 2">
            <a:extLst>
              <a:ext uri="{FF2B5EF4-FFF2-40B4-BE49-F238E27FC236}">
                <a16:creationId xmlns:a16="http://schemas.microsoft.com/office/drawing/2014/main" id="{4F6B478E-A7A8-1F4E-B422-5CB6507546E6}"/>
              </a:ext>
            </a:extLst>
          </p:cNvPr>
          <p:cNvPicPr>
            <a:picLocks noChangeAspect="1" noChangeArrowheads="1"/>
          </p:cNvPicPr>
          <p:nvPr userDrawn="1"/>
        </p:nvPicPr>
        <p:blipFill>
          <a:blip r:embed="rId2"/>
          <a:srcRect/>
          <a:stretch/>
        </p:blipFill>
        <p:spPr bwMode="auto">
          <a:xfrm>
            <a:off x="1278438" y="2096731"/>
            <a:ext cx="752144" cy="7687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LinkedIn Logo">
            <a:extLst>
              <a:ext uri="{FF2B5EF4-FFF2-40B4-BE49-F238E27FC236}">
                <a16:creationId xmlns:a16="http://schemas.microsoft.com/office/drawing/2014/main" id="{655629D2-47C3-9740-AF5E-F6DEC31BCC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5410" y="3184160"/>
            <a:ext cx="838201" cy="838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PH logo">
            <a:extLst>
              <a:ext uri="{FF2B5EF4-FFF2-40B4-BE49-F238E27FC236}">
                <a16:creationId xmlns:a16="http://schemas.microsoft.com/office/drawing/2014/main" id="{375142A8-4983-3D49-94CC-CD7FE0DAAEF8}"/>
              </a:ext>
            </a:extLst>
          </p:cNvPr>
          <p:cNvPicPr>
            <a:picLocks noChangeAspect="1" noChangeArrowheads="1"/>
          </p:cNvPicPr>
          <p:nvPr userDrawn="1"/>
        </p:nvPicPr>
        <p:blipFill>
          <a:blip r:embed="rId4"/>
          <a:srcRect/>
          <a:stretch/>
        </p:blipFill>
        <p:spPr bwMode="auto">
          <a:xfrm>
            <a:off x="1048323" y="4248351"/>
            <a:ext cx="1200149" cy="120014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F5FDECC-88AB-4247-9773-F39572AE3242}"/>
              </a:ext>
            </a:extLst>
          </p:cNvPr>
          <p:cNvSpPr/>
          <p:nvPr userDrawn="1"/>
        </p:nvSpPr>
        <p:spPr>
          <a:xfrm>
            <a:off x="2423333" y="2138083"/>
            <a:ext cx="9220201" cy="3016210"/>
          </a:xfrm>
          <a:prstGeom prst="rect">
            <a:avLst/>
          </a:prstGeom>
        </p:spPr>
        <p:txBody>
          <a:bodyPr wrap="square">
            <a:spAutoFit/>
          </a:bodyPr>
          <a:lstStyle/>
          <a:p>
            <a:pPr marL="0" marR="0" lvl="0" indent="0" algn="l" defTabSz="914400" rtl="0" eaLnBrk="1" fontAlgn="base" latinLnBrk="0" hangingPunct="1">
              <a:lnSpc>
                <a:spcPct val="100000"/>
              </a:lnSpc>
              <a:spcBef>
                <a:spcPts val="1800"/>
              </a:spcBef>
              <a:spcAft>
                <a:spcPts val="0"/>
              </a:spcAft>
              <a:buClrTx/>
              <a:buSzTx/>
              <a:buFontTx/>
              <a:buNone/>
              <a:tabLst/>
              <a:defRPr/>
            </a:pPr>
            <a:r>
              <a:rPr lang="en-US" sz="3200" dirty="0">
                <a:latin typeface="Arial" panose="020B0604020202020204" pitchFamily="34" charset="0"/>
                <a:cs typeface="Arial" panose="020B0604020202020204" pitchFamily="34" charset="0"/>
              </a:rPr>
              <a:t>@MassDPH</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pPr fontAlgn="base">
              <a:lnSpc>
                <a:spcPct val="100000"/>
              </a:lnSpc>
              <a:spcBef>
                <a:spcPts val="1800"/>
              </a:spcBef>
            </a:pPr>
            <a:r>
              <a:rPr lang="en-US" sz="3200" dirty="0">
                <a:latin typeface="Arial" panose="020B0604020202020204" pitchFamily="34" charset="0"/>
                <a:cs typeface="Arial" panose="020B0604020202020204" pitchFamily="34" charset="0"/>
              </a:rPr>
              <a:t>Massachusetts Department of Public Health</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pPr fontAlgn="base">
              <a:lnSpc>
                <a:spcPct val="100000"/>
              </a:lnSpc>
              <a:spcBef>
                <a:spcPts val="1800"/>
              </a:spcBef>
            </a:pPr>
            <a:r>
              <a:rPr lang="en-US" sz="3200" dirty="0">
                <a:latin typeface="Arial" panose="020B0604020202020204" pitchFamily="34" charset="0"/>
                <a:cs typeface="Arial" panose="020B0604020202020204" pitchFamily="34" charset="0"/>
              </a:rPr>
              <a:t>mass.gov/dph</a:t>
            </a:r>
          </a:p>
        </p:txBody>
      </p:sp>
      <p:sp>
        <p:nvSpPr>
          <p:cNvPr id="12" name="Slide Number Placeholder 5">
            <a:extLst>
              <a:ext uri="{FF2B5EF4-FFF2-40B4-BE49-F238E27FC236}">
                <a16:creationId xmlns:a16="http://schemas.microsoft.com/office/drawing/2014/main" id="{7C9B6E2D-48CD-4F33-96D0-5E3155FDD014}"/>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dirty="0"/>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a:extLst>
              <a:ext uri="{FF2B5EF4-FFF2-40B4-BE49-F238E27FC236}">
                <a16:creationId xmlns:a16="http://schemas.microsoft.com/office/drawing/2014/main" id="{53D0130E-9D3A-4D88-A99C-681EBB4E32AF}"/>
              </a:ext>
            </a:extLst>
          </p:cNvPr>
          <p:cNvSpPr txBox="1"/>
          <p:nvPr userDrawn="1"/>
        </p:nvSpPr>
        <p:spPr>
          <a:xfrm>
            <a:off x="451263" y="6545764"/>
            <a:ext cx="5035137"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Massachusetts Department of Public Health | mass.gov/dph</a:t>
            </a:r>
          </a:p>
        </p:txBody>
      </p:sp>
    </p:spTree>
    <p:extLst>
      <p:ext uri="{BB962C8B-B14F-4D97-AF65-F5344CB8AC3E}">
        <p14:creationId xmlns:p14="http://schemas.microsoft.com/office/powerpoint/2010/main" val="1355803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ust Foo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a:extLst>
              <a:ext uri="{FF2B5EF4-FFF2-40B4-BE49-F238E27FC236}">
                <a16:creationId xmlns:a16="http://schemas.microsoft.com/office/drawing/2014/main" id="{53D0130E-9D3A-4D88-A99C-681EBB4E32AF}"/>
              </a:ext>
            </a:extLst>
          </p:cNvPr>
          <p:cNvSpPr txBox="1"/>
          <p:nvPr userDrawn="1"/>
        </p:nvSpPr>
        <p:spPr>
          <a:xfrm>
            <a:off x="451263" y="6545764"/>
            <a:ext cx="5035137"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Massachusetts Department of Public Health | mass.gov/dph</a:t>
            </a:r>
          </a:p>
        </p:txBody>
      </p:sp>
      <p:sp>
        <p:nvSpPr>
          <p:cNvPr id="5" name="Slide Number Placeholder 5">
            <a:extLst>
              <a:ext uri="{FF2B5EF4-FFF2-40B4-BE49-F238E27FC236}">
                <a16:creationId xmlns:a16="http://schemas.microsoft.com/office/drawing/2014/main" id="{2585A0BC-7D09-4814-A71B-C90669C60B81}"/>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dirty="0"/>
          </a:p>
        </p:txBody>
      </p:sp>
    </p:spTree>
    <p:extLst>
      <p:ext uri="{BB962C8B-B14F-4D97-AF65-F5344CB8AC3E}">
        <p14:creationId xmlns:p14="http://schemas.microsoft.com/office/powerpoint/2010/main" val="278006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889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931278"/>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50" r:id="rId3"/>
    <p:sldLayoutId id="2147483653" r:id="rId4"/>
    <p:sldLayoutId id="2147483654" r:id="rId5"/>
    <p:sldLayoutId id="2147483659" r:id="rId6"/>
    <p:sldLayoutId id="2147483657"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mass.gov/info-details/review-the-vibrio-control-pl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85A978-E8DF-43C5-81AD-9E02D99320AA}"/>
              </a:ext>
            </a:extLst>
          </p:cNvPr>
          <p:cNvSpPr>
            <a:spLocks noGrp="1"/>
          </p:cNvSpPr>
          <p:nvPr>
            <p:ph type="body" sz="quarter" idx="10"/>
          </p:nvPr>
        </p:nvSpPr>
        <p:spPr/>
        <p:txBody>
          <a:bodyPr/>
          <a:lstStyle/>
          <a:p>
            <a:r>
              <a:rPr lang="en-US" dirty="0"/>
              <a:t>How to Conduct a Retail</a:t>
            </a:r>
            <a:br>
              <a:rPr lang="en-US" dirty="0"/>
            </a:br>
            <a:r>
              <a:rPr lang="en-US" dirty="0"/>
              <a:t>Vibrio Investigation</a:t>
            </a:r>
          </a:p>
        </p:txBody>
      </p:sp>
      <p:sp>
        <p:nvSpPr>
          <p:cNvPr id="6" name="Text Placeholder 5">
            <a:extLst>
              <a:ext uri="{FF2B5EF4-FFF2-40B4-BE49-F238E27FC236}">
                <a16:creationId xmlns:a16="http://schemas.microsoft.com/office/drawing/2014/main" id="{47C6150D-AC60-4C53-BF42-5D0DCA499FFF}"/>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A9AD708C-07C5-4CCE-B44A-7D309F3B522C}"/>
              </a:ext>
            </a:extLst>
          </p:cNvPr>
          <p:cNvSpPr>
            <a:spLocks noGrp="1"/>
          </p:cNvSpPr>
          <p:nvPr>
            <p:ph type="body" sz="quarter" idx="12"/>
          </p:nvPr>
        </p:nvSpPr>
        <p:spPr>
          <a:xfrm>
            <a:off x="999688" y="4876973"/>
            <a:ext cx="10192624" cy="1373701"/>
          </a:xfrm>
        </p:spPr>
        <p:txBody>
          <a:bodyPr lIns="91440" tIns="45720" rIns="91440" bIns="45720" anchor="t"/>
          <a:lstStyle/>
          <a:p>
            <a:r>
              <a:rPr lang="en-US" dirty="0"/>
              <a:t>Jessica Ferreira, CP-FS</a:t>
            </a:r>
          </a:p>
          <a:p>
            <a:r>
              <a:rPr lang="en-US" dirty="0">
                <a:latin typeface="Arial"/>
                <a:cs typeface="Arial"/>
              </a:rPr>
              <a:t>Environmental Analyst III, Food Safety Trainer</a:t>
            </a:r>
          </a:p>
          <a:p>
            <a:r>
              <a:rPr lang="en-US" dirty="0">
                <a:latin typeface="Arial"/>
                <a:cs typeface="Arial"/>
              </a:rPr>
              <a:t>Department of Public Health - Division of Food Protection</a:t>
            </a:r>
            <a:endParaRPr lang="en-US" dirty="0"/>
          </a:p>
          <a:p>
            <a:endParaRPr lang="en-US" dirty="0"/>
          </a:p>
          <a:p>
            <a:endParaRPr lang="en-US" dirty="0"/>
          </a:p>
        </p:txBody>
      </p:sp>
    </p:spTree>
    <p:extLst>
      <p:ext uri="{BB962C8B-B14F-4D97-AF65-F5344CB8AC3E}">
        <p14:creationId xmlns:p14="http://schemas.microsoft.com/office/powerpoint/2010/main" val="2552531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tag and a person holding a tag&#10;&#10;Description automatically generated with medium confidence">
            <a:extLst>
              <a:ext uri="{FF2B5EF4-FFF2-40B4-BE49-F238E27FC236}">
                <a16:creationId xmlns:a16="http://schemas.microsoft.com/office/drawing/2014/main" id="{D93FF70D-B61A-7FA3-9B89-7F374F839CA4}"/>
              </a:ext>
            </a:extLst>
          </p:cNvPr>
          <p:cNvPicPr>
            <a:picLocks noChangeAspect="1"/>
          </p:cNvPicPr>
          <p:nvPr/>
        </p:nvPicPr>
        <p:blipFill>
          <a:blip r:embed="rId3"/>
          <a:stretch>
            <a:fillRect/>
          </a:stretch>
        </p:blipFill>
        <p:spPr>
          <a:xfrm>
            <a:off x="5953456" y="1166888"/>
            <a:ext cx="6162737" cy="4947309"/>
          </a:xfrm>
          <a:prstGeom prst="rect">
            <a:avLst/>
          </a:prstGeom>
        </p:spPr>
      </p:pic>
      <p:sp>
        <p:nvSpPr>
          <p:cNvPr id="2" name="Slide Number Placeholder 1">
            <a:extLst>
              <a:ext uri="{FF2B5EF4-FFF2-40B4-BE49-F238E27FC236}">
                <a16:creationId xmlns:a16="http://schemas.microsoft.com/office/drawing/2014/main" id="{F4427A63-8EBC-9A95-37EB-13060142A281}"/>
              </a:ext>
            </a:extLst>
          </p:cNvPr>
          <p:cNvSpPr>
            <a:spLocks noGrp="1"/>
          </p:cNvSpPr>
          <p:nvPr>
            <p:ph type="sldNum" sz="quarter" idx="4"/>
          </p:nvPr>
        </p:nvSpPr>
        <p:spPr/>
        <p:txBody>
          <a:bodyPr/>
          <a:lstStyle/>
          <a:p>
            <a:fld id="{CA49D0EE-DE7F-324B-A84C-F36708423CDB}" type="slidenum">
              <a:rPr lang="en-US" smtClean="0"/>
              <a:pPr/>
              <a:t>10</a:t>
            </a:fld>
            <a:endParaRPr lang="en-US" dirty="0"/>
          </a:p>
        </p:txBody>
      </p:sp>
      <p:sp>
        <p:nvSpPr>
          <p:cNvPr id="3" name="Title 2">
            <a:extLst>
              <a:ext uri="{FF2B5EF4-FFF2-40B4-BE49-F238E27FC236}">
                <a16:creationId xmlns:a16="http://schemas.microsoft.com/office/drawing/2014/main" id="{3E463520-EDFC-6D9F-D4CB-1C35EB57D3ED}"/>
              </a:ext>
            </a:extLst>
          </p:cNvPr>
          <p:cNvSpPr>
            <a:spLocks noGrp="1"/>
          </p:cNvSpPr>
          <p:nvPr>
            <p:ph type="title"/>
          </p:nvPr>
        </p:nvSpPr>
        <p:spPr/>
        <p:txBody>
          <a:bodyPr/>
          <a:lstStyle/>
          <a:p>
            <a:r>
              <a:rPr lang="en-US" dirty="0"/>
              <a:t>Review Tags</a:t>
            </a:r>
          </a:p>
        </p:txBody>
      </p:sp>
      <p:sp>
        <p:nvSpPr>
          <p:cNvPr id="4" name="Content Placeholder 3">
            <a:extLst>
              <a:ext uri="{FF2B5EF4-FFF2-40B4-BE49-F238E27FC236}">
                <a16:creationId xmlns:a16="http://schemas.microsoft.com/office/drawing/2014/main" id="{69DFC9C6-BBE1-3CAA-7D88-5765FC0823FD}"/>
              </a:ext>
            </a:extLst>
          </p:cNvPr>
          <p:cNvSpPr>
            <a:spLocks noGrp="1"/>
          </p:cNvSpPr>
          <p:nvPr>
            <p:ph idx="1"/>
          </p:nvPr>
        </p:nvSpPr>
        <p:spPr>
          <a:xfrm>
            <a:off x="609600" y="1434514"/>
            <a:ext cx="5486400" cy="4679683"/>
          </a:xfrm>
        </p:spPr>
        <p:txBody>
          <a:bodyPr>
            <a:normAutofit fontScale="77500" lnSpcReduction="20000"/>
          </a:bodyPr>
          <a:lstStyle/>
          <a:p>
            <a:pPr>
              <a:lnSpc>
                <a:spcPct val="130000"/>
              </a:lnSpc>
              <a:spcBef>
                <a:spcPts val="0"/>
              </a:spcBef>
              <a:spcAft>
                <a:spcPts val="600"/>
              </a:spcAft>
            </a:pPr>
            <a:r>
              <a:rPr lang="en-US" b="1" dirty="0"/>
              <a:t>Consider:</a:t>
            </a:r>
          </a:p>
          <a:p>
            <a:pPr marL="457200" indent="-457200">
              <a:lnSpc>
                <a:spcPct val="130000"/>
              </a:lnSpc>
              <a:spcBef>
                <a:spcPts val="0"/>
              </a:spcBef>
              <a:spcAft>
                <a:spcPts val="600"/>
              </a:spcAft>
              <a:buFont typeface="Arial" panose="020B0604020202020204" pitchFamily="34" charset="0"/>
              <a:buChar char="•"/>
            </a:pPr>
            <a:r>
              <a:rPr lang="en-US" sz="2900" i="1" dirty="0"/>
              <a:t>Are all bags or containers properly identified with tags?</a:t>
            </a:r>
          </a:p>
          <a:p>
            <a:pPr marL="457200" indent="-457200">
              <a:lnSpc>
                <a:spcPct val="130000"/>
              </a:lnSpc>
              <a:spcBef>
                <a:spcPts val="0"/>
              </a:spcBef>
              <a:spcAft>
                <a:spcPts val="600"/>
              </a:spcAft>
              <a:buFont typeface="Arial" panose="020B0604020202020204" pitchFamily="34" charset="0"/>
              <a:buChar char="•"/>
            </a:pPr>
            <a:r>
              <a:rPr lang="en-US" sz="2900" i="1" dirty="0"/>
              <a:t>Does the firm maintain the tags for 90 days following the consumption of the last oyster? </a:t>
            </a:r>
          </a:p>
          <a:p>
            <a:pPr marL="457200" indent="-457200">
              <a:lnSpc>
                <a:spcPct val="130000"/>
              </a:lnSpc>
              <a:spcBef>
                <a:spcPts val="0"/>
              </a:spcBef>
              <a:spcAft>
                <a:spcPts val="600"/>
              </a:spcAft>
              <a:buFont typeface="Arial" panose="020B0604020202020204" pitchFamily="34" charset="0"/>
              <a:buChar char="•"/>
            </a:pPr>
            <a:r>
              <a:rPr lang="en-US" sz="2900" i="1" dirty="0"/>
              <a:t>Are the tags held in an organized manner? </a:t>
            </a:r>
          </a:p>
          <a:p>
            <a:pPr marL="457200" indent="-457200">
              <a:lnSpc>
                <a:spcPct val="130000"/>
              </a:lnSpc>
              <a:spcBef>
                <a:spcPts val="0"/>
              </a:spcBef>
              <a:spcAft>
                <a:spcPts val="600"/>
              </a:spcAft>
              <a:buFont typeface="Arial" panose="020B0604020202020204" pitchFamily="34" charset="0"/>
              <a:buChar char="•"/>
            </a:pPr>
            <a:r>
              <a:rPr lang="en-US" sz="2900" i="1" dirty="0"/>
              <a:t>Has the firm recorded the date on the tag that the last oyster was served from a bag? </a:t>
            </a:r>
          </a:p>
        </p:txBody>
      </p:sp>
    </p:spTree>
    <p:extLst>
      <p:ext uri="{BB962C8B-B14F-4D97-AF65-F5344CB8AC3E}">
        <p14:creationId xmlns:p14="http://schemas.microsoft.com/office/powerpoint/2010/main" val="4104628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27A63-8EBC-9A95-37EB-13060142A281}"/>
              </a:ext>
            </a:extLst>
          </p:cNvPr>
          <p:cNvSpPr>
            <a:spLocks noGrp="1"/>
          </p:cNvSpPr>
          <p:nvPr>
            <p:ph type="sldNum" sz="quarter" idx="4"/>
          </p:nvPr>
        </p:nvSpPr>
        <p:spPr/>
        <p:txBody>
          <a:bodyPr/>
          <a:lstStyle/>
          <a:p>
            <a:fld id="{CA49D0EE-DE7F-324B-A84C-F36708423CDB}" type="slidenum">
              <a:rPr lang="en-US" smtClean="0"/>
              <a:pPr/>
              <a:t>11</a:t>
            </a:fld>
            <a:endParaRPr lang="en-US" dirty="0"/>
          </a:p>
        </p:txBody>
      </p:sp>
      <p:sp>
        <p:nvSpPr>
          <p:cNvPr id="3" name="Title 2">
            <a:extLst>
              <a:ext uri="{FF2B5EF4-FFF2-40B4-BE49-F238E27FC236}">
                <a16:creationId xmlns:a16="http://schemas.microsoft.com/office/drawing/2014/main" id="{3E463520-EDFC-6D9F-D4CB-1C35EB57D3ED}"/>
              </a:ext>
            </a:extLst>
          </p:cNvPr>
          <p:cNvSpPr>
            <a:spLocks noGrp="1"/>
          </p:cNvSpPr>
          <p:nvPr>
            <p:ph type="title"/>
          </p:nvPr>
        </p:nvSpPr>
        <p:spPr/>
        <p:txBody>
          <a:bodyPr/>
          <a:lstStyle/>
          <a:p>
            <a:r>
              <a:rPr lang="en-US" dirty="0"/>
              <a:t>Review Storage</a:t>
            </a:r>
          </a:p>
        </p:txBody>
      </p:sp>
      <p:sp>
        <p:nvSpPr>
          <p:cNvPr id="4" name="Content Placeholder 3">
            <a:extLst>
              <a:ext uri="{FF2B5EF4-FFF2-40B4-BE49-F238E27FC236}">
                <a16:creationId xmlns:a16="http://schemas.microsoft.com/office/drawing/2014/main" id="{69DFC9C6-BBE1-3CAA-7D88-5765FC0823FD}"/>
              </a:ext>
            </a:extLst>
          </p:cNvPr>
          <p:cNvSpPr>
            <a:spLocks noGrp="1"/>
          </p:cNvSpPr>
          <p:nvPr>
            <p:ph idx="1"/>
          </p:nvPr>
        </p:nvSpPr>
        <p:spPr>
          <a:xfrm>
            <a:off x="609600" y="1434514"/>
            <a:ext cx="5486400" cy="4679683"/>
          </a:xfrm>
        </p:spPr>
        <p:txBody>
          <a:bodyPr>
            <a:normAutofit fontScale="70000" lnSpcReduction="20000"/>
          </a:bodyPr>
          <a:lstStyle/>
          <a:p>
            <a:pPr>
              <a:lnSpc>
                <a:spcPct val="130000"/>
              </a:lnSpc>
              <a:spcBef>
                <a:spcPts val="0"/>
              </a:spcBef>
              <a:spcAft>
                <a:spcPts val="600"/>
              </a:spcAft>
            </a:pPr>
            <a:r>
              <a:rPr lang="en-US" b="1" dirty="0"/>
              <a:t>Consider:</a:t>
            </a:r>
          </a:p>
          <a:p>
            <a:pPr marL="457200" indent="-457200">
              <a:lnSpc>
                <a:spcPct val="130000"/>
              </a:lnSpc>
              <a:spcBef>
                <a:spcPts val="0"/>
              </a:spcBef>
              <a:spcAft>
                <a:spcPts val="600"/>
              </a:spcAft>
              <a:buFont typeface="Arial" panose="020B0604020202020204" pitchFamily="34" charset="0"/>
              <a:buChar char="•"/>
            </a:pPr>
            <a:r>
              <a:rPr lang="en-US" sz="2900" i="1" dirty="0"/>
              <a:t>How is shellfish stored? </a:t>
            </a:r>
          </a:p>
          <a:p>
            <a:pPr marL="1200150" lvl="1" indent="-457200">
              <a:lnSpc>
                <a:spcPct val="130000"/>
              </a:lnSpc>
              <a:spcBef>
                <a:spcPts val="0"/>
              </a:spcBef>
              <a:spcAft>
                <a:spcPts val="600"/>
              </a:spcAft>
            </a:pPr>
            <a:r>
              <a:rPr lang="en-US" sz="2500" i="1" dirty="0"/>
              <a:t>e.g., Are they held separately, or do they set one lot on top of one another (nesting)? </a:t>
            </a:r>
          </a:p>
          <a:p>
            <a:pPr marL="457200" indent="-457200">
              <a:lnSpc>
                <a:spcPct val="130000"/>
              </a:lnSpc>
              <a:spcBef>
                <a:spcPts val="0"/>
              </a:spcBef>
              <a:spcAft>
                <a:spcPts val="600"/>
              </a:spcAft>
              <a:buFont typeface="Arial" panose="020B0604020202020204" pitchFamily="34" charset="0"/>
              <a:buChar char="•"/>
            </a:pPr>
            <a:r>
              <a:rPr lang="en-US" sz="2900" i="1" dirty="0"/>
              <a:t>Does the firm segregate the shellfish from other hazardous foods? </a:t>
            </a:r>
          </a:p>
          <a:p>
            <a:pPr marL="457200" indent="-457200">
              <a:lnSpc>
                <a:spcPct val="130000"/>
              </a:lnSpc>
              <a:spcBef>
                <a:spcPts val="0"/>
              </a:spcBef>
              <a:spcAft>
                <a:spcPts val="600"/>
              </a:spcAft>
              <a:buFont typeface="Arial" panose="020B0604020202020204" pitchFamily="34" charset="0"/>
              <a:buChar char="•"/>
            </a:pPr>
            <a:r>
              <a:rPr lang="en-US" sz="2900" i="1" dirty="0"/>
              <a:t>Is the shellfish iced? </a:t>
            </a:r>
          </a:p>
          <a:p>
            <a:pPr marL="457200" indent="-457200">
              <a:lnSpc>
                <a:spcPct val="130000"/>
              </a:lnSpc>
              <a:spcBef>
                <a:spcPts val="0"/>
              </a:spcBef>
              <a:spcAft>
                <a:spcPts val="600"/>
              </a:spcAft>
              <a:buFont typeface="Arial" panose="020B0604020202020204" pitchFamily="34" charset="0"/>
              <a:buChar char="•"/>
            </a:pPr>
            <a:r>
              <a:rPr lang="en-US" sz="2900" i="1" dirty="0"/>
              <a:t>Is there a FIFO rotation of inventory? </a:t>
            </a:r>
          </a:p>
          <a:p>
            <a:pPr marL="457200" indent="-457200">
              <a:lnSpc>
                <a:spcPct val="130000"/>
              </a:lnSpc>
              <a:spcBef>
                <a:spcPts val="0"/>
              </a:spcBef>
              <a:spcAft>
                <a:spcPts val="600"/>
              </a:spcAft>
              <a:buFont typeface="Arial" panose="020B0604020202020204" pitchFamily="34" charset="0"/>
              <a:buChar char="•"/>
            </a:pPr>
            <a:r>
              <a:rPr lang="en-US" sz="2900" i="1" dirty="0"/>
              <a:t>What sanitation practices are in place for the areas of storage, preparation, holding, and service? </a:t>
            </a:r>
          </a:p>
        </p:txBody>
      </p:sp>
      <p:pic>
        <p:nvPicPr>
          <p:cNvPr id="6" name="Picture 5" descr="A collage of different baskets of fish and meat&#10;&#10;Description automatically generated">
            <a:extLst>
              <a:ext uri="{FF2B5EF4-FFF2-40B4-BE49-F238E27FC236}">
                <a16:creationId xmlns:a16="http://schemas.microsoft.com/office/drawing/2014/main" id="{815BC076-2DDB-1A20-7421-107798EC0C1D}"/>
              </a:ext>
            </a:extLst>
          </p:cNvPr>
          <p:cNvPicPr>
            <a:picLocks noChangeAspect="1"/>
          </p:cNvPicPr>
          <p:nvPr/>
        </p:nvPicPr>
        <p:blipFill>
          <a:blip r:embed="rId3"/>
          <a:stretch>
            <a:fillRect/>
          </a:stretch>
        </p:blipFill>
        <p:spPr>
          <a:xfrm>
            <a:off x="6456725" y="1013667"/>
            <a:ext cx="5396345" cy="5396345"/>
          </a:xfrm>
          <a:prstGeom prst="rect">
            <a:avLst/>
          </a:prstGeom>
        </p:spPr>
      </p:pic>
    </p:spTree>
    <p:extLst>
      <p:ext uri="{BB962C8B-B14F-4D97-AF65-F5344CB8AC3E}">
        <p14:creationId xmlns:p14="http://schemas.microsoft.com/office/powerpoint/2010/main" val="2277985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B9FF53-CFE2-23A5-C3CE-601BA15AEBEE}"/>
              </a:ext>
            </a:extLst>
          </p:cNvPr>
          <p:cNvSpPr>
            <a:spLocks noGrp="1"/>
          </p:cNvSpPr>
          <p:nvPr>
            <p:ph type="body" idx="1"/>
          </p:nvPr>
        </p:nvSpPr>
        <p:spPr>
          <a:xfrm>
            <a:off x="682769" y="1051100"/>
            <a:ext cx="5157787" cy="823912"/>
          </a:xfrm>
        </p:spPr>
        <p:txBody>
          <a:bodyPr/>
          <a:lstStyle/>
          <a:p>
            <a:r>
              <a:rPr lang="en-US" dirty="0"/>
              <a:t>Consider:</a:t>
            </a:r>
          </a:p>
        </p:txBody>
      </p:sp>
      <p:sp>
        <p:nvSpPr>
          <p:cNvPr id="6" name="Content Placeholder 5">
            <a:extLst>
              <a:ext uri="{FF2B5EF4-FFF2-40B4-BE49-F238E27FC236}">
                <a16:creationId xmlns:a16="http://schemas.microsoft.com/office/drawing/2014/main" id="{0326BCF1-1CD5-EDD0-5663-8612B8E36D5E}"/>
              </a:ext>
            </a:extLst>
          </p:cNvPr>
          <p:cNvSpPr>
            <a:spLocks noGrp="1"/>
          </p:cNvSpPr>
          <p:nvPr>
            <p:ph sz="half" idx="2"/>
          </p:nvPr>
        </p:nvSpPr>
        <p:spPr>
          <a:xfrm>
            <a:off x="682769" y="1874058"/>
            <a:ext cx="5542645" cy="4297680"/>
          </a:xfrm>
        </p:spPr>
        <p:txBody>
          <a:bodyPr/>
          <a:lstStyle/>
          <a:p>
            <a:pPr>
              <a:lnSpc>
                <a:spcPct val="100000"/>
              </a:lnSpc>
              <a:spcBef>
                <a:spcPts val="0"/>
              </a:spcBef>
              <a:spcAft>
                <a:spcPts val="600"/>
              </a:spcAft>
            </a:pPr>
            <a:r>
              <a:rPr lang="en-GB" sz="1800" i="1" dirty="0">
                <a:latin typeface="Franklin Gothic Book"/>
              </a:rPr>
              <a:t>When readied for service, how are the oysters (or other shellfish) prepared and held prior to service? </a:t>
            </a:r>
          </a:p>
          <a:p>
            <a:pPr>
              <a:lnSpc>
                <a:spcPct val="100000"/>
              </a:lnSpc>
              <a:spcBef>
                <a:spcPts val="0"/>
              </a:spcBef>
              <a:spcAft>
                <a:spcPts val="600"/>
              </a:spcAft>
            </a:pPr>
            <a:r>
              <a:rPr lang="en-GB" sz="1800" i="1" dirty="0">
                <a:latin typeface="Franklin Gothic Book"/>
              </a:rPr>
              <a:t>Are the oysters shucked in advance or shucked to order? </a:t>
            </a:r>
          </a:p>
          <a:p>
            <a:pPr>
              <a:lnSpc>
                <a:spcPct val="100000"/>
              </a:lnSpc>
              <a:spcBef>
                <a:spcPts val="0"/>
              </a:spcBef>
              <a:spcAft>
                <a:spcPts val="600"/>
              </a:spcAft>
            </a:pPr>
            <a:r>
              <a:rPr lang="en-GB" sz="1800" i="1" dirty="0">
                <a:latin typeface="Franklin Gothic Book"/>
              </a:rPr>
              <a:t>What are the practices of the person who shucks the oysters? </a:t>
            </a:r>
          </a:p>
          <a:p>
            <a:pPr lvl="1">
              <a:lnSpc>
                <a:spcPct val="100000"/>
              </a:lnSpc>
              <a:spcBef>
                <a:spcPts val="0"/>
              </a:spcBef>
              <a:spcAft>
                <a:spcPts val="600"/>
              </a:spcAft>
            </a:pPr>
            <a:r>
              <a:rPr lang="en-GB" sz="1800" i="1" dirty="0">
                <a:latin typeface="Franklin Gothic Book"/>
              </a:rPr>
              <a:t>How many people typically shuck shellfish?</a:t>
            </a:r>
          </a:p>
          <a:p>
            <a:pPr>
              <a:lnSpc>
                <a:spcPct val="100000"/>
              </a:lnSpc>
              <a:spcBef>
                <a:spcPts val="0"/>
              </a:spcBef>
              <a:spcAft>
                <a:spcPts val="600"/>
              </a:spcAft>
            </a:pPr>
            <a:r>
              <a:rPr lang="en-GB" sz="1800" i="1" dirty="0">
                <a:latin typeface="Franklin Gothic Book"/>
              </a:rPr>
              <a:t>Are the oysters exposed to warm temperatures for any extended periods of time? </a:t>
            </a:r>
          </a:p>
          <a:p>
            <a:pPr>
              <a:lnSpc>
                <a:spcPct val="100000"/>
              </a:lnSpc>
              <a:spcBef>
                <a:spcPts val="0"/>
              </a:spcBef>
              <a:spcAft>
                <a:spcPts val="600"/>
              </a:spcAft>
            </a:pPr>
            <a:r>
              <a:rPr lang="en-GB" sz="1800" i="1" dirty="0">
                <a:latin typeface="Franklin Gothic Book"/>
              </a:rPr>
              <a:t>How are oysters handled when ordered from the menu vs. when ordered from the raw bar? </a:t>
            </a:r>
          </a:p>
          <a:p>
            <a:pPr>
              <a:lnSpc>
                <a:spcPct val="100000"/>
              </a:lnSpc>
              <a:spcBef>
                <a:spcPts val="0"/>
              </a:spcBef>
              <a:spcAft>
                <a:spcPts val="600"/>
              </a:spcAft>
            </a:pPr>
            <a:r>
              <a:rPr lang="en-GB" sz="1800" i="1" dirty="0">
                <a:latin typeface="Franklin Gothic Book"/>
              </a:rPr>
              <a:t>How are varieties of oysters displayed at the raw bar?</a:t>
            </a:r>
            <a:endParaRPr lang="en-US" sz="1800" i="1" dirty="0">
              <a:latin typeface="Franklin Gothic Book"/>
            </a:endParaRPr>
          </a:p>
        </p:txBody>
      </p:sp>
      <p:sp>
        <p:nvSpPr>
          <p:cNvPr id="8" name="Content Placeholder 7">
            <a:extLst>
              <a:ext uri="{FF2B5EF4-FFF2-40B4-BE49-F238E27FC236}">
                <a16:creationId xmlns:a16="http://schemas.microsoft.com/office/drawing/2014/main" id="{11D0AB36-6EDD-A79E-D0C2-E1114214EA38}"/>
              </a:ext>
            </a:extLst>
          </p:cNvPr>
          <p:cNvSpPr>
            <a:spLocks noGrp="1"/>
          </p:cNvSpPr>
          <p:nvPr>
            <p:ph sz="quarter" idx="4"/>
          </p:nvPr>
        </p:nvSpPr>
        <p:spPr>
          <a:xfrm>
            <a:off x="6373198" y="1874058"/>
            <a:ext cx="5183188" cy="4297680"/>
          </a:xfrm>
        </p:spPr>
        <p:txBody>
          <a:bodyPr/>
          <a:lstStyle/>
          <a:p>
            <a:pPr>
              <a:lnSpc>
                <a:spcPct val="100000"/>
              </a:lnSpc>
              <a:spcBef>
                <a:spcPts val="0"/>
              </a:spcBef>
              <a:spcAft>
                <a:spcPts val="800"/>
              </a:spcAft>
            </a:pPr>
            <a:r>
              <a:rPr lang="en-GB" sz="1800" i="1" dirty="0">
                <a:latin typeface="Franklin Gothic Book"/>
              </a:rPr>
              <a:t>How are oysters identified in the oyster display?</a:t>
            </a:r>
          </a:p>
          <a:p>
            <a:pPr>
              <a:lnSpc>
                <a:spcPct val="100000"/>
              </a:lnSpc>
              <a:spcBef>
                <a:spcPts val="0"/>
              </a:spcBef>
              <a:spcAft>
                <a:spcPts val="800"/>
              </a:spcAft>
            </a:pPr>
            <a:r>
              <a:rPr lang="en-GB" sz="1800" i="1" dirty="0">
                <a:latin typeface="Franklin Gothic Book"/>
              </a:rPr>
              <a:t>Is there a “specials” board for branded oysters served?</a:t>
            </a:r>
          </a:p>
          <a:p>
            <a:pPr>
              <a:lnSpc>
                <a:spcPct val="100000"/>
              </a:lnSpc>
              <a:spcBef>
                <a:spcPts val="0"/>
              </a:spcBef>
              <a:spcAft>
                <a:spcPts val="800"/>
              </a:spcAft>
            </a:pPr>
            <a:r>
              <a:rPr lang="en-GB" sz="1800" i="1" dirty="0">
                <a:latin typeface="Franklin Gothic Book"/>
              </a:rPr>
              <a:t>Does the firm keep track of what oysters were served on each date? </a:t>
            </a:r>
          </a:p>
          <a:p>
            <a:pPr>
              <a:lnSpc>
                <a:spcPct val="100000"/>
              </a:lnSpc>
              <a:spcBef>
                <a:spcPts val="0"/>
              </a:spcBef>
              <a:spcAft>
                <a:spcPts val="800"/>
              </a:spcAft>
            </a:pPr>
            <a:r>
              <a:rPr lang="en-GB" sz="1800" i="1" dirty="0">
                <a:latin typeface="Franklin Gothic Book"/>
              </a:rPr>
              <a:t>What does the firm do when they run out of a particular oyster?</a:t>
            </a:r>
          </a:p>
          <a:p>
            <a:pPr>
              <a:lnSpc>
                <a:spcPct val="100000"/>
              </a:lnSpc>
              <a:spcBef>
                <a:spcPts val="0"/>
              </a:spcBef>
              <a:spcAft>
                <a:spcPts val="800"/>
              </a:spcAft>
            </a:pPr>
            <a:r>
              <a:rPr lang="en-GB" sz="1800" i="1" dirty="0">
                <a:latin typeface="Franklin Gothic Book"/>
              </a:rPr>
              <a:t>What does the firm do with oysters prepped for service, but not sold on a particular evening? </a:t>
            </a:r>
          </a:p>
          <a:p>
            <a:pPr>
              <a:lnSpc>
                <a:spcPct val="100000"/>
              </a:lnSpc>
              <a:spcBef>
                <a:spcPts val="0"/>
              </a:spcBef>
              <a:spcAft>
                <a:spcPts val="800"/>
              </a:spcAft>
            </a:pPr>
            <a:r>
              <a:rPr lang="en-GB" sz="1800" i="1" dirty="0">
                <a:latin typeface="Franklin Gothic Book"/>
              </a:rPr>
              <a:t>Are there adequate hand washing facilities for those at the raw bar? </a:t>
            </a:r>
          </a:p>
          <a:p>
            <a:pPr>
              <a:lnSpc>
                <a:spcPct val="100000"/>
              </a:lnSpc>
              <a:spcBef>
                <a:spcPts val="0"/>
              </a:spcBef>
              <a:spcAft>
                <a:spcPts val="800"/>
              </a:spcAft>
            </a:pPr>
            <a:r>
              <a:rPr lang="en-GB" sz="1800" i="1" dirty="0">
                <a:latin typeface="Franklin Gothic Book"/>
              </a:rPr>
              <a:t>Have any illnesses been reported by staff to management? </a:t>
            </a:r>
          </a:p>
        </p:txBody>
      </p:sp>
      <p:sp>
        <p:nvSpPr>
          <p:cNvPr id="3" name="Title 2">
            <a:extLst>
              <a:ext uri="{FF2B5EF4-FFF2-40B4-BE49-F238E27FC236}">
                <a16:creationId xmlns:a16="http://schemas.microsoft.com/office/drawing/2014/main" id="{8F47BF93-3D29-8986-51E1-6AC2FA05C0B2}"/>
              </a:ext>
            </a:extLst>
          </p:cNvPr>
          <p:cNvSpPr>
            <a:spLocks noGrp="1"/>
          </p:cNvSpPr>
          <p:nvPr>
            <p:ph type="title"/>
          </p:nvPr>
        </p:nvSpPr>
        <p:spPr/>
        <p:txBody>
          <a:bodyPr/>
          <a:lstStyle/>
          <a:p>
            <a:r>
              <a:rPr lang="en-US" dirty="0"/>
              <a:t>Review Service</a:t>
            </a:r>
          </a:p>
        </p:txBody>
      </p:sp>
      <p:sp>
        <p:nvSpPr>
          <p:cNvPr id="2" name="Slide Number Placeholder 1">
            <a:extLst>
              <a:ext uri="{FF2B5EF4-FFF2-40B4-BE49-F238E27FC236}">
                <a16:creationId xmlns:a16="http://schemas.microsoft.com/office/drawing/2014/main" id="{A965F63B-55F7-4382-5374-8C3F0055DD1E}"/>
              </a:ext>
            </a:extLst>
          </p:cNvPr>
          <p:cNvSpPr>
            <a:spLocks noGrp="1"/>
          </p:cNvSpPr>
          <p:nvPr>
            <p:ph type="sldNum" sz="quarter" idx="10"/>
          </p:nvPr>
        </p:nvSpPr>
        <p:spPr/>
        <p:txBody>
          <a:bodyPr/>
          <a:lstStyle/>
          <a:p>
            <a:fld id="{CA49D0EE-DE7F-324B-A84C-F36708423CDB}" type="slidenum">
              <a:rPr lang="en-US" smtClean="0"/>
              <a:pPr/>
              <a:t>12</a:t>
            </a:fld>
            <a:endParaRPr lang="en-US" dirty="0"/>
          </a:p>
        </p:txBody>
      </p:sp>
    </p:spTree>
    <p:extLst>
      <p:ext uri="{BB962C8B-B14F-4D97-AF65-F5344CB8AC3E}">
        <p14:creationId xmlns:p14="http://schemas.microsoft.com/office/powerpoint/2010/main" val="579282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CF13CFF-E186-6101-59F6-59997A93EB9B}"/>
              </a:ext>
            </a:extLst>
          </p:cNvPr>
          <p:cNvSpPr>
            <a:spLocks noGrp="1"/>
          </p:cNvSpPr>
          <p:nvPr>
            <p:ph type="sldNum" sz="quarter" idx="4"/>
          </p:nvPr>
        </p:nvSpPr>
        <p:spPr/>
        <p:txBody>
          <a:bodyPr/>
          <a:lstStyle/>
          <a:p>
            <a:fld id="{CA49D0EE-DE7F-324B-A84C-F36708423CDB}" type="slidenum">
              <a:rPr lang="en-US" smtClean="0"/>
              <a:pPr/>
              <a:t>13</a:t>
            </a:fld>
            <a:endParaRPr lang="en-US" dirty="0"/>
          </a:p>
        </p:txBody>
      </p:sp>
      <p:sp>
        <p:nvSpPr>
          <p:cNvPr id="8" name="Title 7">
            <a:extLst>
              <a:ext uri="{FF2B5EF4-FFF2-40B4-BE49-F238E27FC236}">
                <a16:creationId xmlns:a16="http://schemas.microsoft.com/office/drawing/2014/main" id="{CD322DF8-EDBE-61F9-3718-F21AE56839AA}"/>
              </a:ext>
            </a:extLst>
          </p:cNvPr>
          <p:cNvSpPr>
            <a:spLocks noGrp="1"/>
          </p:cNvSpPr>
          <p:nvPr>
            <p:ph type="title"/>
          </p:nvPr>
        </p:nvSpPr>
        <p:spPr/>
        <p:txBody>
          <a:bodyPr/>
          <a:lstStyle/>
          <a:p>
            <a:r>
              <a:rPr lang="en-US" dirty="0"/>
              <a:t>Post on Site Investigation</a:t>
            </a:r>
          </a:p>
        </p:txBody>
      </p:sp>
      <p:sp>
        <p:nvSpPr>
          <p:cNvPr id="9" name="Content Placeholder 8">
            <a:extLst>
              <a:ext uri="{FF2B5EF4-FFF2-40B4-BE49-F238E27FC236}">
                <a16:creationId xmlns:a16="http://schemas.microsoft.com/office/drawing/2014/main" id="{E53A0198-1107-249B-0126-9C1E8A809633}"/>
              </a:ext>
            </a:extLst>
          </p:cNvPr>
          <p:cNvSpPr>
            <a:spLocks noGrp="1"/>
          </p:cNvSpPr>
          <p:nvPr>
            <p:ph idx="1"/>
          </p:nvPr>
        </p:nvSpPr>
        <p:spPr>
          <a:xfrm>
            <a:off x="609600" y="1434514"/>
            <a:ext cx="6123709" cy="4679683"/>
          </a:xfrm>
        </p:spPr>
        <p:txBody>
          <a:bodyPr vert="horz" lIns="91440" tIns="45720" rIns="91440" bIns="45720" rtlCol="0" anchor="t">
            <a:noAutofit/>
          </a:bodyPr>
          <a:lstStyle/>
          <a:p>
            <a:pPr marL="457200" indent="-457200">
              <a:lnSpc>
                <a:spcPct val="120000"/>
              </a:lnSpc>
              <a:spcBef>
                <a:spcPts val="0"/>
              </a:spcBef>
              <a:spcAft>
                <a:spcPts val="600"/>
              </a:spcAft>
              <a:buFont typeface="Arial" panose="020B0604020202020204" pitchFamily="34" charset="0"/>
              <a:buChar char="•"/>
            </a:pPr>
            <a:r>
              <a:rPr lang="en-US" sz="1900" dirty="0"/>
              <a:t>For Vibrio investigations inspection reports, write ups, tags, pictures, etc., are not typically confidential or sensitive. Those can be emailed back to the requestor or attached directly to an applicable MAVEN event. </a:t>
            </a:r>
          </a:p>
          <a:p>
            <a:pPr marL="457200" indent="-457200">
              <a:lnSpc>
                <a:spcPct val="120000"/>
              </a:lnSpc>
              <a:spcBef>
                <a:spcPts val="0"/>
              </a:spcBef>
              <a:spcAft>
                <a:spcPts val="600"/>
              </a:spcAft>
              <a:buFont typeface="Arial" panose="020B0604020202020204" pitchFamily="34" charset="0"/>
              <a:buChar char="•"/>
            </a:pPr>
            <a:r>
              <a:rPr lang="en-US" sz="1900" dirty="0">
                <a:latin typeface="Arial"/>
                <a:cs typeface="Arial"/>
              </a:rPr>
              <a:t>Return inspection report, HACCP risk assessment, and any other notes from the investigation to DFP ASAP or within 2 business days.</a:t>
            </a:r>
          </a:p>
          <a:p>
            <a:pPr marL="457200" indent="-457200">
              <a:lnSpc>
                <a:spcPct val="120000"/>
              </a:lnSpc>
              <a:spcBef>
                <a:spcPts val="0"/>
              </a:spcBef>
              <a:spcAft>
                <a:spcPts val="600"/>
              </a:spcAft>
              <a:buFont typeface="Arial" panose="020B0604020202020204" pitchFamily="34" charset="0"/>
              <a:buChar char="•"/>
            </a:pPr>
            <a:r>
              <a:rPr lang="en-US" sz="1900" dirty="0">
                <a:latin typeface="Arial"/>
                <a:cs typeface="Arial"/>
              </a:rPr>
              <a:t>DFP will then conduct a wholesale traceback with the documents obtained from the LBOH from the retail food establishment. </a:t>
            </a:r>
          </a:p>
          <a:p>
            <a:pPr marL="457200" indent="-457200">
              <a:lnSpc>
                <a:spcPct val="120000"/>
              </a:lnSpc>
              <a:spcBef>
                <a:spcPts val="0"/>
              </a:spcBef>
              <a:spcAft>
                <a:spcPts val="600"/>
              </a:spcAft>
              <a:buFont typeface="Arial" panose="020B0604020202020204" pitchFamily="34" charset="0"/>
              <a:buChar char="•"/>
            </a:pPr>
            <a:r>
              <a:rPr lang="en-US" sz="1900" dirty="0">
                <a:latin typeface="Arial"/>
                <a:cs typeface="Arial"/>
              </a:rPr>
              <a:t>DFP will incorporate LBOH findings into overall traceback report. </a:t>
            </a:r>
          </a:p>
        </p:txBody>
      </p:sp>
      <p:pic>
        <p:nvPicPr>
          <p:cNvPr id="11" name="Picture 10" descr="A close-up of several forms&#10;&#10;Description automatically generated">
            <a:extLst>
              <a:ext uri="{FF2B5EF4-FFF2-40B4-BE49-F238E27FC236}">
                <a16:creationId xmlns:a16="http://schemas.microsoft.com/office/drawing/2014/main" id="{49C52A92-6239-2A51-1637-E67578CC7EF0}"/>
              </a:ext>
            </a:extLst>
          </p:cNvPr>
          <p:cNvPicPr>
            <a:picLocks noChangeAspect="1"/>
          </p:cNvPicPr>
          <p:nvPr/>
        </p:nvPicPr>
        <p:blipFill>
          <a:blip r:embed="rId3"/>
          <a:stretch>
            <a:fillRect/>
          </a:stretch>
        </p:blipFill>
        <p:spPr>
          <a:xfrm>
            <a:off x="6733310" y="1209675"/>
            <a:ext cx="5153026" cy="5153026"/>
          </a:xfrm>
          <a:prstGeom prst="rect">
            <a:avLst/>
          </a:prstGeom>
        </p:spPr>
      </p:pic>
    </p:spTree>
    <p:extLst>
      <p:ext uri="{BB962C8B-B14F-4D97-AF65-F5344CB8AC3E}">
        <p14:creationId xmlns:p14="http://schemas.microsoft.com/office/powerpoint/2010/main" val="4207647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75A694-E3E4-8192-9B11-093990E491C5}"/>
              </a:ext>
            </a:extLst>
          </p:cNvPr>
          <p:cNvSpPr>
            <a:spLocks noGrp="1"/>
          </p:cNvSpPr>
          <p:nvPr>
            <p:ph type="sldNum" sz="quarter" idx="4"/>
          </p:nvPr>
        </p:nvSpPr>
        <p:spPr/>
        <p:txBody>
          <a:bodyPr/>
          <a:lstStyle/>
          <a:p>
            <a:fld id="{CA49D0EE-DE7F-324B-A84C-F36708423CDB}" type="slidenum">
              <a:rPr lang="en-US" smtClean="0"/>
              <a:pPr/>
              <a:t>14</a:t>
            </a:fld>
            <a:endParaRPr lang="en-US" dirty="0"/>
          </a:p>
        </p:txBody>
      </p:sp>
      <p:sp>
        <p:nvSpPr>
          <p:cNvPr id="3" name="Title 2">
            <a:extLst>
              <a:ext uri="{FF2B5EF4-FFF2-40B4-BE49-F238E27FC236}">
                <a16:creationId xmlns:a16="http://schemas.microsoft.com/office/drawing/2014/main" id="{1F1ED3CB-51C7-6C67-BB62-F3729E179F22}"/>
              </a:ext>
            </a:extLst>
          </p:cNvPr>
          <p:cNvSpPr>
            <a:spLocks noGrp="1"/>
          </p:cNvSpPr>
          <p:nvPr>
            <p:ph type="title"/>
          </p:nvPr>
        </p:nvSpPr>
        <p:spPr/>
        <p:txBody>
          <a:bodyPr/>
          <a:lstStyle/>
          <a:p>
            <a:r>
              <a:rPr lang="en-US" dirty="0"/>
              <a:t>Special Thank You</a:t>
            </a:r>
          </a:p>
        </p:txBody>
      </p:sp>
      <p:sp>
        <p:nvSpPr>
          <p:cNvPr id="4" name="Content Placeholder 3">
            <a:extLst>
              <a:ext uri="{FF2B5EF4-FFF2-40B4-BE49-F238E27FC236}">
                <a16:creationId xmlns:a16="http://schemas.microsoft.com/office/drawing/2014/main" id="{F8AF20F2-43DF-7712-F029-3483F3274F39}"/>
              </a:ext>
            </a:extLst>
          </p:cNvPr>
          <p:cNvSpPr>
            <a:spLocks noGrp="1"/>
          </p:cNvSpPr>
          <p:nvPr>
            <p:ph idx="1"/>
          </p:nvPr>
        </p:nvSpPr>
        <p:spPr/>
        <p:txBody>
          <a:bodyPr vert="horz" lIns="91440" tIns="45720" rIns="91440" bIns="45720" rtlCol="0" anchor="t">
            <a:normAutofit lnSpcReduction="10000"/>
          </a:bodyPr>
          <a:lstStyle/>
          <a:p>
            <a:r>
              <a:rPr lang="en-US" b="1" dirty="0">
                <a:solidFill>
                  <a:srgbClr val="4376BB"/>
                </a:solidFill>
              </a:rPr>
              <a:t>Steven Rice </a:t>
            </a:r>
            <a:r>
              <a:rPr lang="en-US" dirty="0"/>
              <a:t>| Steven.Rice@mass.gov</a:t>
            </a:r>
          </a:p>
          <a:p>
            <a:r>
              <a:rPr lang="en-US" dirty="0"/>
              <a:t>Supervisory Food Inspector III, Seafood Unit</a:t>
            </a:r>
          </a:p>
          <a:p>
            <a:r>
              <a:rPr lang="en-US" dirty="0">
                <a:solidFill>
                  <a:srgbClr val="4C9DD7"/>
                </a:solidFill>
                <a:latin typeface="Arial"/>
                <a:cs typeface="Arial"/>
              </a:rPr>
              <a:t>Division of Food Protection </a:t>
            </a:r>
          </a:p>
          <a:p>
            <a:r>
              <a:rPr lang="en-US" dirty="0">
                <a:solidFill>
                  <a:srgbClr val="4C9DD7"/>
                </a:solidFill>
              </a:rPr>
              <a:t>Bureau of Climate and Environmental Health  </a:t>
            </a:r>
          </a:p>
          <a:p>
            <a:endParaRPr lang="en-US" dirty="0"/>
          </a:p>
          <a:p>
            <a:r>
              <a:rPr lang="en-US" b="1" dirty="0">
                <a:solidFill>
                  <a:srgbClr val="4376BB"/>
                </a:solidFill>
              </a:rPr>
              <a:t>Nichol Smith, MS </a:t>
            </a:r>
            <a:r>
              <a:rPr lang="en-US" dirty="0"/>
              <a:t>| Nichol.L.Smith@mass.gov</a:t>
            </a:r>
          </a:p>
          <a:p>
            <a:r>
              <a:rPr lang="en-US" dirty="0"/>
              <a:t>Outbreak and Response Coordinator</a:t>
            </a:r>
          </a:p>
          <a:p>
            <a:r>
              <a:rPr lang="en-US" dirty="0">
                <a:solidFill>
                  <a:srgbClr val="4C9DD7"/>
                </a:solidFill>
                <a:latin typeface="Arial"/>
                <a:cs typeface="Arial"/>
              </a:rPr>
              <a:t>Division of Food Protection </a:t>
            </a:r>
            <a:endParaRPr lang="en-US" dirty="0">
              <a:solidFill>
                <a:srgbClr val="4C9DD7"/>
              </a:solidFill>
            </a:endParaRPr>
          </a:p>
          <a:p>
            <a:r>
              <a:rPr lang="en-US" dirty="0">
                <a:solidFill>
                  <a:srgbClr val="4C9DD7"/>
                </a:solidFill>
              </a:rPr>
              <a:t>Bureau of Climate and Environmental Health  </a:t>
            </a:r>
          </a:p>
          <a:p>
            <a:endParaRPr lang="en-US" dirty="0"/>
          </a:p>
          <a:p>
            <a:endParaRPr lang="en-US" dirty="0"/>
          </a:p>
        </p:txBody>
      </p:sp>
    </p:spTree>
    <p:extLst>
      <p:ext uri="{BB962C8B-B14F-4D97-AF65-F5344CB8AC3E}">
        <p14:creationId xmlns:p14="http://schemas.microsoft.com/office/powerpoint/2010/main" val="591606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0EEE78-8D10-4FBE-9B71-DECDDDC8686C}"/>
              </a:ext>
            </a:extLst>
          </p:cNvPr>
          <p:cNvSpPr>
            <a:spLocks noGrp="1"/>
          </p:cNvSpPr>
          <p:nvPr>
            <p:ph type="sldNum" sz="quarter" idx="4"/>
          </p:nvPr>
        </p:nvSpPr>
        <p:spPr>
          <a:prstGeom prst="rect">
            <a:avLst/>
          </a:prstGeom>
        </p:spPr>
        <p:txBody>
          <a:bodyPr/>
          <a:lstStyle/>
          <a:p>
            <a:fld id="{CA49D0EE-DE7F-324B-A84C-F36708423CDB}" type="slidenum">
              <a:rPr lang="en-US" smtClean="0"/>
              <a:pPr/>
              <a:t>15</a:t>
            </a:fld>
            <a:endParaRPr lang="en-US" dirty="0"/>
          </a:p>
        </p:txBody>
      </p:sp>
    </p:spTree>
    <p:extLst>
      <p:ext uri="{BB962C8B-B14F-4D97-AF65-F5344CB8AC3E}">
        <p14:creationId xmlns:p14="http://schemas.microsoft.com/office/powerpoint/2010/main" val="3938643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40C146-93A6-4B07-9ABB-B8A3D5C49179}"/>
              </a:ext>
            </a:extLst>
          </p:cNvPr>
          <p:cNvSpPr>
            <a:spLocks noGrp="1"/>
          </p:cNvSpPr>
          <p:nvPr>
            <p:ph type="title"/>
          </p:nvPr>
        </p:nvSpPr>
        <p:spPr/>
        <p:txBody>
          <a:bodyPr/>
          <a:lstStyle/>
          <a:p>
            <a:r>
              <a:rPr lang="en-US" dirty="0"/>
              <a:t>Introduction</a:t>
            </a:r>
          </a:p>
        </p:txBody>
      </p:sp>
      <p:sp>
        <p:nvSpPr>
          <p:cNvPr id="4" name="Content Placeholder 3">
            <a:extLst>
              <a:ext uri="{FF2B5EF4-FFF2-40B4-BE49-F238E27FC236}">
                <a16:creationId xmlns:a16="http://schemas.microsoft.com/office/drawing/2014/main" id="{4005328C-7060-468E-AEE7-8A91A4BFCF55}"/>
              </a:ext>
            </a:extLst>
          </p:cNvPr>
          <p:cNvSpPr>
            <a:spLocks noGrp="1"/>
          </p:cNvSpPr>
          <p:nvPr>
            <p:ph idx="1"/>
          </p:nvPr>
        </p:nvSpPr>
        <p:spPr>
          <a:xfrm>
            <a:off x="592822" y="1341477"/>
            <a:ext cx="7225298" cy="4812435"/>
          </a:xfrm>
        </p:spPr>
        <p:txBody>
          <a:bodyPr vert="horz" lIns="91440" tIns="45720" rIns="91440" bIns="45720" rtlCol="0" anchor="t">
            <a:noAutofit/>
          </a:bodyPr>
          <a:lstStyle/>
          <a:p>
            <a:pPr>
              <a:lnSpc>
                <a:spcPct val="120000"/>
              </a:lnSpc>
              <a:spcBef>
                <a:spcPts val="0"/>
              </a:spcBef>
              <a:spcAft>
                <a:spcPts val="800"/>
              </a:spcAft>
            </a:pPr>
            <a:r>
              <a:rPr lang="en-US" sz="1800" b="1" dirty="0"/>
              <a:t>Vibrio</a:t>
            </a:r>
            <a:r>
              <a:rPr lang="en-US" sz="1800" dirty="0"/>
              <a:t> is a </a:t>
            </a:r>
            <a:r>
              <a:rPr lang="en-US" sz="1800" b="1" dirty="0"/>
              <a:t>bacteria</a:t>
            </a:r>
            <a:r>
              <a:rPr lang="en-US" sz="1800" dirty="0"/>
              <a:t> that occurs naturally in the United States and Canada's coastal waters and causes serious illnesses. </a:t>
            </a:r>
          </a:p>
          <a:p>
            <a:pPr>
              <a:lnSpc>
                <a:spcPct val="120000"/>
              </a:lnSpc>
              <a:spcBef>
                <a:spcPts val="0"/>
              </a:spcBef>
              <a:spcAft>
                <a:spcPts val="800"/>
              </a:spcAft>
            </a:pPr>
            <a:r>
              <a:rPr lang="en-US" sz="1800" dirty="0">
                <a:latin typeface="Arial"/>
                <a:cs typeface="Arial"/>
              </a:rPr>
              <a:t>The </a:t>
            </a:r>
            <a:r>
              <a:rPr lang="en-US" sz="1800" b="1" dirty="0">
                <a:latin typeface="Arial"/>
                <a:cs typeface="Arial"/>
              </a:rPr>
              <a:t>Massachusetts Department of Public Health</a:t>
            </a:r>
            <a:r>
              <a:rPr lang="en-US" sz="1800" dirty="0">
                <a:latin typeface="Arial"/>
                <a:cs typeface="Arial"/>
              </a:rPr>
              <a:t> (</a:t>
            </a:r>
            <a:r>
              <a:rPr lang="en-US" sz="1800" b="1" dirty="0">
                <a:latin typeface="Arial"/>
                <a:cs typeface="Arial"/>
              </a:rPr>
              <a:t>DPH</a:t>
            </a:r>
            <a:r>
              <a:rPr lang="en-US" sz="1800" dirty="0">
                <a:latin typeface="Arial"/>
                <a:cs typeface="Arial"/>
              </a:rPr>
              <a:t>) and the Massachusetts Department of Fish and Game's </a:t>
            </a:r>
            <a:r>
              <a:rPr lang="en-US" sz="1800" b="1" dirty="0">
                <a:latin typeface="Arial"/>
                <a:cs typeface="Arial"/>
              </a:rPr>
              <a:t>Division of Marine Fisheries</a:t>
            </a:r>
            <a:r>
              <a:rPr lang="en-US" sz="1800" dirty="0">
                <a:latin typeface="Arial"/>
                <a:cs typeface="Arial"/>
              </a:rPr>
              <a:t> (</a:t>
            </a:r>
            <a:r>
              <a:rPr lang="en-US" sz="1800" b="1" dirty="0">
                <a:latin typeface="Arial"/>
                <a:cs typeface="Arial"/>
              </a:rPr>
              <a:t>DMF</a:t>
            </a:r>
            <a:r>
              <a:rPr lang="en-US" sz="1800" dirty="0">
                <a:latin typeface="Arial"/>
                <a:cs typeface="Arial"/>
              </a:rPr>
              <a:t>) have successfully partnered with the industry to develop </a:t>
            </a:r>
            <a:r>
              <a:rPr lang="en-US" sz="1800" b="1" i="1" dirty="0">
                <a:latin typeface="Arial"/>
                <a:cs typeface="Arial"/>
              </a:rPr>
              <a:t>controls to mitigate the risk of Vibrio </a:t>
            </a:r>
            <a:r>
              <a:rPr lang="en-US" sz="1800" dirty="0">
                <a:latin typeface="Arial"/>
                <a:cs typeface="Arial"/>
              </a:rPr>
              <a:t>associated with Massachusetts-harvested oysters. </a:t>
            </a:r>
          </a:p>
          <a:p>
            <a:pPr>
              <a:lnSpc>
                <a:spcPct val="120000"/>
              </a:lnSpc>
              <a:spcBef>
                <a:spcPts val="0"/>
              </a:spcBef>
              <a:spcAft>
                <a:spcPts val="800"/>
              </a:spcAft>
            </a:pPr>
            <a:r>
              <a:rPr lang="en-US" sz="1800" dirty="0"/>
              <a:t>The </a:t>
            </a:r>
            <a:r>
              <a:rPr lang="en-US" sz="1800" b="1" dirty="0"/>
              <a:t>statewide Vibrio Control Plan </a:t>
            </a:r>
            <a:r>
              <a:rPr lang="en-US" sz="1800" dirty="0"/>
              <a:t>is part of The National Shellfish Sanitation Program (NSSP), recognized by the FDA, and has been in effect since 2013. </a:t>
            </a:r>
          </a:p>
          <a:p>
            <a:pPr>
              <a:lnSpc>
                <a:spcPct val="120000"/>
              </a:lnSpc>
              <a:spcBef>
                <a:spcPts val="0"/>
              </a:spcBef>
              <a:spcAft>
                <a:spcPts val="800"/>
              </a:spcAft>
            </a:pPr>
            <a:r>
              <a:rPr lang="en-US" sz="1800" dirty="0">
                <a:latin typeface="Arial"/>
                <a:cs typeface="Arial"/>
              </a:rPr>
              <a:t>The Massachusetts 2025 control season for Vibrio parahaemolyticus will </a:t>
            </a:r>
            <a:r>
              <a:rPr lang="en-US" sz="1800" b="1" dirty="0">
                <a:latin typeface="Arial"/>
                <a:cs typeface="Arial"/>
              </a:rPr>
              <a:t>begin on Sunday, May 19, 2025</a:t>
            </a:r>
            <a:r>
              <a:rPr lang="en-US" sz="1800" dirty="0">
                <a:latin typeface="Arial"/>
                <a:cs typeface="Arial"/>
              </a:rPr>
              <a:t>, and </a:t>
            </a:r>
            <a:r>
              <a:rPr lang="en-US" sz="1800" b="1" dirty="0">
                <a:latin typeface="Arial"/>
                <a:cs typeface="Arial"/>
              </a:rPr>
              <a:t>end on</a:t>
            </a:r>
            <a:r>
              <a:rPr lang="en-US" sz="1800" dirty="0">
                <a:latin typeface="Arial"/>
                <a:cs typeface="Arial"/>
              </a:rPr>
              <a:t> </a:t>
            </a:r>
            <a:r>
              <a:rPr lang="en-US" sz="1800" b="1" dirty="0">
                <a:latin typeface="Arial"/>
                <a:cs typeface="Arial"/>
              </a:rPr>
              <a:t>Saturday, October 19, 2025</a:t>
            </a:r>
            <a:r>
              <a:rPr lang="en-US" sz="1800" dirty="0">
                <a:latin typeface="Arial"/>
                <a:cs typeface="Arial"/>
              </a:rPr>
              <a:t>.</a:t>
            </a:r>
          </a:p>
        </p:txBody>
      </p:sp>
      <p:sp>
        <p:nvSpPr>
          <p:cNvPr id="2" name="Slide Number Placeholder 1">
            <a:extLst>
              <a:ext uri="{FF2B5EF4-FFF2-40B4-BE49-F238E27FC236}">
                <a16:creationId xmlns:a16="http://schemas.microsoft.com/office/drawing/2014/main" id="{D81A83C4-E0BA-4314-B8BF-B643EDC9ED5E}"/>
              </a:ext>
            </a:extLst>
          </p:cNvPr>
          <p:cNvSpPr>
            <a:spLocks noGrp="1"/>
          </p:cNvSpPr>
          <p:nvPr>
            <p:ph type="sldNum" sz="quarter" idx="4"/>
          </p:nvPr>
        </p:nvSpPr>
        <p:spPr>
          <a:prstGeom prst="rect">
            <a:avLst/>
          </a:prstGeom>
        </p:spPr>
        <p:txBody>
          <a:bodyPr/>
          <a:lstStyle/>
          <a:p>
            <a:fld id="{CA49D0EE-DE7F-324B-A84C-F36708423CDB}" type="slidenum">
              <a:rPr lang="en-US" smtClean="0"/>
              <a:pPr/>
              <a:t>2</a:t>
            </a:fld>
            <a:endParaRPr lang="en-US" dirty="0"/>
          </a:p>
        </p:txBody>
      </p:sp>
      <p:pic>
        <p:nvPicPr>
          <p:cNvPr id="8" name="Picture 7">
            <a:extLst>
              <a:ext uri="{FF2B5EF4-FFF2-40B4-BE49-F238E27FC236}">
                <a16:creationId xmlns:a16="http://schemas.microsoft.com/office/drawing/2014/main" id="{F8CF062F-6907-CABB-E71B-7AC610B9EB84}"/>
              </a:ext>
            </a:extLst>
          </p:cNvPr>
          <p:cNvPicPr>
            <a:picLocks noChangeAspect="1"/>
          </p:cNvPicPr>
          <p:nvPr/>
        </p:nvPicPr>
        <p:blipFill>
          <a:blip r:embed="rId3"/>
          <a:srcRect/>
          <a:stretch/>
        </p:blipFill>
        <p:spPr>
          <a:xfrm>
            <a:off x="8060084" y="1216891"/>
            <a:ext cx="3505537" cy="5039891"/>
          </a:xfrm>
          <a:prstGeom prst="rect">
            <a:avLst/>
          </a:prstGeom>
        </p:spPr>
      </p:pic>
    </p:spTree>
    <p:extLst>
      <p:ext uri="{BB962C8B-B14F-4D97-AF65-F5344CB8AC3E}">
        <p14:creationId xmlns:p14="http://schemas.microsoft.com/office/powerpoint/2010/main" val="3760593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E25C5E-BC81-4CF3-BA2D-D0D14555BD3E}"/>
              </a:ext>
            </a:extLst>
          </p:cNvPr>
          <p:cNvSpPr>
            <a:spLocks noGrp="1"/>
          </p:cNvSpPr>
          <p:nvPr>
            <p:ph type="sldNum" sz="quarter" idx="4"/>
          </p:nvPr>
        </p:nvSpPr>
        <p:spPr/>
        <p:txBody>
          <a:bodyPr/>
          <a:lstStyle/>
          <a:p>
            <a:fld id="{CA49D0EE-DE7F-324B-A84C-F36708423CDB}" type="slidenum">
              <a:rPr lang="en-US" smtClean="0"/>
              <a:pPr/>
              <a:t>3</a:t>
            </a:fld>
            <a:endParaRPr lang="en-US" dirty="0"/>
          </a:p>
        </p:txBody>
      </p:sp>
      <p:sp>
        <p:nvSpPr>
          <p:cNvPr id="5" name="Title 4">
            <a:extLst>
              <a:ext uri="{FF2B5EF4-FFF2-40B4-BE49-F238E27FC236}">
                <a16:creationId xmlns:a16="http://schemas.microsoft.com/office/drawing/2014/main" id="{17697E17-BCF5-4169-AD27-BB3793BA068F}"/>
              </a:ext>
            </a:extLst>
          </p:cNvPr>
          <p:cNvSpPr>
            <a:spLocks noGrp="1"/>
          </p:cNvSpPr>
          <p:nvPr>
            <p:ph type="title"/>
          </p:nvPr>
        </p:nvSpPr>
        <p:spPr/>
        <p:txBody>
          <a:bodyPr/>
          <a:lstStyle/>
          <a:p>
            <a:r>
              <a:rPr lang="en-US" dirty="0"/>
              <a:t>What is Vibrio?</a:t>
            </a:r>
          </a:p>
        </p:txBody>
      </p:sp>
      <p:sp>
        <p:nvSpPr>
          <p:cNvPr id="6" name="Content Placeholder 5">
            <a:extLst>
              <a:ext uri="{FF2B5EF4-FFF2-40B4-BE49-F238E27FC236}">
                <a16:creationId xmlns:a16="http://schemas.microsoft.com/office/drawing/2014/main" id="{DA9976E4-9365-44BE-8E49-114D994EE8B7}"/>
              </a:ext>
            </a:extLst>
          </p:cNvPr>
          <p:cNvSpPr>
            <a:spLocks noGrp="1"/>
          </p:cNvSpPr>
          <p:nvPr>
            <p:ph idx="1"/>
          </p:nvPr>
        </p:nvSpPr>
        <p:spPr>
          <a:xfrm>
            <a:off x="609600" y="1434514"/>
            <a:ext cx="6321860" cy="4890084"/>
          </a:xfrm>
        </p:spPr>
        <p:txBody>
          <a:bodyPr vert="horz" lIns="91440" tIns="45720" rIns="91440" bIns="45720" rtlCol="0" anchor="t">
            <a:noAutofit/>
          </a:bodyPr>
          <a:lstStyle/>
          <a:p>
            <a:pPr>
              <a:lnSpc>
                <a:spcPct val="120000"/>
              </a:lnSpc>
              <a:spcBef>
                <a:spcPts val="0"/>
              </a:spcBef>
              <a:spcAft>
                <a:spcPts val="1400"/>
              </a:spcAft>
            </a:pPr>
            <a:r>
              <a:rPr lang="en-US" sz="1800" dirty="0">
                <a:latin typeface="Arial"/>
                <a:cs typeface="Arial"/>
              </a:rPr>
              <a:t>Vibrio is a </a:t>
            </a:r>
            <a:r>
              <a:rPr lang="en-US" sz="1800" b="1" dirty="0">
                <a:latin typeface="Arial"/>
                <a:cs typeface="Arial"/>
              </a:rPr>
              <a:t>form of bacteria </a:t>
            </a:r>
            <a:r>
              <a:rPr lang="en-US" sz="1800" dirty="0">
                <a:latin typeface="Arial"/>
                <a:cs typeface="Arial"/>
              </a:rPr>
              <a:t>that naturally live in certain coastal waters and are present in higher concentrations between May and October when water temperatures are warmer.</a:t>
            </a:r>
          </a:p>
          <a:p>
            <a:pPr>
              <a:lnSpc>
                <a:spcPct val="120000"/>
              </a:lnSpc>
              <a:spcBef>
                <a:spcPts val="0"/>
              </a:spcBef>
              <a:spcAft>
                <a:spcPts val="1400"/>
              </a:spcAft>
            </a:pPr>
            <a:r>
              <a:rPr lang="en-US" sz="1800" b="1" dirty="0"/>
              <a:t>Source of infection in humans: </a:t>
            </a:r>
          </a:p>
          <a:p>
            <a:pPr marL="457200" indent="-457200">
              <a:lnSpc>
                <a:spcPct val="120000"/>
              </a:lnSpc>
              <a:spcBef>
                <a:spcPts val="0"/>
              </a:spcBef>
              <a:spcAft>
                <a:spcPts val="600"/>
              </a:spcAft>
              <a:buFont typeface="Arial" panose="020B0604020202020204" pitchFamily="34" charset="0"/>
              <a:buChar char="•"/>
            </a:pPr>
            <a:r>
              <a:rPr lang="en-US" sz="1800" dirty="0"/>
              <a:t>eating raw or undercooked shellfish, particularly oysters</a:t>
            </a:r>
          </a:p>
          <a:p>
            <a:pPr marL="457200" indent="-457200">
              <a:lnSpc>
                <a:spcPct val="120000"/>
              </a:lnSpc>
              <a:spcBef>
                <a:spcPts val="0"/>
              </a:spcBef>
              <a:spcAft>
                <a:spcPts val="1400"/>
              </a:spcAft>
              <a:buFont typeface="Arial" panose="020B0604020202020204" pitchFamily="34" charset="0"/>
              <a:buChar char="•"/>
            </a:pPr>
            <a:r>
              <a:rPr lang="en-US" sz="1800" dirty="0"/>
              <a:t>open wound is exposed to salt water or brackish water</a:t>
            </a:r>
          </a:p>
          <a:p>
            <a:pPr>
              <a:lnSpc>
                <a:spcPct val="120000"/>
              </a:lnSpc>
              <a:spcBef>
                <a:spcPts val="0"/>
              </a:spcBef>
              <a:spcAft>
                <a:spcPts val="1400"/>
              </a:spcAft>
            </a:pPr>
            <a:r>
              <a:rPr lang="en-US" sz="1800" dirty="0"/>
              <a:t>When illnesses are identified, a detailed investigation at retail and wholesale is required to determine the source of the illness and to prevent further illnesses.</a:t>
            </a:r>
          </a:p>
          <a:p>
            <a:pPr>
              <a:lnSpc>
                <a:spcPct val="120000"/>
              </a:lnSpc>
              <a:spcBef>
                <a:spcPts val="0"/>
              </a:spcBef>
              <a:spcAft>
                <a:spcPts val="1400"/>
              </a:spcAft>
            </a:pPr>
            <a:r>
              <a:rPr lang="en-US" sz="1800" i="1" dirty="0"/>
              <a:t>Vibriosis cannot be passed from one person to another.</a:t>
            </a:r>
          </a:p>
          <a:p>
            <a:pPr>
              <a:lnSpc>
                <a:spcPct val="120000"/>
              </a:lnSpc>
              <a:spcBef>
                <a:spcPts val="0"/>
              </a:spcBef>
              <a:spcAft>
                <a:spcPts val="1400"/>
              </a:spcAft>
            </a:pPr>
            <a:endParaRPr lang="en-US" sz="1800" dirty="0"/>
          </a:p>
        </p:txBody>
      </p:sp>
      <p:pic>
        <p:nvPicPr>
          <p:cNvPr id="4" name="Picture 3">
            <a:extLst>
              <a:ext uri="{FF2B5EF4-FFF2-40B4-BE49-F238E27FC236}">
                <a16:creationId xmlns:a16="http://schemas.microsoft.com/office/drawing/2014/main" id="{C82A41E2-926F-D061-F063-FC18D58FD906}"/>
              </a:ext>
            </a:extLst>
          </p:cNvPr>
          <p:cNvPicPr>
            <a:picLocks noChangeAspect="1"/>
          </p:cNvPicPr>
          <p:nvPr/>
        </p:nvPicPr>
        <p:blipFill>
          <a:blip r:embed="rId3"/>
          <a:srcRect/>
          <a:stretch/>
        </p:blipFill>
        <p:spPr>
          <a:xfrm>
            <a:off x="6931459" y="1276349"/>
            <a:ext cx="5048249" cy="5048249"/>
          </a:xfrm>
          <a:prstGeom prst="rect">
            <a:avLst/>
          </a:prstGeom>
        </p:spPr>
      </p:pic>
    </p:spTree>
    <p:extLst>
      <p:ext uri="{BB962C8B-B14F-4D97-AF65-F5344CB8AC3E}">
        <p14:creationId xmlns:p14="http://schemas.microsoft.com/office/powerpoint/2010/main" val="2142599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223748-60F7-4681-4162-4F5C3BB9A936}"/>
              </a:ext>
            </a:extLst>
          </p:cNvPr>
          <p:cNvSpPr>
            <a:spLocks noGrp="1"/>
          </p:cNvSpPr>
          <p:nvPr>
            <p:ph type="sldNum" sz="quarter" idx="4"/>
          </p:nvPr>
        </p:nvSpPr>
        <p:spPr/>
        <p:txBody>
          <a:bodyPr/>
          <a:lstStyle/>
          <a:p>
            <a:fld id="{CA49D0EE-DE7F-324B-A84C-F36708423CDB}" type="slidenum">
              <a:rPr lang="en-US" smtClean="0"/>
              <a:pPr/>
              <a:t>4</a:t>
            </a:fld>
            <a:endParaRPr lang="en-US" dirty="0"/>
          </a:p>
        </p:txBody>
      </p:sp>
      <p:sp>
        <p:nvSpPr>
          <p:cNvPr id="3" name="Title 2">
            <a:extLst>
              <a:ext uri="{FF2B5EF4-FFF2-40B4-BE49-F238E27FC236}">
                <a16:creationId xmlns:a16="http://schemas.microsoft.com/office/drawing/2014/main" id="{9B8DF875-F4E4-3B6E-282C-0D11BA6DF265}"/>
              </a:ext>
            </a:extLst>
          </p:cNvPr>
          <p:cNvSpPr>
            <a:spLocks noGrp="1"/>
          </p:cNvSpPr>
          <p:nvPr>
            <p:ph type="title"/>
          </p:nvPr>
        </p:nvSpPr>
        <p:spPr/>
        <p:txBody>
          <a:bodyPr/>
          <a:lstStyle/>
          <a:p>
            <a:r>
              <a:rPr lang="en-US" dirty="0"/>
              <a:t>Why is Vibrio Control work so important?</a:t>
            </a:r>
          </a:p>
        </p:txBody>
      </p:sp>
      <p:sp>
        <p:nvSpPr>
          <p:cNvPr id="4" name="Content Placeholder 3">
            <a:extLst>
              <a:ext uri="{FF2B5EF4-FFF2-40B4-BE49-F238E27FC236}">
                <a16:creationId xmlns:a16="http://schemas.microsoft.com/office/drawing/2014/main" id="{9A1DFA13-1DC9-FFFE-F44E-AEAF4E8AACBB}"/>
              </a:ext>
            </a:extLst>
          </p:cNvPr>
          <p:cNvSpPr>
            <a:spLocks noGrp="1"/>
          </p:cNvSpPr>
          <p:nvPr>
            <p:ph idx="1"/>
          </p:nvPr>
        </p:nvSpPr>
        <p:spPr>
          <a:xfrm>
            <a:off x="609600" y="1434514"/>
            <a:ext cx="6807200" cy="4679683"/>
          </a:xfrm>
        </p:spPr>
        <p:txBody>
          <a:bodyPr/>
          <a:lstStyle/>
          <a:p>
            <a:pPr marL="285750" marR="0" indent="-285750">
              <a:lnSpc>
                <a:spcPct val="120000"/>
              </a:lnSpc>
              <a:spcBef>
                <a:spcPts val="0"/>
              </a:spcBef>
              <a:spcAft>
                <a:spcPts val="12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Vibrio Control Plan is a program to </a:t>
            </a:r>
            <a:r>
              <a:rPr lang="en-US" sz="1800" b="1" i="1" kern="100" dirty="0">
                <a:effectLst/>
                <a:latin typeface="Aptos" panose="020B0004020202020204" pitchFamily="34" charset="0"/>
                <a:ea typeface="Aptos" panose="020B0004020202020204" pitchFamily="34" charset="0"/>
                <a:cs typeface="Times New Roman" panose="02020603050405020304" pitchFamily="18" charset="0"/>
              </a:rPr>
              <a:t>protect the public health of consumers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by assuring the sale or distribution of shellfish from safe sources and that shellfish have not been adulterated during cultivating, harvesting, processing, shipping, or handling.</a:t>
            </a:r>
          </a:p>
          <a:p>
            <a:pPr marL="285750" marR="0" indent="-285750">
              <a:lnSpc>
                <a:spcPct val="120000"/>
              </a:lnSpc>
              <a:spcBef>
                <a:spcPts val="0"/>
              </a:spcBef>
              <a:spcAft>
                <a:spcPts val="12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program includes a </a:t>
            </a:r>
            <a:r>
              <a:rPr lang="en-US" sz="1800" b="1" i="1" kern="100" dirty="0">
                <a:effectLst/>
                <a:latin typeface="Aptos" panose="020B0004020202020204" pitchFamily="34" charset="0"/>
                <a:ea typeface="Aptos" panose="020B0004020202020204" pitchFamily="34" charset="0"/>
                <a:cs typeface="Times New Roman" panose="02020603050405020304" pitchFamily="18" charset="0"/>
              </a:rPr>
              <a:t>collaborative effort by state, local, and federal officials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as well as </a:t>
            </a:r>
            <a:r>
              <a:rPr lang="en-US" sz="1800" b="1" i="1" kern="100" dirty="0">
                <a:effectLst/>
                <a:latin typeface="Aptos" panose="020B0004020202020204" pitchFamily="34" charset="0"/>
                <a:ea typeface="Aptos" panose="020B0004020202020204" pitchFamily="34" charset="0"/>
                <a:cs typeface="Times New Roman" panose="02020603050405020304" pitchFamily="18" charset="0"/>
              </a:rPr>
              <a:t>businesses and advocacy groups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creates multiple layers of oversight to prevent injury and death because of Vibrio infection.</a:t>
            </a:r>
          </a:p>
          <a:p>
            <a:pPr marL="285750" indent="-285750">
              <a:lnSpc>
                <a:spcPct val="120000"/>
              </a:lnSpc>
              <a:spcBef>
                <a:spcPts val="0"/>
              </a:spcBef>
              <a:spcAft>
                <a:spcPts val="12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Due to climate change and overall warmer water temperatures, the </a:t>
            </a:r>
            <a:r>
              <a:rPr lang="en-US" sz="1800" b="1" i="1" kern="100" dirty="0">
                <a:latin typeface="Aptos" panose="020B0004020202020204" pitchFamily="34" charset="0"/>
                <a:ea typeface="Aptos" panose="020B0004020202020204" pitchFamily="34" charset="0"/>
                <a:cs typeface="Times New Roman" panose="02020603050405020304" pitchFamily="18" charset="0"/>
              </a:rPr>
              <a:t>reach of Vibrio bacteria is expanding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therefore, the need to protect public health and strictly monitor harvesting systems is greater than ever.</a:t>
            </a:r>
          </a:p>
        </p:txBody>
      </p:sp>
      <p:pic>
        <p:nvPicPr>
          <p:cNvPr id="10" name="Picture 9" descr="A person holding a net in the water&#10;&#10;Description automatically generated">
            <a:extLst>
              <a:ext uri="{FF2B5EF4-FFF2-40B4-BE49-F238E27FC236}">
                <a16:creationId xmlns:a16="http://schemas.microsoft.com/office/drawing/2014/main" id="{71AF4397-9D92-D30B-AAAA-AB85799A5C94}"/>
              </a:ext>
            </a:extLst>
          </p:cNvPr>
          <p:cNvPicPr>
            <a:picLocks noChangeAspect="1"/>
          </p:cNvPicPr>
          <p:nvPr/>
        </p:nvPicPr>
        <p:blipFill>
          <a:blip r:embed="rId3"/>
          <a:stretch>
            <a:fillRect/>
          </a:stretch>
        </p:blipFill>
        <p:spPr>
          <a:xfrm>
            <a:off x="7997182" y="1371998"/>
            <a:ext cx="3254992" cy="4679684"/>
          </a:xfrm>
          <a:prstGeom prst="rect">
            <a:avLst/>
          </a:prstGeom>
        </p:spPr>
      </p:pic>
    </p:spTree>
    <p:extLst>
      <p:ext uri="{BB962C8B-B14F-4D97-AF65-F5344CB8AC3E}">
        <p14:creationId xmlns:p14="http://schemas.microsoft.com/office/powerpoint/2010/main" val="1898165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2B0049-88DB-8BE9-4F1E-B9759131F873}"/>
              </a:ext>
            </a:extLst>
          </p:cNvPr>
          <p:cNvSpPr>
            <a:spLocks noGrp="1"/>
          </p:cNvSpPr>
          <p:nvPr>
            <p:ph type="sldNum" sz="quarter" idx="4"/>
          </p:nvPr>
        </p:nvSpPr>
        <p:spPr/>
        <p:txBody>
          <a:bodyPr/>
          <a:lstStyle/>
          <a:p>
            <a:fld id="{CA49D0EE-DE7F-324B-A84C-F36708423CDB}" type="slidenum">
              <a:rPr lang="en-US" smtClean="0"/>
              <a:pPr/>
              <a:t>5</a:t>
            </a:fld>
            <a:endParaRPr lang="en-US" dirty="0"/>
          </a:p>
        </p:txBody>
      </p:sp>
      <p:sp>
        <p:nvSpPr>
          <p:cNvPr id="3" name="Title 2">
            <a:extLst>
              <a:ext uri="{FF2B5EF4-FFF2-40B4-BE49-F238E27FC236}">
                <a16:creationId xmlns:a16="http://schemas.microsoft.com/office/drawing/2014/main" id="{618A4E0A-B71A-D6A1-30CB-0EAE9BB73936}"/>
              </a:ext>
            </a:extLst>
          </p:cNvPr>
          <p:cNvSpPr>
            <a:spLocks noGrp="1"/>
          </p:cNvSpPr>
          <p:nvPr>
            <p:ph type="title"/>
          </p:nvPr>
        </p:nvSpPr>
        <p:spPr/>
        <p:txBody>
          <a:bodyPr>
            <a:normAutofit/>
          </a:bodyPr>
          <a:lstStyle/>
          <a:p>
            <a:r>
              <a:rPr lang="en-US" dirty="0"/>
              <a:t>MA Vibrio Control Plan </a:t>
            </a:r>
          </a:p>
        </p:txBody>
      </p:sp>
      <p:pic>
        <p:nvPicPr>
          <p:cNvPr id="6" name="Content Placeholder 5" descr="A screenshot of a computer screen&#10;&#10;Description automatically generated">
            <a:extLst>
              <a:ext uri="{FF2B5EF4-FFF2-40B4-BE49-F238E27FC236}">
                <a16:creationId xmlns:a16="http://schemas.microsoft.com/office/drawing/2014/main" id="{C2E7302C-1520-04F9-2FA9-971F147C143F}"/>
              </a:ext>
            </a:extLst>
          </p:cNvPr>
          <p:cNvPicPr>
            <a:picLocks noGrp="1" noChangeAspect="1"/>
          </p:cNvPicPr>
          <p:nvPr>
            <p:ph idx="1"/>
          </p:nvPr>
        </p:nvPicPr>
        <p:blipFill>
          <a:blip r:embed="rId3"/>
          <a:stretch>
            <a:fillRect/>
          </a:stretch>
        </p:blipFill>
        <p:spPr>
          <a:xfrm>
            <a:off x="-145040" y="1165476"/>
            <a:ext cx="12482080" cy="4654776"/>
          </a:xfrm>
        </p:spPr>
      </p:pic>
      <p:sp>
        <p:nvSpPr>
          <p:cNvPr id="7" name="TextBox 6">
            <a:extLst>
              <a:ext uri="{FF2B5EF4-FFF2-40B4-BE49-F238E27FC236}">
                <a16:creationId xmlns:a16="http://schemas.microsoft.com/office/drawing/2014/main" id="{0E4C6B29-2AA2-55FD-3F2E-1B7F9ED82122}"/>
              </a:ext>
            </a:extLst>
          </p:cNvPr>
          <p:cNvSpPr txBox="1"/>
          <p:nvPr/>
        </p:nvSpPr>
        <p:spPr>
          <a:xfrm>
            <a:off x="317241" y="5820252"/>
            <a:ext cx="11569959" cy="523220"/>
          </a:xfrm>
          <a:prstGeom prst="rect">
            <a:avLst/>
          </a:prstGeom>
          <a:noFill/>
        </p:spPr>
        <p:txBody>
          <a:bodyPr wrap="square" rtlCol="0">
            <a:spAutoFit/>
          </a:bodyPr>
          <a:lstStyle/>
          <a:p>
            <a:r>
              <a:rPr lang="en-US" sz="1400" dirty="0"/>
              <a:t>A Vibrio Control Plan is a requirement for wholesale only. It requires specific icing times and logs to ensure the oysters were held at 45*F or below after harvesting. For more information, including training videos you can go to the </a:t>
            </a:r>
            <a:r>
              <a:rPr lang="en-US" sz="1400" dirty="0">
                <a:hlinkClick r:id="rId4"/>
              </a:rPr>
              <a:t>MA Division of Marine Fisheries website</a:t>
            </a:r>
            <a:r>
              <a:rPr lang="en-US" sz="1400" dirty="0"/>
              <a:t>.</a:t>
            </a:r>
          </a:p>
        </p:txBody>
      </p:sp>
    </p:spTree>
    <p:extLst>
      <p:ext uri="{BB962C8B-B14F-4D97-AF65-F5344CB8AC3E}">
        <p14:creationId xmlns:p14="http://schemas.microsoft.com/office/powerpoint/2010/main" val="3670613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68CE7A-411B-4DEA-02C2-7D6B06A155A0}"/>
              </a:ext>
            </a:extLst>
          </p:cNvPr>
          <p:cNvSpPr>
            <a:spLocks noGrp="1"/>
          </p:cNvSpPr>
          <p:nvPr>
            <p:ph type="sldNum" sz="quarter" idx="4"/>
          </p:nvPr>
        </p:nvSpPr>
        <p:spPr/>
        <p:txBody>
          <a:bodyPr/>
          <a:lstStyle/>
          <a:p>
            <a:fld id="{CA49D0EE-DE7F-324B-A84C-F36708423CDB}" type="slidenum">
              <a:rPr lang="en-US" smtClean="0"/>
              <a:pPr/>
              <a:t>6</a:t>
            </a:fld>
            <a:endParaRPr lang="en-US" dirty="0"/>
          </a:p>
        </p:txBody>
      </p:sp>
      <p:sp>
        <p:nvSpPr>
          <p:cNvPr id="3" name="Title 2">
            <a:extLst>
              <a:ext uri="{FF2B5EF4-FFF2-40B4-BE49-F238E27FC236}">
                <a16:creationId xmlns:a16="http://schemas.microsoft.com/office/drawing/2014/main" id="{9DE3E29D-A3E7-37EC-42F8-CB44F2B62B48}"/>
              </a:ext>
            </a:extLst>
          </p:cNvPr>
          <p:cNvSpPr>
            <a:spLocks noGrp="1"/>
          </p:cNvSpPr>
          <p:nvPr>
            <p:ph type="title"/>
          </p:nvPr>
        </p:nvSpPr>
        <p:spPr/>
        <p:txBody>
          <a:bodyPr/>
          <a:lstStyle/>
          <a:p>
            <a:r>
              <a:rPr lang="en-US" dirty="0"/>
              <a:t>Food Complaint &amp; Food History Forms</a:t>
            </a:r>
          </a:p>
        </p:txBody>
      </p:sp>
      <p:sp>
        <p:nvSpPr>
          <p:cNvPr id="4" name="Content Placeholder 3">
            <a:extLst>
              <a:ext uri="{FF2B5EF4-FFF2-40B4-BE49-F238E27FC236}">
                <a16:creationId xmlns:a16="http://schemas.microsoft.com/office/drawing/2014/main" id="{FD14AED3-0DC2-CB27-EAAD-3B6EDEE348BC}"/>
              </a:ext>
            </a:extLst>
          </p:cNvPr>
          <p:cNvSpPr>
            <a:spLocks noGrp="1"/>
          </p:cNvSpPr>
          <p:nvPr>
            <p:ph idx="1"/>
          </p:nvPr>
        </p:nvSpPr>
        <p:spPr>
          <a:xfrm>
            <a:off x="609600" y="1606557"/>
            <a:ext cx="4718180" cy="4182760"/>
          </a:xfrm>
        </p:spPr>
        <p:txBody>
          <a:bodyPr/>
          <a:lstStyle/>
          <a:p>
            <a:r>
              <a:rPr lang="en-US" dirty="0"/>
              <a:t>When a Vibrio illness is reported after lab testing, food histories are collected by an epidemiologist or public health nurse. This information is then provided to the Local Board of Health (LBOH).</a:t>
            </a:r>
          </a:p>
          <a:p>
            <a:endParaRPr lang="en-US" dirty="0"/>
          </a:p>
        </p:txBody>
      </p:sp>
      <p:pic>
        <p:nvPicPr>
          <p:cNvPr id="6" name="Picture 5" descr="A close-up of several forms&#10;&#10;Description automatically generated">
            <a:extLst>
              <a:ext uri="{FF2B5EF4-FFF2-40B4-BE49-F238E27FC236}">
                <a16:creationId xmlns:a16="http://schemas.microsoft.com/office/drawing/2014/main" id="{B6021335-0430-226D-9B53-8FACC375FD0E}"/>
              </a:ext>
            </a:extLst>
          </p:cNvPr>
          <p:cNvPicPr>
            <a:picLocks noChangeAspect="1"/>
          </p:cNvPicPr>
          <p:nvPr/>
        </p:nvPicPr>
        <p:blipFill rotWithShape="1">
          <a:blip r:embed="rId3"/>
          <a:srcRect t="7307" b="7447"/>
          <a:stretch/>
        </p:blipFill>
        <p:spPr>
          <a:xfrm>
            <a:off x="5238750" y="1404650"/>
            <a:ext cx="6733021" cy="4586575"/>
          </a:xfrm>
          <a:prstGeom prst="rect">
            <a:avLst/>
          </a:prstGeom>
        </p:spPr>
      </p:pic>
    </p:spTree>
    <p:extLst>
      <p:ext uri="{BB962C8B-B14F-4D97-AF65-F5344CB8AC3E}">
        <p14:creationId xmlns:p14="http://schemas.microsoft.com/office/powerpoint/2010/main" val="3919817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20F1CD-10E0-7721-AA3F-2A92D3EA4364}"/>
              </a:ext>
            </a:extLst>
          </p:cNvPr>
          <p:cNvSpPr>
            <a:spLocks noGrp="1"/>
          </p:cNvSpPr>
          <p:nvPr>
            <p:ph type="sldNum" sz="quarter" idx="4"/>
          </p:nvPr>
        </p:nvSpPr>
        <p:spPr/>
        <p:txBody>
          <a:bodyPr/>
          <a:lstStyle/>
          <a:p>
            <a:fld id="{CA49D0EE-DE7F-324B-A84C-F36708423CDB}" type="slidenum">
              <a:rPr lang="en-US" smtClean="0"/>
              <a:pPr/>
              <a:t>7</a:t>
            </a:fld>
            <a:endParaRPr lang="en-US" dirty="0"/>
          </a:p>
        </p:txBody>
      </p:sp>
      <p:sp>
        <p:nvSpPr>
          <p:cNvPr id="3" name="Title 2">
            <a:extLst>
              <a:ext uri="{FF2B5EF4-FFF2-40B4-BE49-F238E27FC236}">
                <a16:creationId xmlns:a16="http://schemas.microsoft.com/office/drawing/2014/main" id="{D242F912-A12F-AD36-0414-A896302EEE36}"/>
              </a:ext>
            </a:extLst>
          </p:cNvPr>
          <p:cNvSpPr>
            <a:spLocks noGrp="1"/>
          </p:cNvSpPr>
          <p:nvPr>
            <p:ph type="title"/>
          </p:nvPr>
        </p:nvSpPr>
        <p:spPr/>
        <p:txBody>
          <a:bodyPr/>
          <a:lstStyle/>
          <a:p>
            <a:r>
              <a:rPr lang="en-US" dirty="0"/>
              <a:t>Initiating a Vibrio Illness Investigation </a:t>
            </a:r>
          </a:p>
        </p:txBody>
      </p:sp>
      <p:sp>
        <p:nvSpPr>
          <p:cNvPr id="4" name="Content Placeholder 3">
            <a:extLst>
              <a:ext uri="{FF2B5EF4-FFF2-40B4-BE49-F238E27FC236}">
                <a16:creationId xmlns:a16="http://schemas.microsoft.com/office/drawing/2014/main" id="{DDA3EF46-CD3E-6E64-612E-F2F73B8925ED}"/>
              </a:ext>
            </a:extLst>
          </p:cNvPr>
          <p:cNvSpPr>
            <a:spLocks noGrp="1"/>
          </p:cNvSpPr>
          <p:nvPr>
            <p:ph idx="1"/>
          </p:nvPr>
        </p:nvSpPr>
        <p:spPr>
          <a:xfrm>
            <a:off x="609600" y="1434514"/>
            <a:ext cx="6169891" cy="4679683"/>
          </a:xfrm>
        </p:spPr>
        <p:txBody>
          <a:bodyPr vert="horz" lIns="91440" tIns="45720" rIns="91440" bIns="45720" rtlCol="0" anchor="t">
            <a:noAutofit/>
          </a:bodyPr>
          <a:lstStyle/>
          <a:p>
            <a:pPr>
              <a:lnSpc>
                <a:spcPct val="100000"/>
              </a:lnSpc>
              <a:spcBef>
                <a:spcPts val="0"/>
              </a:spcBef>
              <a:spcAft>
                <a:spcPts val="800"/>
              </a:spcAft>
            </a:pPr>
            <a:r>
              <a:rPr lang="en-US" sz="1800" dirty="0"/>
              <a:t>When a retail food establishment is identified in the food history of a Vibrio case:</a:t>
            </a:r>
          </a:p>
          <a:p>
            <a:pPr marL="457200" indent="-457200">
              <a:lnSpc>
                <a:spcPct val="100000"/>
              </a:lnSpc>
              <a:spcBef>
                <a:spcPts val="0"/>
              </a:spcBef>
              <a:spcAft>
                <a:spcPts val="800"/>
              </a:spcAft>
              <a:buFont typeface="Arial" panose="020B0604020202020204" pitchFamily="34" charset="0"/>
              <a:buChar char="•"/>
            </a:pPr>
            <a:r>
              <a:rPr lang="en-US" sz="1800" dirty="0">
                <a:latin typeface="Arial"/>
                <a:cs typeface="Arial"/>
              </a:rPr>
              <a:t>The Division of Food Protection (</a:t>
            </a:r>
            <a:r>
              <a:rPr lang="en-US" sz="1800" b="1" dirty="0">
                <a:latin typeface="Arial"/>
                <a:cs typeface="Arial"/>
              </a:rPr>
              <a:t>DFP</a:t>
            </a:r>
            <a:r>
              <a:rPr lang="en-US" sz="1800" dirty="0">
                <a:latin typeface="Arial"/>
                <a:cs typeface="Arial"/>
              </a:rPr>
              <a:t>) will contact the LBOH and communicate objectives and a time frame for completion.</a:t>
            </a:r>
          </a:p>
          <a:p>
            <a:pPr marL="457200" indent="-457200">
              <a:lnSpc>
                <a:spcPct val="100000"/>
              </a:lnSpc>
              <a:spcBef>
                <a:spcPts val="0"/>
              </a:spcBef>
              <a:spcAft>
                <a:spcPts val="800"/>
              </a:spcAft>
              <a:buFont typeface="Arial" panose="020B0604020202020204" pitchFamily="34" charset="0"/>
              <a:buChar char="•"/>
            </a:pPr>
            <a:r>
              <a:rPr lang="en-US" sz="1800" b="1" i="1" dirty="0"/>
              <a:t>LBOHs overall goal is to identify any evidence of cross-contamination, mishandling, or temperature abuse.</a:t>
            </a:r>
          </a:p>
          <a:p>
            <a:pPr marL="457200" indent="-457200">
              <a:lnSpc>
                <a:spcPct val="100000"/>
              </a:lnSpc>
              <a:spcBef>
                <a:spcPts val="0"/>
              </a:spcBef>
              <a:spcAft>
                <a:spcPts val="800"/>
              </a:spcAft>
              <a:buFont typeface="Arial" panose="020B0604020202020204" pitchFamily="34" charset="0"/>
              <a:buChar char="•"/>
            </a:pPr>
            <a:r>
              <a:rPr lang="en-US" sz="1800" dirty="0">
                <a:latin typeface="Arial"/>
                <a:cs typeface="Arial"/>
              </a:rPr>
              <a:t>DFP provides a guidance document to the local inspector(s) and encourages local inspector to contact DFP inspector with questions.</a:t>
            </a:r>
          </a:p>
          <a:p>
            <a:pPr marL="457200" indent="-457200">
              <a:lnSpc>
                <a:spcPct val="100000"/>
              </a:lnSpc>
              <a:spcBef>
                <a:spcPts val="0"/>
              </a:spcBef>
              <a:spcAft>
                <a:spcPts val="800"/>
              </a:spcAft>
              <a:buFont typeface="Arial" panose="020B0604020202020204" pitchFamily="34" charset="0"/>
              <a:buChar char="•"/>
            </a:pPr>
            <a:r>
              <a:rPr lang="en-US" sz="1800" dirty="0">
                <a:latin typeface="Arial"/>
                <a:cs typeface="Arial"/>
              </a:rPr>
              <a:t>DFP will request for assistance from the LBOH to contact the retail site to collect tags, invoices, and other documents, and conduct a HACCP Assessment which then allows for a timely initiation of wholesale traceback by DFP.  </a:t>
            </a:r>
          </a:p>
        </p:txBody>
      </p:sp>
      <p:pic>
        <p:nvPicPr>
          <p:cNvPr id="6" name="Picture 5">
            <a:extLst>
              <a:ext uri="{FF2B5EF4-FFF2-40B4-BE49-F238E27FC236}">
                <a16:creationId xmlns:a16="http://schemas.microsoft.com/office/drawing/2014/main" id="{CEB663A2-1BE1-973B-219F-58800BFE6284}"/>
              </a:ext>
            </a:extLst>
          </p:cNvPr>
          <p:cNvPicPr>
            <a:picLocks noChangeAspect="1"/>
          </p:cNvPicPr>
          <p:nvPr/>
        </p:nvPicPr>
        <p:blipFill>
          <a:blip r:embed="rId3"/>
          <a:srcRect/>
          <a:stretch/>
        </p:blipFill>
        <p:spPr>
          <a:xfrm>
            <a:off x="6779491" y="1213573"/>
            <a:ext cx="5121564" cy="5121564"/>
          </a:xfrm>
          <a:prstGeom prst="rect">
            <a:avLst/>
          </a:prstGeom>
        </p:spPr>
      </p:pic>
    </p:spTree>
    <p:extLst>
      <p:ext uri="{BB962C8B-B14F-4D97-AF65-F5344CB8AC3E}">
        <p14:creationId xmlns:p14="http://schemas.microsoft.com/office/powerpoint/2010/main" val="529252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7DF819-BF4B-F5BC-5A7F-C6C47A5DAE30}"/>
              </a:ext>
            </a:extLst>
          </p:cNvPr>
          <p:cNvSpPr>
            <a:spLocks noGrp="1"/>
          </p:cNvSpPr>
          <p:nvPr>
            <p:ph type="sldNum" sz="quarter" idx="4"/>
          </p:nvPr>
        </p:nvSpPr>
        <p:spPr/>
        <p:txBody>
          <a:bodyPr/>
          <a:lstStyle/>
          <a:p>
            <a:fld id="{CA49D0EE-DE7F-324B-A84C-F36708423CDB}" type="slidenum">
              <a:rPr lang="en-US" smtClean="0"/>
              <a:pPr/>
              <a:t>8</a:t>
            </a:fld>
            <a:endParaRPr lang="en-US" dirty="0"/>
          </a:p>
        </p:txBody>
      </p:sp>
      <p:sp>
        <p:nvSpPr>
          <p:cNvPr id="3" name="Title 2">
            <a:extLst>
              <a:ext uri="{FF2B5EF4-FFF2-40B4-BE49-F238E27FC236}">
                <a16:creationId xmlns:a16="http://schemas.microsoft.com/office/drawing/2014/main" id="{887698FC-9DBB-A67D-B9DC-F5E12470B9E1}"/>
              </a:ext>
            </a:extLst>
          </p:cNvPr>
          <p:cNvSpPr>
            <a:spLocks noGrp="1"/>
          </p:cNvSpPr>
          <p:nvPr>
            <p:ph type="title"/>
          </p:nvPr>
        </p:nvSpPr>
        <p:spPr/>
        <p:txBody>
          <a:bodyPr/>
          <a:lstStyle/>
          <a:p>
            <a:r>
              <a:rPr lang="en-US" dirty="0"/>
              <a:t>Conduct a HACCP Risk Assessment</a:t>
            </a:r>
          </a:p>
        </p:txBody>
      </p:sp>
      <p:sp>
        <p:nvSpPr>
          <p:cNvPr id="4" name="Content Placeholder 3">
            <a:extLst>
              <a:ext uri="{FF2B5EF4-FFF2-40B4-BE49-F238E27FC236}">
                <a16:creationId xmlns:a16="http://schemas.microsoft.com/office/drawing/2014/main" id="{01D652BC-BF22-A5D9-D1ED-24AD1886EA44}"/>
              </a:ext>
            </a:extLst>
          </p:cNvPr>
          <p:cNvSpPr>
            <a:spLocks noGrp="1"/>
          </p:cNvSpPr>
          <p:nvPr>
            <p:ph idx="1"/>
          </p:nvPr>
        </p:nvSpPr>
        <p:spPr>
          <a:xfrm>
            <a:off x="609600" y="1434514"/>
            <a:ext cx="6539345" cy="4679683"/>
          </a:xfrm>
        </p:spPr>
        <p:txBody>
          <a:bodyPr vert="horz" lIns="91440" tIns="45720" rIns="91440" bIns="45720" rtlCol="0" anchor="t">
            <a:noAutofit/>
          </a:bodyPr>
          <a:lstStyle/>
          <a:p>
            <a:pPr>
              <a:lnSpc>
                <a:spcPct val="110000"/>
              </a:lnSpc>
              <a:spcBef>
                <a:spcPts val="0"/>
              </a:spcBef>
              <a:spcAft>
                <a:spcPts val="600"/>
              </a:spcAft>
            </a:pPr>
            <a:r>
              <a:rPr lang="en-US" sz="1900" dirty="0"/>
              <a:t>The LBOH will then conduct a HACCP risk assessment of the implicated food at the retail food establishment.</a:t>
            </a:r>
          </a:p>
          <a:p>
            <a:pPr>
              <a:lnSpc>
                <a:spcPct val="110000"/>
              </a:lnSpc>
              <a:spcBef>
                <a:spcPts val="0"/>
              </a:spcBef>
              <a:spcAft>
                <a:spcPts val="600"/>
              </a:spcAft>
            </a:pPr>
            <a:r>
              <a:rPr lang="en-US" sz="1900" b="1" i="1" dirty="0">
                <a:latin typeface="Arial"/>
                <a:cs typeface="Arial"/>
              </a:rPr>
              <a:t>Request a copy of the retail food establishments HACCP Plan</a:t>
            </a:r>
            <a:r>
              <a:rPr lang="en-US" sz="1900" dirty="0">
                <a:latin typeface="Arial"/>
                <a:cs typeface="Arial"/>
              </a:rPr>
              <a:t> as well to help you fill out the assessment form and collet information needed for your onsite visit.</a:t>
            </a:r>
          </a:p>
          <a:p>
            <a:pPr marL="457200" indent="-457200">
              <a:lnSpc>
                <a:spcPct val="110000"/>
              </a:lnSpc>
              <a:spcBef>
                <a:spcPts val="0"/>
              </a:spcBef>
              <a:spcAft>
                <a:spcPts val="600"/>
              </a:spcAft>
              <a:buFont typeface="Arial" panose="020B0604020202020204" pitchFamily="34" charset="0"/>
              <a:buChar char="•"/>
            </a:pPr>
            <a:r>
              <a:rPr lang="en-US" sz="1900" i="1" dirty="0"/>
              <a:t>Follow the flow of food by reviewing the HACCP Plan.</a:t>
            </a:r>
          </a:p>
          <a:p>
            <a:pPr marL="457200" indent="-457200">
              <a:lnSpc>
                <a:spcPct val="110000"/>
              </a:lnSpc>
              <a:spcBef>
                <a:spcPts val="0"/>
              </a:spcBef>
              <a:spcAft>
                <a:spcPts val="600"/>
              </a:spcAft>
              <a:buFont typeface="Arial" panose="020B0604020202020204" pitchFamily="34" charset="0"/>
              <a:buChar char="•"/>
            </a:pPr>
            <a:r>
              <a:rPr lang="en-US" sz="1900" i="1" dirty="0"/>
              <a:t>Get copies of the records noted in the Records column.</a:t>
            </a:r>
          </a:p>
          <a:p>
            <a:pPr marL="457200" indent="-457200">
              <a:lnSpc>
                <a:spcPct val="110000"/>
              </a:lnSpc>
              <a:spcBef>
                <a:spcPts val="0"/>
              </a:spcBef>
              <a:spcAft>
                <a:spcPts val="600"/>
              </a:spcAft>
              <a:buFont typeface="Arial" panose="020B0604020202020204" pitchFamily="34" charset="0"/>
              <a:buChar char="•"/>
            </a:pPr>
            <a:r>
              <a:rPr lang="en-US" sz="1900" i="1" dirty="0"/>
              <a:t>While doing a walk-though it is important to identify any evidence of cross-contamination, mishandling, or  temperature abuse.</a:t>
            </a:r>
          </a:p>
          <a:p>
            <a:pPr>
              <a:lnSpc>
                <a:spcPct val="110000"/>
              </a:lnSpc>
              <a:spcBef>
                <a:spcPts val="0"/>
              </a:spcBef>
              <a:spcAft>
                <a:spcPts val="600"/>
              </a:spcAft>
            </a:pPr>
            <a:r>
              <a:rPr lang="en-US" sz="1900" dirty="0"/>
              <a:t>Other areas to focus on are outlined in the guidance document and overviewed briefly in the next slides.</a:t>
            </a:r>
          </a:p>
        </p:txBody>
      </p:sp>
      <p:pic>
        <p:nvPicPr>
          <p:cNvPr id="6" name="Picture 5" descr="A close-up of several documents&#10;&#10;Description automatically generated">
            <a:extLst>
              <a:ext uri="{FF2B5EF4-FFF2-40B4-BE49-F238E27FC236}">
                <a16:creationId xmlns:a16="http://schemas.microsoft.com/office/drawing/2014/main" id="{5E3D10BB-DA17-DE4B-EC15-79ECE2754079}"/>
              </a:ext>
            </a:extLst>
          </p:cNvPr>
          <p:cNvPicPr>
            <a:picLocks noChangeAspect="1"/>
          </p:cNvPicPr>
          <p:nvPr/>
        </p:nvPicPr>
        <p:blipFill>
          <a:blip r:embed="rId3"/>
          <a:stretch>
            <a:fillRect/>
          </a:stretch>
        </p:blipFill>
        <p:spPr>
          <a:xfrm>
            <a:off x="7019925" y="1264517"/>
            <a:ext cx="5019675" cy="5019675"/>
          </a:xfrm>
          <a:prstGeom prst="rect">
            <a:avLst/>
          </a:prstGeom>
        </p:spPr>
      </p:pic>
    </p:spTree>
    <p:extLst>
      <p:ext uri="{BB962C8B-B14F-4D97-AF65-F5344CB8AC3E}">
        <p14:creationId xmlns:p14="http://schemas.microsoft.com/office/powerpoint/2010/main" val="1889099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27A63-8EBC-9A95-37EB-13060142A281}"/>
              </a:ext>
            </a:extLst>
          </p:cNvPr>
          <p:cNvSpPr>
            <a:spLocks noGrp="1"/>
          </p:cNvSpPr>
          <p:nvPr>
            <p:ph type="sldNum" sz="quarter" idx="4"/>
          </p:nvPr>
        </p:nvSpPr>
        <p:spPr/>
        <p:txBody>
          <a:bodyPr/>
          <a:lstStyle/>
          <a:p>
            <a:fld id="{CA49D0EE-DE7F-324B-A84C-F36708423CDB}" type="slidenum">
              <a:rPr lang="en-US" smtClean="0"/>
              <a:pPr/>
              <a:t>9</a:t>
            </a:fld>
            <a:endParaRPr lang="en-US" dirty="0"/>
          </a:p>
        </p:txBody>
      </p:sp>
      <p:sp>
        <p:nvSpPr>
          <p:cNvPr id="3" name="Title 2">
            <a:extLst>
              <a:ext uri="{FF2B5EF4-FFF2-40B4-BE49-F238E27FC236}">
                <a16:creationId xmlns:a16="http://schemas.microsoft.com/office/drawing/2014/main" id="{3E463520-EDFC-6D9F-D4CB-1C35EB57D3ED}"/>
              </a:ext>
            </a:extLst>
          </p:cNvPr>
          <p:cNvSpPr>
            <a:spLocks noGrp="1"/>
          </p:cNvSpPr>
          <p:nvPr>
            <p:ph type="title"/>
          </p:nvPr>
        </p:nvSpPr>
        <p:spPr/>
        <p:txBody>
          <a:bodyPr/>
          <a:lstStyle/>
          <a:p>
            <a:r>
              <a:rPr lang="en-US" dirty="0"/>
              <a:t>Observe Receiving</a:t>
            </a:r>
          </a:p>
        </p:txBody>
      </p:sp>
      <p:sp>
        <p:nvSpPr>
          <p:cNvPr id="4" name="Content Placeholder 3">
            <a:extLst>
              <a:ext uri="{FF2B5EF4-FFF2-40B4-BE49-F238E27FC236}">
                <a16:creationId xmlns:a16="http://schemas.microsoft.com/office/drawing/2014/main" id="{69DFC9C6-BBE1-3CAA-7D88-5765FC0823FD}"/>
              </a:ext>
            </a:extLst>
          </p:cNvPr>
          <p:cNvSpPr>
            <a:spLocks noGrp="1"/>
          </p:cNvSpPr>
          <p:nvPr>
            <p:ph idx="1"/>
          </p:nvPr>
        </p:nvSpPr>
        <p:spPr>
          <a:xfrm>
            <a:off x="297455" y="1434514"/>
            <a:ext cx="6103345" cy="4834788"/>
          </a:xfrm>
        </p:spPr>
        <p:txBody>
          <a:bodyPr>
            <a:normAutofit fontScale="47500" lnSpcReduction="20000"/>
          </a:bodyPr>
          <a:lstStyle/>
          <a:p>
            <a:pPr>
              <a:lnSpc>
                <a:spcPct val="130000"/>
              </a:lnSpc>
              <a:spcBef>
                <a:spcPts val="0"/>
              </a:spcBef>
              <a:spcAft>
                <a:spcPts val="600"/>
              </a:spcAft>
            </a:pPr>
            <a:r>
              <a:rPr lang="en-US" sz="3800" dirty="0"/>
              <a:t>Observe how the oysters are received from the wholesale dealer.</a:t>
            </a:r>
          </a:p>
          <a:p>
            <a:pPr>
              <a:lnSpc>
                <a:spcPct val="130000"/>
              </a:lnSpc>
              <a:spcBef>
                <a:spcPts val="0"/>
              </a:spcBef>
              <a:spcAft>
                <a:spcPts val="600"/>
              </a:spcAft>
            </a:pPr>
            <a:endParaRPr lang="en-US" sz="1700" dirty="0"/>
          </a:p>
          <a:p>
            <a:pPr>
              <a:lnSpc>
                <a:spcPct val="130000"/>
              </a:lnSpc>
              <a:spcBef>
                <a:spcPts val="0"/>
              </a:spcBef>
              <a:spcAft>
                <a:spcPts val="600"/>
              </a:spcAft>
            </a:pPr>
            <a:r>
              <a:rPr lang="en-US" sz="3600" b="1" dirty="0"/>
              <a:t>Consider:</a:t>
            </a:r>
          </a:p>
          <a:p>
            <a:pPr marL="457200" indent="-457200">
              <a:lnSpc>
                <a:spcPct val="130000"/>
              </a:lnSpc>
              <a:spcBef>
                <a:spcPts val="0"/>
              </a:spcBef>
              <a:spcAft>
                <a:spcPts val="600"/>
              </a:spcAft>
              <a:buFont typeface="Arial" panose="020B0604020202020204" pitchFamily="34" charset="0"/>
              <a:buChar char="•"/>
            </a:pPr>
            <a:r>
              <a:rPr lang="en-US" sz="3300" i="1" dirty="0"/>
              <a:t>Are they picked up by the food establishment or delivered?</a:t>
            </a:r>
          </a:p>
          <a:p>
            <a:pPr marL="457200" indent="-457200">
              <a:lnSpc>
                <a:spcPct val="130000"/>
              </a:lnSpc>
              <a:spcBef>
                <a:spcPts val="0"/>
              </a:spcBef>
              <a:spcAft>
                <a:spcPts val="600"/>
              </a:spcAft>
              <a:buFont typeface="Arial" panose="020B0604020202020204" pitchFamily="34" charset="0"/>
              <a:buChar char="•"/>
            </a:pPr>
            <a:r>
              <a:rPr lang="en-US" sz="3300" i="1" dirty="0"/>
              <a:t>Are they refrigerated during transport? </a:t>
            </a:r>
          </a:p>
          <a:p>
            <a:pPr marL="457200" indent="-457200">
              <a:lnSpc>
                <a:spcPct val="130000"/>
              </a:lnSpc>
              <a:spcBef>
                <a:spcPts val="0"/>
              </a:spcBef>
              <a:spcAft>
                <a:spcPts val="600"/>
              </a:spcAft>
              <a:buFont typeface="Arial" panose="020B0604020202020204" pitchFamily="34" charset="0"/>
              <a:buChar char="•"/>
            </a:pPr>
            <a:r>
              <a:rPr lang="en-US" sz="3300" i="1" dirty="0"/>
              <a:t>Are they put away immediately or left out in the kitchen? </a:t>
            </a:r>
          </a:p>
          <a:p>
            <a:pPr marL="457200" indent="-457200">
              <a:lnSpc>
                <a:spcPct val="130000"/>
              </a:lnSpc>
              <a:spcBef>
                <a:spcPts val="0"/>
              </a:spcBef>
              <a:spcAft>
                <a:spcPts val="600"/>
              </a:spcAft>
              <a:buFont typeface="Arial" panose="020B0604020202020204" pitchFamily="34" charset="0"/>
              <a:buChar char="•"/>
            </a:pPr>
            <a:r>
              <a:rPr lang="en-US" sz="3300" i="1" dirty="0"/>
              <a:t>Who is responsible for putting them in the walk-in cooler? </a:t>
            </a:r>
          </a:p>
          <a:p>
            <a:pPr marL="457200" indent="-457200">
              <a:lnSpc>
                <a:spcPct val="130000"/>
              </a:lnSpc>
              <a:spcBef>
                <a:spcPts val="0"/>
              </a:spcBef>
              <a:spcAft>
                <a:spcPts val="600"/>
              </a:spcAft>
              <a:buFont typeface="Arial" panose="020B0604020202020204" pitchFamily="34" charset="0"/>
              <a:buChar char="•"/>
            </a:pPr>
            <a:r>
              <a:rPr lang="en-US" sz="3300" i="1" dirty="0"/>
              <a:t>When stored in the cooler, at what temperatures are the coolers set? Take a temperature of oysters in the food establishments cooler. Overcrowded coolers may have trouble maintaining temperatures &lt;41℉. </a:t>
            </a:r>
          </a:p>
          <a:p>
            <a:pPr marL="457200" indent="-457200">
              <a:lnSpc>
                <a:spcPct val="130000"/>
              </a:lnSpc>
              <a:spcBef>
                <a:spcPts val="0"/>
              </a:spcBef>
              <a:spcAft>
                <a:spcPts val="600"/>
              </a:spcAft>
              <a:buFont typeface="Arial" panose="020B0604020202020204" pitchFamily="34" charset="0"/>
              <a:buChar char="•"/>
            </a:pPr>
            <a:r>
              <a:rPr lang="en-US" sz="3300" i="1" dirty="0"/>
              <a:t>Is there a cooler log with recorded temperatures?</a:t>
            </a:r>
          </a:p>
        </p:txBody>
      </p:sp>
      <p:pic>
        <p:nvPicPr>
          <p:cNvPr id="6" name="Picture 5" descr="A person in a white shirt&#10;&#10;Description automatically generated">
            <a:extLst>
              <a:ext uri="{FF2B5EF4-FFF2-40B4-BE49-F238E27FC236}">
                <a16:creationId xmlns:a16="http://schemas.microsoft.com/office/drawing/2014/main" id="{AA1B36BF-E2D1-63FA-E3C0-F4FAD8BC0F9F}"/>
              </a:ext>
            </a:extLst>
          </p:cNvPr>
          <p:cNvPicPr>
            <a:picLocks noChangeAspect="1"/>
          </p:cNvPicPr>
          <p:nvPr/>
        </p:nvPicPr>
        <p:blipFill>
          <a:blip r:embed="rId3"/>
          <a:stretch>
            <a:fillRect/>
          </a:stretch>
        </p:blipFill>
        <p:spPr>
          <a:xfrm>
            <a:off x="6506855" y="1154377"/>
            <a:ext cx="5496636" cy="5114925"/>
          </a:xfrm>
          <a:prstGeom prst="rect">
            <a:avLst/>
          </a:prstGeom>
        </p:spPr>
      </p:pic>
    </p:spTree>
    <p:extLst>
      <p:ext uri="{BB962C8B-B14F-4D97-AF65-F5344CB8AC3E}">
        <p14:creationId xmlns:p14="http://schemas.microsoft.com/office/powerpoint/2010/main" val="40374271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H-PPT-Template.pptx" id="{96C2E639-D294-4220-9985-8E2F7284829E}" vid="{6F8A1C8D-C38C-43CD-AF9D-6986CE62D2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5EF7E94F74954D8B9D2519C6DCD7C4" ma:contentTypeVersion="32" ma:contentTypeDescription="Create a new document." ma:contentTypeScope="" ma:versionID="c45e76a29d54354e49e2261f8ab51416">
  <xsd:schema xmlns:xsd="http://www.w3.org/2001/XMLSchema" xmlns:xs="http://www.w3.org/2001/XMLSchema" xmlns:p="http://schemas.microsoft.com/office/2006/metadata/properties" xmlns:ns1="http://schemas.microsoft.com/sharepoint/v3" xmlns:ns2="2320a901-c489-46a6-aa6f-d489d9faeddd" xmlns:ns3="719b7b82-2ff9-46dc-86f5-2c527f7688bc" targetNamespace="http://schemas.microsoft.com/office/2006/metadata/properties" ma:root="true" ma:fieldsID="07f93f7b2147814924ceb1a44e4e3b39" ns1:_="" ns2:_="" ns3:_="">
    <xsd:import namespace="http://schemas.microsoft.com/sharepoint/v3"/>
    <xsd:import namespace="2320a901-c489-46a6-aa6f-d489d9faeddd"/>
    <xsd:import namespace="719b7b82-2ff9-46dc-86f5-2c527f7688bc"/>
    <xsd:element name="properties">
      <xsd:complexType>
        <xsd:sequence>
          <xsd:element name="documentManagement">
            <xsd:complexType>
              <xsd:all>
                <xsd:element ref="ns2:Completedate" minOccurs="0"/>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FRPS" minOccurs="0"/>
                <xsd:element ref="ns2:FiscalYear" minOccurs="0"/>
                <xsd:element ref="ns2:Trainers" minOccurs="0"/>
                <xsd:element ref="ns2:MAWPA" minOccurs="0"/>
                <xsd:element ref="ns2:Group" minOccurs="0"/>
                <xsd:element ref="ns2:MFRPS2" minOccurs="0"/>
                <xsd:element ref="ns2:MediaServiceLocation" minOccurs="0"/>
                <xsd:element ref="ns2:MediaLengthInSeconds" minOccurs="0"/>
                <xsd:element ref="ns2:comment" minOccurs="0"/>
                <xsd:element ref="ns1:WorkAddres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WorkAddress" ma:index="27" nillable="true" ma:displayName="Address" ma:internalName="WorkAddres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20a901-c489-46a6-aa6f-d489d9faeddd" elementFormDefault="qualified">
    <xsd:import namespace="http://schemas.microsoft.com/office/2006/documentManagement/types"/>
    <xsd:import namespace="http://schemas.microsoft.com/office/infopath/2007/PartnerControls"/>
    <xsd:element name="Completedate" ma:index="2" nillable="true" ma:displayName="Complete date" ma:format="DateOnly" ma:internalName="Completedate" ma:readOnly="false">
      <xsd:simpleType>
        <xsd:restriction base="dms:DateTime"/>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hidden="true" ma:internalName="MediaServiceAutoTags" ma:readOnly="true">
      <xsd:simpleType>
        <xsd:restriction base="dms:Text"/>
      </xsd:simpleType>
    </xsd:element>
    <xsd:element name="MediaServiceOCR" ma:index="14" nillable="true" ma:displayName="Extracted Text" ma:hidden="true" ma:internalName="MediaServiceOCR"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FRPS" ma:index="17" nillable="true" ma:displayName="MFRPS" ma:decimals="0" ma:description="Program Standard # for this policy" ma:format="Dropdown" ma:hidden="true" ma:internalName="MFRPS" ma:percentage="FALSE">
      <xsd:simpleType>
        <xsd:restriction base="dms:Number"/>
      </xsd:simpleType>
    </xsd:element>
    <xsd:element name="FiscalYear" ma:index="18" nillable="true" ma:displayName="Fiscal Year" ma:decimals="0" ma:description="last 2 digits of FY" ma:format="Dropdown" ma:hidden="true" ma:internalName="FiscalYear" ma:readOnly="false" ma:percentage="FALSE">
      <xsd:simpleType>
        <xsd:restriction base="dms:Number"/>
      </xsd:simpleType>
    </xsd:element>
    <xsd:element name="Trainers" ma:index="19" nillable="true" ma:displayName="Trainers" ma:description="Trainings submitted for review" ma:format="Dropdown" ma:hidden="true" ma:internalName="Trainers" ma:readOnly="false">
      <xsd:simpleType>
        <xsd:restriction base="dms:Choice">
          <xsd:enumeration value="Berkshire"/>
          <xsd:enumeration value="MHOA"/>
          <xsd:enumeration value="DPH"/>
        </xsd:restriction>
      </xsd:simpleType>
    </xsd:element>
    <xsd:element name="MAWPA" ma:index="20" nillable="true" ma:displayName="MAWPA" ma:default="0" ma:description="docs used in MAWPA" ma:format="Dropdown" ma:hidden="true" ma:internalName="MAWPA" ma:readOnly="false">
      <xsd:simpleType>
        <xsd:restriction base="dms:Boolean"/>
      </xsd:simpleType>
    </xsd:element>
    <xsd:element name="Group" ma:index="21" nillable="true" ma:displayName="Group" ma:format="Dropdown" ma:hidden="true" ma:internalName="Group">
      <xsd:simpleType>
        <xsd:restriction base="dms:Choice">
          <xsd:enumeration value="OP"/>
          <xsd:enumeration value="RF"/>
          <xsd:enumeration value="Choice 3"/>
        </xsd:restriction>
      </xsd:simpleType>
    </xsd:element>
    <xsd:element name="MFRPS2" ma:index="22" nillable="true" ma:displayName="MFRPS2" ma:default="0" ma:format="Dropdown" ma:hidden="true" ma:internalName="MFRPS2" ma:readOnly="false">
      <xsd:simpleType>
        <xsd:restriction base="dms:Boolean"/>
      </xsd:simpleType>
    </xsd:element>
    <xsd:element name="MediaServiceLocation" ma:index="24" nillable="true" ma:displayName="Location" ma:hidden="true" ma:internalName="MediaServiceLocation" ma:readOnly="true">
      <xsd:simpleType>
        <xsd:restriction base="dms:Text"/>
      </xsd:simpleType>
    </xsd:element>
    <xsd:element name="MediaLengthInSeconds" ma:index="25" nillable="true" ma:displayName="Length (seconds)" ma:hidden="true" ma:internalName="MediaLengthInSeconds" ma:readOnly="true">
      <xsd:simpleType>
        <xsd:restriction base="dms:Unknown"/>
      </xsd:simpleType>
    </xsd:element>
    <xsd:element name="comment" ma:index="26" nillable="true" ma:displayName="comment" ma:internalName="comment">
      <xsd:simpleType>
        <xsd:restriction base="dms:Text">
          <xsd:maxLength value="255"/>
        </xsd:restrictio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9b7b82-2ff9-46dc-86f5-2c527f7688bc"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8" nillable="true" ma:displayName="Taxonomy Catch All Column" ma:hidden="true" ma:list="{9562e6a5-0220-4c79-a76d-5b19a01c73b4}" ma:internalName="TaxCatchAll" ma:showField="CatchAllData" ma:web="719b7b82-2ff9-46dc-86f5-2c527f7688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19b7b82-2ff9-46dc-86f5-2c527f7688bc">
      <UserInfo>
        <DisplayName>Cardwell, Gailee (DPH)</DisplayName>
        <AccountId>33</AccountId>
        <AccountType/>
      </UserInfo>
      <UserInfo>
        <DisplayName>Troche, Carlos (DPH)</DisplayName>
        <AccountId>28</AccountId>
        <AccountType/>
      </UserInfo>
      <UserInfo>
        <DisplayName>Cohen, Alison B (DPH)</DisplayName>
        <AccountId>11</AccountId>
        <AccountType/>
      </UserInfo>
    </SharedWithUsers>
    <TaxCatchAll xmlns="719b7b82-2ff9-46dc-86f5-2c527f7688bc" xsi:nil="true"/>
    <lcf76f155ced4ddcb4097134ff3c332f xmlns="2320a901-c489-46a6-aa6f-d489d9faeddd">
      <Terms xmlns="http://schemas.microsoft.com/office/infopath/2007/PartnerControls"/>
    </lcf76f155ced4ddcb4097134ff3c332f>
    <MAWPA xmlns="2320a901-c489-46a6-aa6f-d489d9faeddd">false</MAWPA>
    <Completedate xmlns="2320a901-c489-46a6-aa6f-d489d9faeddd" xsi:nil="true"/>
    <comment xmlns="2320a901-c489-46a6-aa6f-d489d9faeddd" xsi:nil="true"/>
    <MFRPS xmlns="2320a901-c489-46a6-aa6f-d489d9faeddd" xsi:nil="true"/>
    <WorkAddress xmlns="http://schemas.microsoft.com/sharepoint/v3" xsi:nil="true"/>
    <MFRPS2 xmlns="2320a901-c489-46a6-aa6f-d489d9faeddd">false</MFRPS2>
    <Trainers xmlns="2320a901-c489-46a6-aa6f-d489d9faeddd" xsi:nil="true"/>
    <FiscalYear xmlns="2320a901-c489-46a6-aa6f-d489d9faeddd" xsi:nil="true"/>
    <Group xmlns="2320a901-c489-46a6-aa6f-d489d9faeddd" xsi:nil="true"/>
  </documentManagement>
</p:properties>
</file>

<file path=customXml/itemProps1.xml><?xml version="1.0" encoding="utf-8"?>
<ds:datastoreItem xmlns:ds="http://schemas.openxmlformats.org/officeDocument/2006/customXml" ds:itemID="{F6427A9B-7B2E-4385-933D-1611712F10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20a901-c489-46a6-aa6f-d489d9faeddd"/>
    <ds:schemaRef ds:uri="719b7b82-2ff9-46dc-86f5-2c527f7688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4D9094-64B8-4632-A3B1-F24D23B1867F}">
  <ds:schemaRefs>
    <ds:schemaRef ds:uri="http://schemas.microsoft.com/sharepoint/v3/contenttype/forms"/>
  </ds:schemaRefs>
</ds:datastoreItem>
</file>

<file path=customXml/itemProps3.xml><?xml version="1.0" encoding="utf-8"?>
<ds:datastoreItem xmlns:ds="http://schemas.openxmlformats.org/officeDocument/2006/customXml" ds:itemID="{6E8AD35F-6594-4B15-9277-8BFC9EFD0490}">
  <ds:schemaRefs>
    <ds:schemaRef ds:uri="http://purl.org/dc/terms/"/>
    <ds:schemaRef ds:uri="http://schemas.microsoft.com/office/2006/documentManagement/types"/>
    <ds:schemaRef ds:uri="http://schemas.microsoft.com/office/infopath/2007/PartnerControls"/>
    <ds:schemaRef ds:uri="http://purl.org/dc/elements/1.1/"/>
    <ds:schemaRef ds:uri="e1196768-4157-4d80-b3c6-79cf9493a5fe"/>
    <ds:schemaRef ds:uri="http://schemas.openxmlformats.org/package/2006/metadata/core-properties"/>
    <ds:schemaRef ds:uri="5f8eec94-f1e8-4333-9199-0fcb2e707b9d"/>
    <ds:schemaRef ds:uri="http://schemas.microsoft.com/office/2006/metadata/properties"/>
    <ds:schemaRef ds:uri="http://www.w3.org/XML/1998/namespace"/>
    <ds:schemaRef ds:uri="http://purl.org/dc/dcmitype/"/>
    <ds:schemaRef ds:uri="719b7b82-2ff9-46dc-86f5-2c527f7688bc"/>
    <ds:schemaRef ds:uri="2320a901-c489-46a6-aa6f-d489d9faeddd"/>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512</TotalTime>
  <Words>1456</Words>
  <Application>Microsoft Office PowerPoint</Application>
  <PresentationFormat>Widescreen</PresentationFormat>
  <Paragraphs>138</Paragraphs>
  <Slides>15</Slides>
  <Notes>15</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Arial</vt:lpstr>
      <vt:lpstr>Calibri</vt:lpstr>
      <vt:lpstr>Franklin Gothic Book</vt:lpstr>
      <vt:lpstr>Franklin Gothic Medium</vt:lpstr>
      <vt:lpstr>Times New Roman</vt:lpstr>
      <vt:lpstr>Office Theme</vt:lpstr>
      <vt:lpstr>PowerPoint Presentation</vt:lpstr>
      <vt:lpstr>Introduction</vt:lpstr>
      <vt:lpstr>What is Vibrio?</vt:lpstr>
      <vt:lpstr>Why is Vibrio Control work so important?</vt:lpstr>
      <vt:lpstr>MA Vibrio Control Plan </vt:lpstr>
      <vt:lpstr>Food Complaint &amp; Food History Forms</vt:lpstr>
      <vt:lpstr>Initiating a Vibrio Illness Investigation </vt:lpstr>
      <vt:lpstr>Conduct a HACCP Risk Assessment</vt:lpstr>
      <vt:lpstr>Observe Receiving</vt:lpstr>
      <vt:lpstr>Review Tags</vt:lpstr>
      <vt:lpstr>Review Storage</vt:lpstr>
      <vt:lpstr>Review Service</vt:lpstr>
      <vt:lpstr>Post on Site Investigation</vt:lpstr>
      <vt:lpstr>Special 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Atkinson, Jessica L (DPH)</dc:creator>
  <cp:lastModifiedBy>Ferreira, Jessica L. (DPH)</cp:lastModifiedBy>
  <cp:revision>80</cp:revision>
  <cp:lastPrinted>2021-01-21T15:13:04Z</cp:lastPrinted>
  <dcterms:created xsi:type="dcterms:W3CDTF">2022-07-05T15:37:33Z</dcterms:created>
  <dcterms:modified xsi:type="dcterms:W3CDTF">2025-05-12T19:11:59Z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0x010100023EC507CF3D814C891D1408D57845A8</vt:lpwstr>
  </property>
  <property fmtid="{D5CDD505-2E9C-101B-9397-08002B2CF9AE}" pid="3" name="MediaServiceImageTags">
    <vt:lpwstr/>
  </property>
</Properties>
</file>