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x="18288000" cy="10287000"/>
  <p:notesSz cx="6858000" cy="9144000"/>
  <p:embeddedFontLst>
    <p:embeddedFont>
      <p:font typeface="Montserrat Bold" charset="1" panose="00000800000000000000"/>
      <p:regular r:id="rId20"/>
    </p:embeddedFont>
    <p:embeddedFont>
      <p:font typeface="Montserrat" charset="1" panose="00000500000000000000"/>
      <p:regular r:id="rId21"/>
    </p:embeddedFont>
    <p:embeddedFont>
      <p:font typeface="Montserrat Semi-Bold" charset="1" panose="00000700000000000000"/>
      <p:regular r:id="rId22"/>
    </p:embeddedFont>
    <p:embeddedFont>
      <p:font typeface="Montserrat Bold Italics" charset="1" panose="00000800000000000000"/>
      <p:regular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fonts/font20.fntdata" Type="http://schemas.openxmlformats.org/officeDocument/2006/relationships/font"/><Relationship Id="rId21" Target="fonts/font21.fntdata" Type="http://schemas.openxmlformats.org/officeDocument/2006/relationships/font"/><Relationship Id="rId22" Target="fonts/font22.fntdata" Type="http://schemas.openxmlformats.org/officeDocument/2006/relationships/font"/><Relationship Id="rId23" Target="fonts/font23.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0.png" Type="http://schemas.openxmlformats.org/officeDocument/2006/relationships/image"/><Relationship Id="rId3" Target="../media/image10.png" Type="http://schemas.openxmlformats.org/officeDocument/2006/relationships/image"/><Relationship Id="rId4" Target="../media/image11.svg" Type="http://schemas.openxmlformats.org/officeDocument/2006/relationships/image"/><Relationship Id="rId5" Target="../media/image21.png" Type="http://schemas.openxmlformats.org/officeDocument/2006/relationships/image"/><Relationship Id="rId6" Target="../media/image22.svg" Type="http://schemas.openxmlformats.org/officeDocument/2006/relationships/image"/><Relationship Id="rId7" Target="../media/image12.png" Type="http://schemas.openxmlformats.org/officeDocument/2006/relationships/image"/><Relationship Id="rId8" Target="../media/image13.svg" Type="http://schemas.openxmlformats.org/officeDocument/2006/relationships/image"/><Relationship Id="rId9" Target="../media/image5.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0.png" Type="http://schemas.openxmlformats.org/officeDocument/2006/relationships/image"/><Relationship Id="rId3" Target="../media/image11.svg" Type="http://schemas.openxmlformats.org/officeDocument/2006/relationships/image"/><Relationship Id="rId4" Target="../media/image12.png" Type="http://schemas.openxmlformats.org/officeDocument/2006/relationships/image"/><Relationship Id="rId5" Target="../media/image13.svg" Type="http://schemas.openxmlformats.org/officeDocument/2006/relationships/image"/><Relationship Id="rId6" Target="../media/image5.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5.png" Type="http://schemas.openxmlformats.org/officeDocument/2006/relationships/image"/><Relationship Id="rId2" Target="../media/image12.png" Type="http://schemas.openxmlformats.org/officeDocument/2006/relationships/image"/><Relationship Id="rId3" Target="../media/image13.svg" Type="http://schemas.openxmlformats.org/officeDocument/2006/relationships/image"/><Relationship Id="rId4" Target="../media/image10.png" Type="http://schemas.openxmlformats.org/officeDocument/2006/relationships/image"/><Relationship Id="rId5" Target="../media/image11.svg" Type="http://schemas.openxmlformats.org/officeDocument/2006/relationships/image"/><Relationship Id="rId6" Target="../media/image3.png" Type="http://schemas.openxmlformats.org/officeDocument/2006/relationships/image"/><Relationship Id="rId7" Target="../media/image4.svg" Type="http://schemas.openxmlformats.org/officeDocument/2006/relationships/image"/><Relationship Id="rId8" Target="../media/image1.png" Type="http://schemas.openxmlformats.org/officeDocument/2006/relationships/image"/><Relationship Id="rId9" Target="../media/image2.sv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6.png" Type="http://schemas.openxmlformats.org/officeDocument/2006/relationships/image"/><Relationship Id="rId5" Target="../media/image7.svg" Type="http://schemas.openxmlformats.org/officeDocument/2006/relationships/image"/><Relationship Id="rId6" Target="../media/image5.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10" Target="https://pubmed.ncbi.nlm.nih.gov/17589610" TargetMode="External" Type="http://schemas.openxmlformats.org/officeDocument/2006/relationships/hyperlink"/><Relationship Id="rId11" Target="https://pubmed.ncbi.nlm.nih.gov/29283890" TargetMode="External" Type="http://schemas.openxmlformats.org/officeDocument/2006/relationships/hyperlink"/><Relationship Id="rId2" Target="https://pubmed.ncbi.nlm.nih.gov/21836117" TargetMode="External" Type="http://schemas.openxmlformats.org/officeDocument/2006/relationships/hyperlink"/><Relationship Id="rId3" Target="https://pubmed.ncbi.nlm.nih.gov/37468800" TargetMode="External" Type="http://schemas.openxmlformats.org/officeDocument/2006/relationships/hyperlink"/><Relationship Id="rId4" Target="https://pubmed.ncbi.nlm.nih.gov/23062005" TargetMode="External" Type="http://schemas.openxmlformats.org/officeDocument/2006/relationships/hyperlink"/><Relationship Id="rId5" Target="https://jamanetwork.com/journals/jamanetworkopen/fullarticle/10.1001/jamanetworkopen.2024.1435?utm_source=openevidence&amp;utm_medium=referral" TargetMode="External" Type="http://schemas.openxmlformats.org/officeDocument/2006/relationships/hyperlink"/><Relationship Id="rId6" Target="https://pubmed.ncbi.nlm.nih.gov/30426875" TargetMode="External" Type="http://schemas.openxmlformats.org/officeDocument/2006/relationships/hyperlink"/><Relationship Id="rId7" Target="https://pubmed.ncbi.nlm.nih.gov/30426875" TargetMode="External" Type="http://schemas.openxmlformats.org/officeDocument/2006/relationships/hyperlink"/><Relationship Id="rId8" Target="https://pubmed.ncbi.nlm.nih.gov/40527072" TargetMode="External" Type="http://schemas.openxmlformats.org/officeDocument/2006/relationships/hyperlink"/><Relationship Id="rId9" Target="https://pubmed.ncbi.nlm.nih.gov/32867360" TargetMode="External" Type="http://schemas.openxmlformats.org/officeDocument/2006/relationships/hyperlink"/></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6.png" Type="http://schemas.openxmlformats.org/officeDocument/2006/relationships/image"/><Relationship Id="rId5" Target="../media/image7.svg" Type="http://schemas.openxmlformats.org/officeDocument/2006/relationships/image"/><Relationship Id="rId6" Target="../media/image5.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8.png" Type="http://schemas.openxmlformats.org/officeDocument/2006/relationships/image"/><Relationship Id="rId3" Target="../media/image9.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 Id="rId6" Target="../media/image5.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8.png" Type="http://schemas.openxmlformats.org/officeDocument/2006/relationships/image"/><Relationship Id="rId3" Target="../media/image9.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 Id="rId6" Target="../media/image5.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10.png" Type="http://schemas.openxmlformats.org/officeDocument/2006/relationships/image"/><Relationship Id="rId5" Target="../media/image11.svg" Type="http://schemas.openxmlformats.org/officeDocument/2006/relationships/image"/><Relationship Id="rId6" Target="../media/image3.png" Type="http://schemas.openxmlformats.org/officeDocument/2006/relationships/image"/><Relationship Id="rId7" Target="../media/image4.svg" Type="http://schemas.openxmlformats.org/officeDocument/2006/relationships/image"/><Relationship Id="rId8" Target="../media/image5.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5.png" Type="http://schemas.openxmlformats.org/officeDocument/2006/relationships/image"/><Relationship Id="rId2" Target="../media/image12.png" Type="http://schemas.openxmlformats.org/officeDocument/2006/relationships/image"/><Relationship Id="rId3" Target="../media/image13.svg" Type="http://schemas.openxmlformats.org/officeDocument/2006/relationships/image"/><Relationship Id="rId4" Target="../media/image10.png" Type="http://schemas.openxmlformats.org/officeDocument/2006/relationships/image"/><Relationship Id="rId5" Target="../media/image11.svg" Type="http://schemas.openxmlformats.org/officeDocument/2006/relationships/image"/><Relationship Id="rId6" Target="../media/image3.png" Type="http://schemas.openxmlformats.org/officeDocument/2006/relationships/image"/><Relationship Id="rId7" Target="../media/image4.svg" Type="http://schemas.openxmlformats.org/officeDocument/2006/relationships/image"/><Relationship Id="rId8" Target="../media/image1.png" Type="http://schemas.openxmlformats.org/officeDocument/2006/relationships/image"/><Relationship Id="rId9" Target="../media/image2.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 Id="rId6" Target="../media/image3.png" Type="http://schemas.openxmlformats.org/officeDocument/2006/relationships/image"/><Relationship Id="rId7" Target="../media/image4.svg" Type="http://schemas.openxmlformats.org/officeDocument/2006/relationships/image"/><Relationship Id="rId8" Target="../media/image5.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5.png" Type="http://schemas.openxmlformats.org/officeDocument/2006/relationships/image"/><Relationship Id="rId2" Target="../media/image12.png" Type="http://schemas.openxmlformats.org/officeDocument/2006/relationships/image"/><Relationship Id="rId3" Target="../media/image13.svg" Type="http://schemas.openxmlformats.org/officeDocument/2006/relationships/image"/><Relationship Id="rId4" Target="../media/image10.png" Type="http://schemas.openxmlformats.org/officeDocument/2006/relationships/image"/><Relationship Id="rId5" Target="../media/image11.svg" Type="http://schemas.openxmlformats.org/officeDocument/2006/relationships/image"/><Relationship Id="rId6" Target="../media/image3.png" Type="http://schemas.openxmlformats.org/officeDocument/2006/relationships/image"/><Relationship Id="rId7" Target="../media/image4.svg" Type="http://schemas.openxmlformats.org/officeDocument/2006/relationships/image"/><Relationship Id="rId8" Target="../media/image1.png" Type="http://schemas.openxmlformats.org/officeDocument/2006/relationships/image"/><Relationship Id="rId9" Target="../media/image2.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16.png" Type="http://schemas.openxmlformats.org/officeDocument/2006/relationships/image"/><Relationship Id="rId5" Target="../media/image17.svg" Type="http://schemas.openxmlformats.org/officeDocument/2006/relationships/image"/><Relationship Id="rId6" Target="../media/image18.png" Type="http://schemas.openxmlformats.org/officeDocument/2006/relationships/image"/><Relationship Id="rId7" Target="../media/image19.svg" Type="http://schemas.openxmlformats.org/officeDocument/2006/relationships/image"/><Relationship Id="rId8" Target="../media/image5.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13224F"/>
        </a:solidFill>
      </p:bgPr>
    </p:bg>
    <p:spTree>
      <p:nvGrpSpPr>
        <p:cNvPr id="1" name=""/>
        <p:cNvGrpSpPr/>
        <p:nvPr/>
      </p:nvGrpSpPr>
      <p:grpSpPr>
        <a:xfrm>
          <a:off x="0" y="0"/>
          <a:ext cx="0" cy="0"/>
          <a:chOff x="0" y="0"/>
          <a:chExt cx="0" cy="0"/>
        </a:xfrm>
      </p:grpSpPr>
      <p:sp>
        <p:nvSpPr>
          <p:cNvPr name="Freeform 2" id="2"/>
          <p:cNvSpPr/>
          <p:nvPr/>
        </p:nvSpPr>
        <p:spPr>
          <a:xfrm flipH="false" flipV="false" rot="0">
            <a:off x="857030" y="8928841"/>
            <a:ext cx="2716317" cy="1358159"/>
          </a:xfrm>
          <a:custGeom>
            <a:avLst/>
            <a:gdLst/>
            <a:ahLst/>
            <a:cxnLst/>
            <a:rect r="r" b="b" t="t" l="l"/>
            <a:pathLst>
              <a:path h="1358159" w="2716317">
                <a:moveTo>
                  <a:pt x="0" y="0"/>
                </a:moveTo>
                <a:lnTo>
                  <a:pt x="2716318" y="0"/>
                </a:lnTo>
                <a:lnTo>
                  <a:pt x="2716318" y="1358159"/>
                </a:lnTo>
                <a:lnTo>
                  <a:pt x="0" y="1358159"/>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true" rot="0">
            <a:off x="14542983" y="-104775"/>
            <a:ext cx="2716317" cy="1358159"/>
          </a:xfrm>
          <a:custGeom>
            <a:avLst/>
            <a:gdLst/>
            <a:ahLst/>
            <a:cxnLst/>
            <a:rect r="r" b="b" t="t" l="l"/>
            <a:pathLst>
              <a:path h="1358159" w="2716317">
                <a:moveTo>
                  <a:pt x="0" y="1358159"/>
                </a:moveTo>
                <a:lnTo>
                  <a:pt x="2716317" y="1358159"/>
                </a:lnTo>
                <a:lnTo>
                  <a:pt x="2716317" y="0"/>
                </a:lnTo>
                <a:lnTo>
                  <a:pt x="0" y="0"/>
                </a:lnTo>
                <a:lnTo>
                  <a:pt x="0" y="1358159"/>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14542983" y="6841060"/>
            <a:ext cx="4903436" cy="4114800"/>
          </a:xfrm>
          <a:custGeom>
            <a:avLst/>
            <a:gdLst/>
            <a:ahLst/>
            <a:cxnLst/>
            <a:rect r="r" b="b" t="t" l="l"/>
            <a:pathLst>
              <a:path h="4114800" w="4903436">
                <a:moveTo>
                  <a:pt x="0" y="0"/>
                </a:moveTo>
                <a:lnTo>
                  <a:pt x="4903436" y="0"/>
                </a:lnTo>
                <a:lnTo>
                  <a:pt x="4903436"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5" id="5"/>
          <p:cNvGrpSpPr/>
          <p:nvPr/>
        </p:nvGrpSpPr>
        <p:grpSpPr>
          <a:xfrm rot="0">
            <a:off x="192537" y="390321"/>
            <a:ext cx="4045303" cy="4045303"/>
            <a:chOff x="0" y="0"/>
            <a:chExt cx="812800" cy="812800"/>
          </a:xfrm>
        </p:grpSpPr>
        <p:sp>
          <p:nvSpPr>
            <p:cNvPr name="Freeform 6" id="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6"/>
              <a:stretch>
                <a:fillRect l="0" t="0" r="0" b="0"/>
              </a:stretch>
            </a:blipFill>
          </p:spPr>
        </p:sp>
      </p:grpSp>
      <p:sp>
        <p:nvSpPr>
          <p:cNvPr name="TextBox 7" id="7"/>
          <p:cNvSpPr txBox="true"/>
          <p:nvPr/>
        </p:nvSpPr>
        <p:spPr>
          <a:xfrm rot="0">
            <a:off x="3119590" y="2450464"/>
            <a:ext cx="13112360" cy="2693036"/>
          </a:xfrm>
          <a:prstGeom prst="rect">
            <a:avLst/>
          </a:prstGeom>
        </p:spPr>
        <p:txBody>
          <a:bodyPr anchor="t" rtlCol="false" tIns="0" lIns="0" bIns="0" rIns="0">
            <a:spAutoFit/>
          </a:bodyPr>
          <a:lstStyle/>
          <a:p>
            <a:pPr algn="ctr">
              <a:lnSpc>
                <a:spcPts val="10400"/>
              </a:lnSpc>
            </a:pPr>
            <a:r>
              <a:rPr lang="en-US" b="true" sz="10400">
                <a:solidFill>
                  <a:srgbClr val="FEF1CA"/>
                </a:solidFill>
                <a:latin typeface="Montserrat Bold"/>
                <a:ea typeface="Montserrat Bold"/>
                <a:cs typeface="Montserrat Bold"/>
                <a:sym typeface="Montserrat Bold"/>
              </a:rPr>
              <a:t>DEVELOPING PARTNERSHIPS</a:t>
            </a:r>
          </a:p>
        </p:txBody>
      </p:sp>
      <p:sp>
        <p:nvSpPr>
          <p:cNvPr name="TextBox 8" id="8"/>
          <p:cNvSpPr txBox="true"/>
          <p:nvPr/>
        </p:nvSpPr>
        <p:spPr>
          <a:xfrm rot="0">
            <a:off x="3119590" y="5600944"/>
            <a:ext cx="13112360" cy="496569"/>
          </a:xfrm>
          <a:prstGeom prst="rect">
            <a:avLst/>
          </a:prstGeom>
        </p:spPr>
        <p:txBody>
          <a:bodyPr anchor="t" rtlCol="false" tIns="0" lIns="0" bIns="0" rIns="0">
            <a:spAutoFit/>
          </a:bodyPr>
          <a:lstStyle/>
          <a:p>
            <a:pPr algn="ctr">
              <a:lnSpc>
                <a:spcPts val="3799"/>
              </a:lnSpc>
            </a:pPr>
            <a:r>
              <a:rPr lang="en-US" b="true" sz="3799">
                <a:solidFill>
                  <a:srgbClr val="FEF1CA"/>
                </a:solidFill>
                <a:latin typeface="Montserrat Bold"/>
                <a:ea typeface="Montserrat Bold"/>
                <a:cs typeface="Montserrat Bold"/>
                <a:sym typeface="Montserrat Bold"/>
              </a:rPr>
              <a:t>Public Health Nurse Allies in Environmental Health</a:t>
            </a:r>
          </a:p>
        </p:txBody>
      </p:sp>
      <p:sp>
        <p:nvSpPr>
          <p:cNvPr name="TextBox 9" id="9"/>
          <p:cNvSpPr txBox="true"/>
          <p:nvPr/>
        </p:nvSpPr>
        <p:spPr>
          <a:xfrm rot="0">
            <a:off x="5968650" y="6793435"/>
            <a:ext cx="7808958" cy="1019176"/>
          </a:xfrm>
          <a:prstGeom prst="rect">
            <a:avLst/>
          </a:prstGeom>
        </p:spPr>
        <p:txBody>
          <a:bodyPr anchor="t" rtlCol="false" tIns="0" lIns="0" bIns="0" rIns="0">
            <a:spAutoFit/>
          </a:bodyPr>
          <a:lstStyle/>
          <a:p>
            <a:pPr algn="ctr">
              <a:lnSpc>
                <a:spcPts val="4199"/>
              </a:lnSpc>
            </a:pPr>
            <a:r>
              <a:rPr lang="en-US" sz="2999">
                <a:solidFill>
                  <a:srgbClr val="FEF1CA"/>
                </a:solidFill>
                <a:latin typeface="Montserrat"/>
                <a:ea typeface="Montserrat"/>
                <a:cs typeface="Montserrat"/>
                <a:sym typeface="Montserrat"/>
              </a:rPr>
              <a:t>Tiffany Beniot, MAPHN President  Simone Carter, MAPHN President Elect</a:t>
            </a:r>
          </a:p>
        </p:txBody>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bg>
      <p:bgPr>
        <a:solidFill>
          <a:srgbClr val="13224F"/>
        </a:solidFill>
      </p:bgPr>
    </p:bg>
    <p:spTree>
      <p:nvGrpSpPr>
        <p:cNvPr id="1" name=""/>
        <p:cNvGrpSpPr/>
        <p:nvPr/>
      </p:nvGrpSpPr>
      <p:grpSpPr>
        <a:xfrm>
          <a:off x="0" y="0"/>
          <a:ext cx="0" cy="0"/>
          <a:chOff x="0" y="0"/>
          <a:chExt cx="0" cy="0"/>
        </a:xfrm>
      </p:grpSpPr>
      <p:sp>
        <p:nvSpPr>
          <p:cNvPr name="TextBox 2" id="2"/>
          <p:cNvSpPr txBox="true"/>
          <p:nvPr/>
        </p:nvSpPr>
        <p:spPr>
          <a:xfrm rot="0">
            <a:off x="644362" y="3828472"/>
            <a:ext cx="9876722" cy="4553586"/>
          </a:xfrm>
          <a:prstGeom prst="rect">
            <a:avLst/>
          </a:prstGeom>
        </p:spPr>
        <p:txBody>
          <a:bodyPr anchor="t" rtlCol="false" tIns="0" lIns="0" bIns="0" rIns="0">
            <a:spAutoFit/>
          </a:bodyPr>
          <a:lstStyle/>
          <a:p>
            <a:pPr algn="l">
              <a:lnSpc>
                <a:spcPts val="3639"/>
              </a:lnSpc>
            </a:pPr>
            <a:r>
              <a:rPr lang="en-US" sz="2599">
                <a:solidFill>
                  <a:srgbClr val="FEF1CA"/>
                </a:solidFill>
                <a:latin typeface="Montserrat"/>
                <a:ea typeface="Montserrat"/>
                <a:cs typeface="Montserrat"/>
                <a:sym typeface="Montserrat"/>
              </a:rPr>
              <a:t>Cross-sect</a:t>
            </a:r>
            <a:r>
              <a:rPr lang="en-US" sz="2599">
                <a:solidFill>
                  <a:srgbClr val="FEF1CA"/>
                </a:solidFill>
                <a:latin typeface="Montserrat"/>
                <a:ea typeface="Montserrat"/>
                <a:cs typeface="Montserrat"/>
                <a:sym typeface="Montserrat"/>
              </a:rPr>
              <a:t>or collaboration is essential for addressing complex environmental health challenges, facilitating policy development, and building capacity for prevention-oriented, comprehensive approaches to healthy living environments.[7-9] Such partnerships bridge gaps between public health, housing, and environmental policy, enabling integrated interventions that address upstream determinants of health and reduce disparities. Effective collaboration is contingent on clear roles, trust-building, and active engagement among stakeholders.[7-8]</a:t>
            </a:r>
          </a:p>
        </p:txBody>
      </p:sp>
      <p:sp>
        <p:nvSpPr>
          <p:cNvPr name="TextBox 3" id="3"/>
          <p:cNvSpPr txBox="true"/>
          <p:nvPr/>
        </p:nvSpPr>
        <p:spPr>
          <a:xfrm rot="0">
            <a:off x="4787848" y="825426"/>
            <a:ext cx="10063008" cy="1720851"/>
          </a:xfrm>
          <a:prstGeom prst="rect">
            <a:avLst/>
          </a:prstGeom>
        </p:spPr>
        <p:txBody>
          <a:bodyPr anchor="t" rtlCol="false" tIns="0" lIns="0" bIns="0" rIns="0">
            <a:spAutoFit/>
          </a:bodyPr>
          <a:lstStyle/>
          <a:p>
            <a:pPr algn="l">
              <a:lnSpc>
                <a:spcPts val="6400"/>
              </a:lnSpc>
            </a:pPr>
            <a:r>
              <a:rPr lang="en-US" b="true" sz="8000">
                <a:solidFill>
                  <a:srgbClr val="FEF1CA"/>
                </a:solidFill>
                <a:latin typeface="Montserrat Bold"/>
                <a:ea typeface="Montserrat Bold"/>
                <a:cs typeface="Montserrat Bold"/>
                <a:sym typeface="Montserrat Bold"/>
              </a:rPr>
              <a:t>RESULTS OF COLLABORATION</a:t>
            </a:r>
          </a:p>
        </p:txBody>
      </p:sp>
      <p:pic>
        <p:nvPicPr>
          <p:cNvPr name="Picture 4" id="4"/>
          <p:cNvPicPr>
            <a:picLocks noChangeAspect="true"/>
          </p:cNvPicPr>
          <p:nvPr/>
        </p:nvPicPr>
        <p:blipFill>
          <a:blip r:embed="rId2"/>
          <a:stretch>
            <a:fillRect/>
          </a:stretch>
        </p:blipFill>
        <p:spPr>
          <a:xfrm rot="0">
            <a:off x="10711954" y="1289569"/>
            <a:ext cx="6953860" cy="7707862"/>
          </a:xfrm>
          <a:prstGeom prst="rect">
            <a:avLst/>
          </a:prstGeom>
        </p:spPr>
      </p:pic>
      <p:sp>
        <p:nvSpPr>
          <p:cNvPr name="Freeform 5" id="5"/>
          <p:cNvSpPr/>
          <p:nvPr/>
        </p:nvSpPr>
        <p:spPr>
          <a:xfrm flipH="false" flipV="false" rot="0">
            <a:off x="-914644" y="-523948"/>
            <a:ext cx="5200379" cy="4114800"/>
          </a:xfrm>
          <a:custGeom>
            <a:avLst/>
            <a:gdLst/>
            <a:ahLst/>
            <a:cxnLst/>
            <a:rect r="r" b="b" t="t" l="l"/>
            <a:pathLst>
              <a:path h="4114800" w="5200379">
                <a:moveTo>
                  <a:pt x="0" y="0"/>
                </a:moveTo>
                <a:lnTo>
                  <a:pt x="5200379" y="0"/>
                </a:lnTo>
                <a:lnTo>
                  <a:pt x="5200379" y="4114800"/>
                </a:lnTo>
                <a:lnTo>
                  <a:pt x="0" y="41148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6" id="6"/>
          <p:cNvSpPr/>
          <p:nvPr/>
        </p:nvSpPr>
        <p:spPr>
          <a:xfrm flipH="false" flipV="false" rot="0">
            <a:off x="3078892" y="9012555"/>
            <a:ext cx="2716317" cy="1358159"/>
          </a:xfrm>
          <a:custGeom>
            <a:avLst/>
            <a:gdLst/>
            <a:ahLst/>
            <a:cxnLst/>
            <a:rect r="r" b="b" t="t" l="l"/>
            <a:pathLst>
              <a:path h="1358159" w="2716317">
                <a:moveTo>
                  <a:pt x="0" y="0"/>
                </a:moveTo>
                <a:lnTo>
                  <a:pt x="2716318" y="0"/>
                </a:lnTo>
                <a:lnTo>
                  <a:pt x="2716318" y="1358159"/>
                </a:lnTo>
                <a:lnTo>
                  <a:pt x="0" y="1358159"/>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7" id="7"/>
          <p:cNvSpPr/>
          <p:nvPr/>
        </p:nvSpPr>
        <p:spPr>
          <a:xfrm flipH="false" flipV="false" rot="0">
            <a:off x="0" y="8928841"/>
            <a:ext cx="2716317" cy="1358159"/>
          </a:xfrm>
          <a:custGeom>
            <a:avLst/>
            <a:gdLst/>
            <a:ahLst/>
            <a:cxnLst/>
            <a:rect r="r" b="b" t="t" l="l"/>
            <a:pathLst>
              <a:path h="1358159" w="2716317">
                <a:moveTo>
                  <a:pt x="0" y="0"/>
                </a:moveTo>
                <a:lnTo>
                  <a:pt x="2716317" y="0"/>
                </a:lnTo>
                <a:lnTo>
                  <a:pt x="2716317" y="1358159"/>
                </a:lnTo>
                <a:lnTo>
                  <a:pt x="0" y="1358159"/>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grpSp>
        <p:nvGrpSpPr>
          <p:cNvPr name="Group 8" id="8"/>
          <p:cNvGrpSpPr/>
          <p:nvPr/>
        </p:nvGrpSpPr>
        <p:grpSpPr>
          <a:xfrm rot="0">
            <a:off x="419971" y="267877"/>
            <a:ext cx="2531150" cy="2531150"/>
            <a:chOff x="0" y="0"/>
            <a:chExt cx="812800" cy="812800"/>
          </a:xfrm>
        </p:grpSpPr>
        <p:sp>
          <p:nvSpPr>
            <p:cNvPr name="Freeform 9" id="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9"/>
              <a:stretch>
                <a:fillRect l="0" t="0" r="0" b="0"/>
              </a:stretch>
            </a:blipFill>
          </p:spPr>
        </p:sp>
      </p:grpSp>
    </p:spTree>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p:cSld>
    <p:bg>
      <p:bgPr>
        <a:solidFill>
          <a:srgbClr val="13224F"/>
        </a:solidFill>
      </p:bgPr>
    </p:bg>
    <p:spTree>
      <p:nvGrpSpPr>
        <p:cNvPr id="1" name=""/>
        <p:cNvGrpSpPr/>
        <p:nvPr/>
      </p:nvGrpSpPr>
      <p:grpSpPr>
        <a:xfrm>
          <a:off x="0" y="0"/>
          <a:ext cx="0" cy="0"/>
          <a:chOff x="0" y="0"/>
          <a:chExt cx="0" cy="0"/>
        </a:xfrm>
      </p:grpSpPr>
      <p:sp>
        <p:nvSpPr>
          <p:cNvPr name="TextBox 2" id="2"/>
          <p:cNvSpPr txBox="true"/>
          <p:nvPr/>
        </p:nvSpPr>
        <p:spPr>
          <a:xfrm rot="0">
            <a:off x="6096736" y="725487"/>
            <a:ext cx="8865010" cy="911226"/>
          </a:xfrm>
          <a:prstGeom prst="rect">
            <a:avLst/>
          </a:prstGeom>
        </p:spPr>
        <p:txBody>
          <a:bodyPr anchor="t" rtlCol="false" tIns="0" lIns="0" bIns="0" rIns="0">
            <a:spAutoFit/>
          </a:bodyPr>
          <a:lstStyle/>
          <a:p>
            <a:pPr algn="l">
              <a:lnSpc>
                <a:spcPts val="6400"/>
              </a:lnSpc>
            </a:pPr>
            <a:r>
              <a:rPr lang="en-US" b="true" sz="8000">
                <a:solidFill>
                  <a:srgbClr val="FEF1CA"/>
                </a:solidFill>
                <a:latin typeface="Montserrat Bold"/>
                <a:ea typeface="Montserrat Bold"/>
                <a:cs typeface="Montserrat Bold"/>
                <a:sym typeface="Montserrat Bold"/>
              </a:rPr>
              <a:t>CONCLUSION</a:t>
            </a:r>
          </a:p>
        </p:txBody>
      </p:sp>
      <p:grpSp>
        <p:nvGrpSpPr>
          <p:cNvPr name="Group 3" id="3"/>
          <p:cNvGrpSpPr/>
          <p:nvPr/>
        </p:nvGrpSpPr>
        <p:grpSpPr>
          <a:xfrm rot="0">
            <a:off x="3315560" y="3257449"/>
            <a:ext cx="14114689" cy="5393195"/>
            <a:chOff x="0" y="0"/>
            <a:chExt cx="18819585" cy="7190927"/>
          </a:xfrm>
        </p:grpSpPr>
        <p:grpSp>
          <p:nvGrpSpPr>
            <p:cNvPr name="Group 4" id="4"/>
            <p:cNvGrpSpPr/>
            <p:nvPr/>
          </p:nvGrpSpPr>
          <p:grpSpPr>
            <a:xfrm rot="0">
              <a:off x="0" y="0"/>
              <a:ext cx="18819585" cy="7190927"/>
              <a:chOff x="0" y="0"/>
              <a:chExt cx="2054526" cy="785030"/>
            </a:xfrm>
          </p:grpSpPr>
          <p:sp>
            <p:nvSpPr>
              <p:cNvPr name="Freeform 5" id="5"/>
              <p:cNvSpPr/>
              <p:nvPr/>
            </p:nvSpPr>
            <p:spPr>
              <a:xfrm flipH="false" flipV="false" rot="0">
                <a:off x="0" y="0"/>
                <a:ext cx="2054526" cy="785030"/>
              </a:xfrm>
              <a:custGeom>
                <a:avLst/>
                <a:gdLst/>
                <a:ahLst/>
                <a:cxnLst/>
                <a:rect r="r" b="b" t="t" l="l"/>
                <a:pathLst>
                  <a:path h="785030" w="2054526">
                    <a:moveTo>
                      <a:pt x="50615" y="0"/>
                    </a:moveTo>
                    <a:lnTo>
                      <a:pt x="2003911" y="0"/>
                    </a:lnTo>
                    <a:cubicBezTo>
                      <a:pt x="2017335" y="0"/>
                      <a:pt x="2030209" y="5333"/>
                      <a:pt x="2039701" y="14825"/>
                    </a:cubicBezTo>
                    <a:cubicBezTo>
                      <a:pt x="2049194" y="24317"/>
                      <a:pt x="2054526" y="37191"/>
                      <a:pt x="2054526" y="50615"/>
                    </a:cubicBezTo>
                    <a:lnTo>
                      <a:pt x="2054526" y="734415"/>
                    </a:lnTo>
                    <a:cubicBezTo>
                      <a:pt x="2054526" y="747839"/>
                      <a:pt x="2049194" y="760713"/>
                      <a:pt x="2039701" y="770206"/>
                    </a:cubicBezTo>
                    <a:cubicBezTo>
                      <a:pt x="2030209" y="779698"/>
                      <a:pt x="2017335" y="785030"/>
                      <a:pt x="2003911" y="785030"/>
                    </a:cubicBezTo>
                    <a:lnTo>
                      <a:pt x="50615" y="785030"/>
                    </a:lnTo>
                    <a:cubicBezTo>
                      <a:pt x="22661" y="785030"/>
                      <a:pt x="0" y="762369"/>
                      <a:pt x="0" y="734415"/>
                    </a:cubicBezTo>
                    <a:lnTo>
                      <a:pt x="0" y="50615"/>
                    </a:lnTo>
                    <a:cubicBezTo>
                      <a:pt x="0" y="22661"/>
                      <a:pt x="22661" y="0"/>
                      <a:pt x="50615" y="0"/>
                    </a:cubicBezTo>
                    <a:close/>
                  </a:path>
                </a:pathLst>
              </a:custGeom>
              <a:solidFill>
                <a:srgbClr val="BC9435">
                  <a:alpha val="53725"/>
                </a:srgbClr>
              </a:solidFill>
            </p:spPr>
          </p:sp>
          <p:sp>
            <p:nvSpPr>
              <p:cNvPr name="TextBox 6" id="6"/>
              <p:cNvSpPr txBox="true"/>
              <p:nvPr/>
            </p:nvSpPr>
            <p:spPr>
              <a:xfrm>
                <a:off x="0" y="-38100"/>
                <a:ext cx="2054526" cy="823130"/>
              </a:xfrm>
              <a:prstGeom prst="rect">
                <a:avLst/>
              </a:prstGeom>
            </p:spPr>
            <p:txBody>
              <a:bodyPr anchor="ctr" rtlCol="false" tIns="50800" lIns="50800" bIns="50800" rIns="50800"/>
              <a:lstStyle/>
              <a:p>
                <a:pPr algn="ctr">
                  <a:lnSpc>
                    <a:spcPts val="2659"/>
                  </a:lnSpc>
                  <a:spcBef>
                    <a:spcPct val="0"/>
                  </a:spcBef>
                </a:pPr>
              </a:p>
            </p:txBody>
          </p:sp>
        </p:grpSp>
        <p:sp>
          <p:nvSpPr>
            <p:cNvPr name="TextBox 7" id="7"/>
            <p:cNvSpPr txBox="true"/>
            <p:nvPr/>
          </p:nvSpPr>
          <p:spPr>
            <a:xfrm rot="0">
              <a:off x="829007" y="1318512"/>
              <a:ext cx="17161572" cy="4496753"/>
            </a:xfrm>
            <a:prstGeom prst="rect">
              <a:avLst/>
            </a:prstGeom>
          </p:spPr>
          <p:txBody>
            <a:bodyPr anchor="t" rtlCol="false" tIns="0" lIns="0" bIns="0" rIns="0">
              <a:spAutoFit/>
            </a:bodyPr>
            <a:lstStyle/>
            <a:p>
              <a:pPr algn="l">
                <a:lnSpc>
                  <a:spcPts val="4559"/>
                </a:lnSpc>
              </a:pPr>
              <a:r>
                <a:rPr lang="en-US" sz="3256">
                  <a:solidFill>
                    <a:srgbClr val="FEF1CA"/>
                  </a:solidFill>
                  <a:latin typeface="Montserrat"/>
                  <a:ea typeface="Montserrat"/>
                  <a:cs typeface="Montserrat"/>
                  <a:sym typeface="Montserrat"/>
                </a:rPr>
                <a:t>In summary, the medical literature supports that collaboration between public health nurses and environmental professionals leads to enhanced health outcomes through improved intervention delivery, preparedness, and policy development, particularly in populations at greatest risk from environmental hazards.</a:t>
              </a:r>
            </a:p>
          </p:txBody>
        </p:sp>
      </p:grpSp>
      <p:sp>
        <p:nvSpPr>
          <p:cNvPr name="Freeform 8" id="8"/>
          <p:cNvSpPr/>
          <p:nvPr/>
        </p:nvSpPr>
        <p:spPr>
          <a:xfrm flipH="false" flipV="false" rot="0">
            <a:off x="-1186130" y="-857351"/>
            <a:ext cx="5200379" cy="4114800"/>
          </a:xfrm>
          <a:custGeom>
            <a:avLst/>
            <a:gdLst/>
            <a:ahLst/>
            <a:cxnLst/>
            <a:rect r="r" b="b" t="t" l="l"/>
            <a:pathLst>
              <a:path h="4114800" w="5200379">
                <a:moveTo>
                  <a:pt x="0" y="0"/>
                </a:moveTo>
                <a:lnTo>
                  <a:pt x="5200379" y="0"/>
                </a:lnTo>
                <a:lnTo>
                  <a:pt x="5200379" y="4114800"/>
                </a:lnTo>
                <a:lnTo>
                  <a:pt x="0" y="41148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9" id="9"/>
          <p:cNvSpPr/>
          <p:nvPr/>
        </p:nvSpPr>
        <p:spPr>
          <a:xfrm flipH="false" flipV="false" rot="0">
            <a:off x="1028700" y="8928841"/>
            <a:ext cx="2716317" cy="1358159"/>
          </a:xfrm>
          <a:custGeom>
            <a:avLst/>
            <a:gdLst/>
            <a:ahLst/>
            <a:cxnLst/>
            <a:rect r="r" b="b" t="t" l="l"/>
            <a:pathLst>
              <a:path h="1358159" w="2716317">
                <a:moveTo>
                  <a:pt x="0" y="0"/>
                </a:moveTo>
                <a:lnTo>
                  <a:pt x="2716317" y="0"/>
                </a:lnTo>
                <a:lnTo>
                  <a:pt x="2716317" y="1358159"/>
                </a:lnTo>
                <a:lnTo>
                  <a:pt x="0" y="1358159"/>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10" id="10"/>
          <p:cNvGrpSpPr/>
          <p:nvPr/>
        </p:nvGrpSpPr>
        <p:grpSpPr>
          <a:xfrm rot="0">
            <a:off x="333991" y="145224"/>
            <a:ext cx="2531150" cy="2531150"/>
            <a:chOff x="0" y="0"/>
            <a:chExt cx="812800" cy="812800"/>
          </a:xfrm>
        </p:grpSpPr>
        <p:sp>
          <p:nvSpPr>
            <p:cNvPr name="Freeform 11" id="11"/>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6"/>
              <a:stretch>
                <a:fillRect l="0" t="0" r="0" b="0"/>
              </a:stretch>
            </a:blipFill>
          </p:spPr>
        </p:sp>
      </p:grpSp>
    </p:spTree>
  </p:cSld>
  <p:clrMapOvr>
    <a:masterClrMapping/>
  </p:clrMapOvr>
</p:sld>
</file>

<file path=ppt/slides/slide12.xml><?xml version="1.0" encoding="utf-8"?>
<p:sld xmlns:p="http://schemas.openxmlformats.org/presentationml/2006/main" xmlns:a="http://schemas.openxmlformats.org/drawingml/2006/main" xmlns:r="http://schemas.openxmlformats.org/officeDocument/2006/relationships">
  <p:cSld>
    <p:bg>
      <p:bgPr>
        <a:solidFill>
          <a:srgbClr val="13224F"/>
        </a:solidFill>
      </p:bgPr>
    </p:bg>
    <p:spTree>
      <p:nvGrpSpPr>
        <p:cNvPr id="1" name=""/>
        <p:cNvGrpSpPr/>
        <p:nvPr/>
      </p:nvGrpSpPr>
      <p:grpSpPr>
        <a:xfrm>
          <a:off x="0" y="0"/>
          <a:ext cx="0" cy="0"/>
          <a:chOff x="0" y="0"/>
          <a:chExt cx="0" cy="0"/>
        </a:xfrm>
      </p:grpSpPr>
      <p:sp>
        <p:nvSpPr>
          <p:cNvPr name="TextBox 2" id="2"/>
          <p:cNvSpPr txBox="true"/>
          <p:nvPr/>
        </p:nvSpPr>
        <p:spPr>
          <a:xfrm rot="0">
            <a:off x="4014249" y="825426"/>
            <a:ext cx="11508594" cy="1720851"/>
          </a:xfrm>
          <a:prstGeom prst="rect">
            <a:avLst/>
          </a:prstGeom>
        </p:spPr>
        <p:txBody>
          <a:bodyPr anchor="t" rtlCol="false" tIns="0" lIns="0" bIns="0" rIns="0">
            <a:spAutoFit/>
          </a:bodyPr>
          <a:lstStyle/>
          <a:p>
            <a:pPr algn="l">
              <a:lnSpc>
                <a:spcPts val="6400"/>
              </a:lnSpc>
            </a:pPr>
            <a:r>
              <a:rPr lang="en-US" b="true" sz="8000">
                <a:solidFill>
                  <a:srgbClr val="FEF1CA"/>
                </a:solidFill>
                <a:latin typeface="Montserrat Bold"/>
                <a:ea typeface="Montserrat Bold"/>
                <a:cs typeface="Montserrat Bold"/>
                <a:sym typeface="Montserrat Bold"/>
              </a:rPr>
              <a:t>COVID-19 VACCINE DISCUSSION</a:t>
            </a:r>
          </a:p>
        </p:txBody>
      </p:sp>
      <p:sp>
        <p:nvSpPr>
          <p:cNvPr name="Freeform 3" id="3"/>
          <p:cNvSpPr/>
          <p:nvPr/>
        </p:nvSpPr>
        <p:spPr>
          <a:xfrm flipH="false" flipV="false" rot="0">
            <a:off x="-329459" y="9258300"/>
            <a:ext cx="2716317" cy="1358159"/>
          </a:xfrm>
          <a:custGeom>
            <a:avLst/>
            <a:gdLst/>
            <a:ahLst/>
            <a:cxnLst/>
            <a:rect r="r" b="b" t="t" l="l"/>
            <a:pathLst>
              <a:path h="1358159" w="2716317">
                <a:moveTo>
                  <a:pt x="0" y="0"/>
                </a:moveTo>
                <a:lnTo>
                  <a:pt x="2716318" y="0"/>
                </a:lnTo>
                <a:lnTo>
                  <a:pt x="2716318" y="1358159"/>
                </a:lnTo>
                <a:lnTo>
                  <a:pt x="0" y="1358159"/>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4" id="4"/>
          <p:cNvSpPr txBox="true"/>
          <p:nvPr/>
        </p:nvSpPr>
        <p:spPr>
          <a:xfrm rot="0">
            <a:off x="2529756" y="3006726"/>
            <a:ext cx="7238790" cy="6119110"/>
          </a:xfrm>
          <a:prstGeom prst="rect">
            <a:avLst/>
          </a:prstGeom>
        </p:spPr>
        <p:txBody>
          <a:bodyPr anchor="t" rtlCol="false" tIns="0" lIns="0" bIns="0" rIns="0">
            <a:spAutoFit/>
          </a:bodyPr>
          <a:lstStyle/>
          <a:p>
            <a:pPr algn="just">
              <a:lnSpc>
                <a:spcPts val="3451"/>
              </a:lnSpc>
            </a:pPr>
            <a:r>
              <a:rPr lang="en-US" sz="2465">
                <a:solidFill>
                  <a:srgbClr val="FEF1CA"/>
                </a:solidFill>
                <a:latin typeface="Montserrat"/>
                <a:ea typeface="Montserrat"/>
                <a:cs typeface="Montserrat"/>
                <a:sym typeface="Montserrat"/>
              </a:rPr>
              <a:t>Who is Eligible</a:t>
            </a:r>
          </a:p>
          <a:p>
            <a:pPr algn="just" marL="1064456" indent="-354819" lvl="2">
              <a:lnSpc>
                <a:spcPts val="3451"/>
              </a:lnSpc>
              <a:buFont typeface="Arial"/>
              <a:buChar char="⚬"/>
            </a:pPr>
            <a:r>
              <a:rPr lang="en-US" sz="2465">
                <a:solidFill>
                  <a:srgbClr val="FEF1CA"/>
                </a:solidFill>
                <a:latin typeface="Montserrat"/>
                <a:ea typeface="Montserrat"/>
                <a:cs typeface="Montserrat"/>
                <a:sym typeface="Montserrat"/>
              </a:rPr>
              <a:t>65+ </a:t>
            </a:r>
          </a:p>
          <a:p>
            <a:pPr algn="just" marL="1064456" indent="-354819" lvl="2">
              <a:lnSpc>
                <a:spcPts val="3451"/>
              </a:lnSpc>
              <a:buFont typeface="Arial"/>
              <a:buChar char="⚬"/>
            </a:pPr>
            <a:r>
              <a:rPr lang="en-US" sz="2465">
                <a:solidFill>
                  <a:srgbClr val="FEF1CA"/>
                </a:solidFill>
                <a:latin typeface="Montserrat"/>
                <a:ea typeface="Montserrat"/>
                <a:cs typeface="Montserrat"/>
                <a:sym typeface="Montserrat"/>
              </a:rPr>
              <a:t>Immocompromised (high risk)</a:t>
            </a:r>
          </a:p>
          <a:p>
            <a:pPr algn="just">
              <a:lnSpc>
                <a:spcPts val="3451"/>
              </a:lnSpc>
            </a:pPr>
            <a:r>
              <a:rPr lang="en-US" sz="2465">
                <a:solidFill>
                  <a:srgbClr val="FEF1CA"/>
                </a:solidFill>
                <a:latin typeface="Montserrat"/>
                <a:ea typeface="Montserrat"/>
                <a:cs typeface="Montserrat"/>
                <a:sym typeface="Montserrat"/>
              </a:rPr>
              <a:t>Vaccines Available</a:t>
            </a:r>
          </a:p>
          <a:p>
            <a:pPr algn="just" marL="532228" indent="-266114" lvl="1">
              <a:lnSpc>
                <a:spcPts val="3451"/>
              </a:lnSpc>
              <a:buFont typeface="Arial"/>
              <a:buChar char="•"/>
            </a:pPr>
            <a:r>
              <a:rPr lang="en-US" sz="2465">
                <a:solidFill>
                  <a:srgbClr val="FEF1CA"/>
                </a:solidFill>
                <a:latin typeface="Montserrat"/>
                <a:ea typeface="Montserrat"/>
                <a:cs typeface="Montserrat"/>
                <a:sym typeface="Montserrat"/>
              </a:rPr>
              <a:t>Pfizer</a:t>
            </a:r>
          </a:p>
          <a:p>
            <a:pPr algn="just" marL="1064456" indent="-354819" lvl="2">
              <a:lnSpc>
                <a:spcPts val="3451"/>
              </a:lnSpc>
              <a:buFont typeface="Arial"/>
              <a:buChar char="⚬"/>
            </a:pPr>
            <a:r>
              <a:rPr lang="en-US" sz="2465">
                <a:solidFill>
                  <a:srgbClr val="FEF1CA"/>
                </a:solidFill>
                <a:latin typeface="Montserrat"/>
                <a:ea typeface="Montserrat"/>
                <a:cs typeface="Montserrat"/>
                <a:sym typeface="Montserrat"/>
              </a:rPr>
              <a:t>5-64 years high risk only</a:t>
            </a:r>
          </a:p>
          <a:p>
            <a:pPr algn="just" marL="1064456" indent="-354819" lvl="2">
              <a:lnSpc>
                <a:spcPts val="3451"/>
              </a:lnSpc>
              <a:buFont typeface="Arial"/>
              <a:buChar char="⚬"/>
            </a:pPr>
            <a:r>
              <a:rPr lang="en-US" sz="2465">
                <a:solidFill>
                  <a:srgbClr val="FEF1CA"/>
                </a:solidFill>
                <a:latin typeface="Montserrat"/>
                <a:ea typeface="Montserrat"/>
                <a:cs typeface="Montserrat"/>
                <a:sym typeface="Montserrat"/>
              </a:rPr>
              <a:t>65+</a:t>
            </a:r>
          </a:p>
          <a:p>
            <a:pPr algn="just" marL="532228" indent="-266114" lvl="1">
              <a:lnSpc>
                <a:spcPts val="3451"/>
              </a:lnSpc>
              <a:buFont typeface="Arial"/>
              <a:buChar char="•"/>
            </a:pPr>
            <a:r>
              <a:rPr lang="en-US" sz="2465">
                <a:solidFill>
                  <a:srgbClr val="FEF1CA"/>
                </a:solidFill>
                <a:latin typeface="Montserrat"/>
                <a:ea typeface="Montserrat"/>
                <a:cs typeface="Montserrat"/>
                <a:sym typeface="Montserrat"/>
              </a:rPr>
              <a:t>Moderna</a:t>
            </a:r>
          </a:p>
          <a:p>
            <a:pPr algn="just" marL="1064456" indent="-354819" lvl="2">
              <a:lnSpc>
                <a:spcPts val="3451"/>
              </a:lnSpc>
              <a:buFont typeface="Arial"/>
              <a:buChar char="⚬"/>
            </a:pPr>
            <a:r>
              <a:rPr lang="en-US" sz="2465">
                <a:solidFill>
                  <a:srgbClr val="FEF1CA"/>
                </a:solidFill>
                <a:latin typeface="Montserrat"/>
                <a:ea typeface="Montserrat"/>
                <a:cs typeface="Montserrat"/>
                <a:sym typeface="Montserrat"/>
              </a:rPr>
              <a:t>6 mos-64 years high risk only</a:t>
            </a:r>
          </a:p>
          <a:p>
            <a:pPr algn="just" marL="1064456" indent="-354819" lvl="2">
              <a:lnSpc>
                <a:spcPts val="3451"/>
              </a:lnSpc>
              <a:buFont typeface="Arial"/>
              <a:buChar char="⚬"/>
            </a:pPr>
            <a:r>
              <a:rPr lang="en-US" sz="2465">
                <a:solidFill>
                  <a:srgbClr val="FEF1CA"/>
                </a:solidFill>
                <a:latin typeface="Montserrat"/>
                <a:ea typeface="Montserrat"/>
                <a:cs typeface="Montserrat"/>
                <a:sym typeface="Montserrat"/>
              </a:rPr>
              <a:t>65+</a:t>
            </a:r>
          </a:p>
          <a:p>
            <a:pPr algn="just" marL="532228" indent="-266114" lvl="1">
              <a:lnSpc>
                <a:spcPts val="3451"/>
              </a:lnSpc>
              <a:buFont typeface="Arial"/>
              <a:buChar char="•"/>
            </a:pPr>
            <a:r>
              <a:rPr lang="en-US" sz="2465">
                <a:solidFill>
                  <a:srgbClr val="FEF1CA"/>
                </a:solidFill>
                <a:latin typeface="Montserrat"/>
                <a:ea typeface="Montserrat"/>
                <a:cs typeface="Montserrat"/>
                <a:sym typeface="Montserrat"/>
              </a:rPr>
              <a:t>Novavavx</a:t>
            </a:r>
          </a:p>
          <a:p>
            <a:pPr algn="just" marL="1064456" indent="-354819" lvl="2">
              <a:lnSpc>
                <a:spcPts val="3451"/>
              </a:lnSpc>
              <a:buFont typeface="Arial"/>
              <a:buChar char="⚬"/>
            </a:pPr>
            <a:r>
              <a:rPr lang="en-US" sz="2465">
                <a:solidFill>
                  <a:srgbClr val="FEF1CA"/>
                </a:solidFill>
                <a:latin typeface="Montserrat"/>
                <a:ea typeface="Montserrat"/>
                <a:cs typeface="Montserrat"/>
                <a:sym typeface="Montserrat"/>
              </a:rPr>
              <a:t>12-64 years high risk only</a:t>
            </a:r>
          </a:p>
          <a:p>
            <a:pPr algn="just" marL="1064456" indent="-354819" lvl="2">
              <a:lnSpc>
                <a:spcPts val="3451"/>
              </a:lnSpc>
              <a:buFont typeface="Arial"/>
              <a:buChar char="⚬"/>
            </a:pPr>
            <a:r>
              <a:rPr lang="en-US" sz="2465">
                <a:solidFill>
                  <a:srgbClr val="FEF1CA"/>
                </a:solidFill>
                <a:latin typeface="Montserrat"/>
                <a:ea typeface="Montserrat"/>
                <a:cs typeface="Montserrat"/>
                <a:sym typeface="Montserrat"/>
              </a:rPr>
              <a:t>65+</a:t>
            </a:r>
          </a:p>
          <a:p>
            <a:pPr algn="just">
              <a:lnSpc>
                <a:spcPts val="3451"/>
              </a:lnSpc>
            </a:pPr>
          </a:p>
        </p:txBody>
      </p:sp>
      <p:sp>
        <p:nvSpPr>
          <p:cNvPr name="TextBox 5" id="5"/>
          <p:cNvSpPr txBox="true"/>
          <p:nvPr/>
        </p:nvSpPr>
        <p:spPr>
          <a:xfrm rot="0">
            <a:off x="10795761" y="3933073"/>
            <a:ext cx="4357769" cy="3339967"/>
          </a:xfrm>
          <a:prstGeom prst="rect">
            <a:avLst/>
          </a:prstGeom>
        </p:spPr>
        <p:txBody>
          <a:bodyPr anchor="t" rtlCol="false" tIns="0" lIns="0" bIns="0" rIns="0">
            <a:spAutoFit/>
          </a:bodyPr>
          <a:lstStyle/>
          <a:p>
            <a:pPr algn="just">
              <a:lnSpc>
                <a:spcPts val="3332"/>
              </a:lnSpc>
            </a:pPr>
            <a:r>
              <a:rPr lang="en-US" sz="2380">
                <a:solidFill>
                  <a:srgbClr val="FEF1CA"/>
                </a:solidFill>
                <a:latin typeface="Montserrat"/>
                <a:ea typeface="Montserrat"/>
                <a:cs typeface="Montserrat"/>
                <a:sym typeface="Montserrat"/>
              </a:rPr>
              <a:t>Bottom Line: FDA changed the Covid-19 label, but for now the “high-risk” list is still broad.</a:t>
            </a:r>
          </a:p>
          <a:p>
            <a:pPr algn="just">
              <a:lnSpc>
                <a:spcPts val="3332"/>
              </a:lnSpc>
            </a:pPr>
          </a:p>
          <a:p>
            <a:pPr algn="just">
              <a:lnSpc>
                <a:spcPts val="3332"/>
              </a:lnSpc>
            </a:pPr>
            <a:r>
              <a:rPr lang="en-US" b="true" sz="2380">
                <a:solidFill>
                  <a:srgbClr val="FEF1CA"/>
                </a:solidFill>
                <a:latin typeface="Montserrat Bold"/>
                <a:ea typeface="Montserrat Bold"/>
                <a:cs typeface="Montserrat Bold"/>
                <a:sym typeface="Montserrat Bold"/>
              </a:rPr>
              <a:t>Sept 18</a:t>
            </a:r>
            <a:r>
              <a:rPr lang="en-US" b="true" sz="2380">
                <a:solidFill>
                  <a:srgbClr val="FEF1CA"/>
                </a:solidFill>
                <a:latin typeface="Montserrat Bold"/>
                <a:ea typeface="Montserrat Bold"/>
                <a:cs typeface="Montserrat Bold"/>
                <a:sym typeface="Montserrat Bold"/>
              </a:rPr>
              <a:t>th</a:t>
            </a:r>
            <a:r>
              <a:rPr lang="en-US" b="true" sz="2380">
                <a:solidFill>
                  <a:srgbClr val="FEF1CA"/>
                </a:solidFill>
                <a:latin typeface="Montserrat Bold"/>
                <a:ea typeface="Montserrat Bold"/>
                <a:cs typeface="Montserrat Bold"/>
                <a:sym typeface="Montserrat Bold"/>
              </a:rPr>
              <a:t> ACIP meeting and expecting more changes to come.</a:t>
            </a:r>
          </a:p>
        </p:txBody>
      </p:sp>
      <p:sp>
        <p:nvSpPr>
          <p:cNvPr name="Freeform 6" id="6"/>
          <p:cNvSpPr/>
          <p:nvPr/>
        </p:nvSpPr>
        <p:spPr>
          <a:xfrm flipH="false" flipV="false" rot="0">
            <a:off x="-1186130" y="-1315773"/>
            <a:ext cx="5200379" cy="4114800"/>
          </a:xfrm>
          <a:custGeom>
            <a:avLst/>
            <a:gdLst/>
            <a:ahLst/>
            <a:cxnLst/>
            <a:rect r="r" b="b" t="t" l="l"/>
            <a:pathLst>
              <a:path h="4114800" w="5200379">
                <a:moveTo>
                  <a:pt x="0" y="0"/>
                </a:moveTo>
                <a:lnTo>
                  <a:pt x="5200379" y="0"/>
                </a:lnTo>
                <a:lnTo>
                  <a:pt x="5200379"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7" id="7"/>
          <p:cNvSpPr/>
          <p:nvPr/>
        </p:nvSpPr>
        <p:spPr>
          <a:xfrm flipH="false" flipV="false" rot="-5327095">
            <a:off x="14191371" y="6064264"/>
            <a:ext cx="4903436" cy="4114800"/>
          </a:xfrm>
          <a:custGeom>
            <a:avLst/>
            <a:gdLst/>
            <a:ahLst/>
            <a:cxnLst/>
            <a:rect r="r" b="b" t="t" l="l"/>
            <a:pathLst>
              <a:path h="4114800" w="4903436">
                <a:moveTo>
                  <a:pt x="0" y="0"/>
                </a:moveTo>
                <a:lnTo>
                  <a:pt x="4903436" y="0"/>
                </a:lnTo>
                <a:lnTo>
                  <a:pt x="4903436" y="4114800"/>
                </a:lnTo>
                <a:lnTo>
                  <a:pt x="0" y="4114800"/>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8" id="8"/>
          <p:cNvSpPr/>
          <p:nvPr/>
        </p:nvSpPr>
        <p:spPr>
          <a:xfrm flipH="false" flipV="true" rot="0">
            <a:off x="15284931" y="0"/>
            <a:ext cx="2716317" cy="1358159"/>
          </a:xfrm>
          <a:custGeom>
            <a:avLst/>
            <a:gdLst/>
            <a:ahLst/>
            <a:cxnLst/>
            <a:rect r="r" b="b" t="t" l="l"/>
            <a:pathLst>
              <a:path h="1358159" w="2716317">
                <a:moveTo>
                  <a:pt x="0" y="1358159"/>
                </a:moveTo>
                <a:lnTo>
                  <a:pt x="2716317" y="1358159"/>
                </a:lnTo>
                <a:lnTo>
                  <a:pt x="2716317" y="0"/>
                </a:lnTo>
                <a:lnTo>
                  <a:pt x="0" y="0"/>
                </a:lnTo>
                <a:lnTo>
                  <a:pt x="0" y="1358159"/>
                </a:lnTo>
                <a:close/>
              </a:path>
            </a:pathLst>
          </a:custGeom>
          <a:blipFill>
            <a:blip r:embed="rId8">
              <a:extLst>
                <a:ext uri="{96DAC541-7B7A-43D3-8B79-37D633B846F1}">
                  <asvg:svgBlip xmlns:asvg="http://schemas.microsoft.com/office/drawing/2016/SVG/main" r:embed="rId9"/>
                </a:ext>
              </a:extLst>
            </a:blip>
            <a:stretch>
              <a:fillRect l="0" t="0" r="0" b="0"/>
            </a:stretch>
          </a:blipFill>
        </p:spPr>
      </p:sp>
      <p:grpSp>
        <p:nvGrpSpPr>
          <p:cNvPr name="Group 9" id="9"/>
          <p:cNvGrpSpPr/>
          <p:nvPr/>
        </p:nvGrpSpPr>
        <p:grpSpPr>
          <a:xfrm rot="0">
            <a:off x="148485" y="267877"/>
            <a:ext cx="2531150" cy="2531150"/>
            <a:chOff x="0" y="0"/>
            <a:chExt cx="812800" cy="812800"/>
          </a:xfrm>
        </p:grpSpPr>
        <p:sp>
          <p:nvSpPr>
            <p:cNvPr name="Freeform 10" id="10"/>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10"/>
              <a:stretch>
                <a:fillRect l="0" t="0" r="0" b="0"/>
              </a:stretch>
            </a:blipFill>
          </p:spPr>
        </p:sp>
      </p:grpSp>
    </p:spTree>
  </p:cSld>
  <p:clrMapOvr>
    <a:masterClrMapping/>
  </p:clrMapOvr>
</p:sld>
</file>

<file path=ppt/slides/slide13.xml><?xml version="1.0" encoding="utf-8"?>
<p:sld xmlns:p="http://schemas.openxmlformats.org/presentationml/2006/main" xmlns:a="http://schemas.openxmlformats.org/drawingml/2006/main" xmlns:r="http://schemas.openxmlformats.org/officeDocument/2006/relationships">
  <p:cSld>
    <p:bg>
      <p:bgPr>
        <a:solidFill>
          <a:srgbClr val="13224F"/>
        </a:solidFill>
      </p:bgPr>
    </p:bg>
    <p:spTree>
      <p:nvGrpSpPr>
        <p:cNvPr id="1" name=""/>
        <p:cNvGrpSpPr/>
        <p:nvPr/>
      </p:nvGrpSpPr>
      <p:grpSpPr>
        <a:xfrm>
          <a:off x="0" y="0"/>
          <a:ext cx="0" cy="0"/>
          <a:chOff x="0" y="0"/>
          <a:chExt cx="0" cy="0"/>
        </a:xfrm>
      </p:grpSpPr>
      <p:sp>
        <p:nvSpPr>
          <p:cNvPr name="TextBox 2" id="2"/>
          <p:cNvSpPr txBox="true"/>
          <p:nvPr/>
        </p:nvSpPr>
        <p:spPr>
          <a:xfrm rot="0">
            <a:off x="2754150" y="4577397"/>
            <a:ext cx="12779699" cy="1176021"/>
          </a:xfrm>
          <a:prstGeom prst="rect">
            <a:avLst/>
          </a:prstGeom>
        </p:spPr>
        <p:txBody>
          <a:bodyPr anchor="t" rtlCol="false" tIns="0" lIns="0" bIns="0" rIns="0">
            <a:spAutoFit/>
          </a:bodyPr>
          <a:lstStyle/>
          <a:p>
            <a:pPr algn="ctr">
              <a:lnSpc>
                <a:spcPts val="8320"/>
              </a:lnSpc>
            </a:pPr>
            <a:r>
              <a:rPr lang="en-US" b="true" sz="10400">
                <a:solidFill>
                  <a:srgbClr val="FEF1CA"/>
                </a:solidFill>
                <a:latin typeface="Montserrat Bold"/>
                <a:ea typeface="Montserrat Bold"/>
                <a:cs typeface="Montserrat Bold"/>
                <a:sym typeface="Montserrat Bold"/>
              </a:rPr>
              <a:t>Thank You</a:t>
            </a:r>
          </a:p>
        </p:txBody>
      </p:sp>
      <p:sp>
        <p:nvSpPr>
          <p:cNvPr name="TextBox 3" id="3"/>
          <p:cNvSpPr txBox="true"/>
          <p:nvPr/>
        </p:nvSpPr>
        <p:spPr>
          <a:xfrm rot="0">
            <a:off x="4243940" y="5810568"/>
            <a:ext cx="9800119" cy="299085"/>
          </a:xfrm>
          <a:prstGeom prst="rect">
            <a:avLst/>
          </a:prstGeom>
        </p:spPr>
        <p:txBody>
          <a:bodyPr anchor="t" rtlCol="false" tIns="0" lIns="0" bIns="0" rIns="0">
            <a:spAutoFit/>
          </a:bodyPr>
          <a:lstStyle/>
          <a:p>
            <a:pPr algn="ctr">
              <a:lnSpc>
                <a:spcPts val="2399"/>
              </a:lnSpc>
            </a:pPr>
            <a:r>
              <a:rPr lang="en-US" sz="2399">
                <a:solidFill>
                  <a:srgbClr val="FEF1CA"/>
                </a:solidFill>
                <a:latin typeface="Montserrat"/>
                <a:ea typeface="Montserrat"/>
                <a:cs typeface="Montserrat"/>
                <a:sym typeface="Montserrat"/>
              </a:rPr>
              <a:t>For your attention</a:t>
            </a:r>
          </a:p>
        </p:txBody>
      </p:sp>
      <p:sp>
        <p:nvSpPr>
          <p:cNvPr name="Freeform 4" id="4"/>
          <p:cNvSpPr/>
          <p:nvPr/>
        </p:nvSpPr>
        <p:spPr>
          <a:xfrm flipH="false" flipV="false" rot="0">
            <a:off x="13200404" y="8192865"/>
            <a:ext cx="4261740" cy="2130870"/>
          </a:xfrm>
          <a:custGeom>
            <a:avLst/>
            <a:gdLst/>
            <a:ahLst/>
            <a:cxnLst/>
            <a:rect r="r" b="b" t="t" l="l"/>
            <a:pathLst>
              <a:path h="2130870" w="4261740">
                <a:moveTo>
                  <a:pt x="0" y="0"/>
                </a:moveTo>
                <a:lnTo>
                  <a:pt x="4261740" y="0"/>
                </a:lnTo>
                <a:lnTo>
                  <a:pt x="4261740" y="2130870"/>
                </a:lnTo>
                <a:lnTo>
                  <a:pt x="0" y="213087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 id="5"/>
          <p:cNvSpPr/>
          <p:nvPr/>
        </p:nvSpPr>
        <p:spPr>
          <a:xfrm flipH="false" flipV="false" rot="0">
            <a:off x="-956439" y="-507417"/>
            <a:ext cx="5200379" cy="4114800"/>
          </a:xfrm>
          <a:custGeom>
            <a:avLst/>
            <a:gdLst/>
            <a:ahLst/>
            <a:cxnLst/>
            <a:rect r="r" b="b" t="t" l="l"/>
            <a:pathLst>
              <a:path h="4114800" w="5200379">
                <a:moveTo>
                  <a:pt x="0" y="0"/>
                </a:moveTo>
                <a:lnTo>
                  <a:pt x="5200379" y="0"/>
                </a:lnTo>
                <a:lnTo>
                  <a:pt x="5200379"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6" id="6"/>
          <p:cNvSpPr/>
          <p:nvPr/>
        </p:nvSpPr>
        <p:spPr>
          <a:xfrm flipH="false" flipV="false" rot="0">
            <a:off x="10001451" y="8873231"/>
            <a:ext cx="2901008" cy="1450504"/>
          </a:xfrm>
          <a:custGeom>
            <a:avLst/>
            <a:gdLst/>
            <a:ahLst/>
            <a:cxnLst/>
            <a:rect r="r" b="b" t="t" l="l"/>
            <a:pathLst>
              <a:path h="1450504" w="2901008">
                <a:moveTo>
                  <a:pt x="0" y="0"/>
                </a:moveTo>
                <a:lnTo>
                  <a:pt x="2901007" y="0"/>
                </a:lnTo>
                <a:lnTo>
                  <a:pt x="2901007" y="1450504"/>
                </a:lnTo>
                <a:lnTo>
                  <a:pt x="0" y="145050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7" id="7"/>
          <p:cNvGrpSpPr/>
          <p:nvPr/>
        </p:nvGrpSpPr>
        <p:grpSpPr>
          <a:xfrm rot="0">
            <a:off x="486391" y="297624"/>
            <a:ext cx="2531150" cy="2531150"/>
            <a:chOff x="0" y="0"/>
            <a:chExt cx="812800" cy="812800"/>
          </a:xfrm>
        </p:grpSpPr>
        <p:sp>
          <p:nvSpPr>
            <p:cNvPr name="Freeform 8" id="8"/>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6"/>
              <a:stretch>
                <a:fillRect l="0" t="0" r="0" b="0"/>
              </a:stretch>
            </a:blipFill>
          </p:spPr>
        </p:sp>
      </p:grpSp>
    </p:spTree>
  </p:cSld>
  <p:clrMapOvr>
    <a:masterClrMapping/>
  </p:clrMapOvr>
</p:sld>
</file>

<file path=ppt/slides/slide14.xml><?xml version="1.0" encoding="utf-8"?>
<p:sld xmlns:p="http://schemas.openxmlformats.org/presentationml/2006/main" xmlns:a="http://schemas.openxmlformats.org/drawingml/2006/main" xmlns:r="http://schemas.openxmlformats.org/officeDocument/2006/relationships">
  <p:cSld>
    <p:bg>
      <p:bgPr>
        <a:solidFill>
          <a:srgbClr val="13224F"/>
        </a:solidFill>
      </p:bgPr>
    </p:bg>
    <p:spTree>
      <p:nvGrpSpPr>
        <p:cNvPr id="1" name=""/>
        <p:cNvGrpSpPr/>
        <p:nvPr/>
      </p:nvGrpSpPr>
      <p:grpSpPr>
        <a:xfrm>
          <a:off x="0" y="0"/>
          <a:ext cx="0" cy="0"/>
          <a:chOff x="0" y="0"/>
          <a:chExt cx="0" cy="0"/>
        </a:xfrm>
      </p:grpSpPr>
      <p:sp>
        <p:nvSpPr>
          <p:cNvPr name="TextBox 2" id="2"/>
          <p:cNvSpPr txBox="true"/>
          <p:nvPr/>
        </p:nvSpPr>
        <p:spPr>
          <a:xfrm rot="0">
            <a:off x="660226" y="545785"/>
            <a:ext cx="4515842" cy="870580"/>
          </a:xfrm>
          <a:prstGeom prst="rect">
            <a:avLst/>
          </a:prstGeom>
        </p:spPr>
        <p:txBody>
          <a:bodyPr anchor="t" rtlCol="false" tIns="0" lIns="0" bIns="0" rIns="0">
            <a:spAutoFit/>
          </a:bodyPr>
          <a:lstStyle/>
          <a:p>
            <a:pPr algn="ctr">
              <a:lnSpc>
                <a:spcPts val="7140"/>
              </a:lnSpc>
              <a:spcBef>
                <a:spcPct val="0"/>
              </a:spcBef>
            </a:pPr>
            <a:r>
              <a:rPr lang="en-US" b="true" sz="5100">
                <a:solidFill>
                  <a:srgbClr val="FFFFFF"/>
                </a:solidFill>
                <a:latin typeface="Montserrat Bold"/>
                <a:ea typeface="Montserrat Bold"/>
                <a:cs typeface="Montserrat Bold"/>
                <a:sym typeface="Montserrat Bold"/>
              </a:rPr>
              <a:t>REFERENCES</a:t>
            </a:r>
          </a:p>
        </p:txBody>
      </p:sp>
      <p:sp>
        <p:nvSpPr>
          <p:cNvPr name="TextBox 3" id="3"/>
          <p:cNvSpPr txBox="true"/>
          <p:nvPr/>
        </p:nvSpPr>
        <p:spPr>
          <a:xfrm rot="0">
            <a:off x="412010" y="1784350"/>
            <a:ext cx="17463980" cy="7996555"/>
          </a:xfrm>
          <a:prstGeom prst="rect">
            <a:avLst/>
          </a:prstGeom>
        </p:spPr>
        <p:txBody>
          <a:bodyPr anchor="t" rtlCol="false" tIns="0" lIns="0" bIns="0" rIns="0">
            <a:spAutoFit/>
          </a:bodyPr>
          <a:lstStyle/>
          <a:p>
            <a:pPr algn="l">
              <a:lnSpc>
                <a:spcPts val="1819"/>
              </a:lnSpc>
            </a:pPr>
            <a:r>
              <a:rPr lang="en-US" sz="1299" b="true">
                <a:solidFill>
                  <a:srgbClr val="FFFFFF"/>
                </a:solidFill>
                <a:latin typeface="Montserrat Bold"/>
                <a:ea typeface="Montserrat Bold"/>
                <a:cs typeface="Montserrat Bold"/>
                <a:sym typeface="Montserrat Bold"/>
              </a:rPr>
              <a:t>1.</a:t>
            </a:r>
            <a:r>
              <a:rPr lang="en-US" b="true" sz="1299" u="sng">
                <a:solidFill>
                  <a:srgbClr val="FFFFFF"/>
                </a:solidFill>
                <a:latin typeface="Montserrat Bold"/>
                <a:ea typeface="Montserrat Bold"/>
                <a:cs typeface="Montserrat Bold"/>
                <a:sym typeface="Montserrat Bold"/>
                <a:hlinkClick r:id="rId2" tooltip="https://pubmed.ncbi.nlm.nih.gov/21836117"/>
              </a:rPr>
              <a:t>Effectiveness of a Household Environmental Health Intervention Delivered by Rural Public Health Nurses.</a:t>
            </a:r>
          </a:p>
          <a:p>
            <a:pPr algn="l">
              <a:lnSpc>
                <a:spcPts val="1819"/>
              </a:lnSpc>
            </a:pPr>
            <a:r>
              <a:rPr lang="en-US" sz="1299" b="true">
                <a:solidFill>
                  <a:srgbClr val="FFFFFF"/>
                </a:solidFill>
                <a:latin typeface="Montserrat Bold"/>
                <a:ea typeface="Montserrat Bold"/>
                <a:cs typeface="Montserrat Bold"/>
                <a:sym typeface="Montserrat Bold"/>
              </a:rPr>
              <a:t>Butterfield PG, Hill W, Postma J, Butterfield PW, Odom-Maryon T.</a:t>
            </a:r>
          </a:p>
          <a:p>
            <a:pPr algn="l">
              <a:lnSpc>
                <a:spcPts val="1819"/>
              </a:lnSpc>
            </a:pPr>
            <a:r>
              <a:rPr lang="en-US" sz="1299" b="true">
                <a:solidFill>
                  <a:srgbClr val="FFFFFF"/>
                </a:solidFill>
                <a:latin typeface="Montserrat Bold"/>
                <a:ea typeface="Montserrat Bold"/>
                <a:cs typeface="Montserrat Bold"/>
                <a:sym typeface="Montserrat Bold"/>
              </a:rPr>
              <a:t>American Journal of Public Health. 2011;101 Suppl 1:S262-70. doi:10.2105/AJPH.2011.300164.</a:t>
            </a:r>
          </a:p>
          <a:p>
            <a:pPr algn="l">
              <a:lnSpc>
                <a:spcPts val="1819"/>
              </a:lnSpc>
            </a:pPr>
          </a:p>
          <a:p>
            <a:pPr algn="l">
              <a:lnSpc>
                <a:spcPts val="1819"/>
              </a:lnSpc>
            </a:pPr>
            <a:r>
              <a:rPr lang="en-US" sz="1299" b="true">
                <a:solidFill>
                  <a:srgbClr val="FFFFFF"/>
                </a:solidFill>
                <a:latin typeface="Montserrat Bold"/>
                <a:ea typeface="Montserrat Bold"/>
                <a:cs typeface="Montserrat Bold"/>
                <a:sym typeface="Montserrat Bold"/>
              </a:rPr>
              <a:t>2.</a:t>
            </a:r>
            <a:r>
              <a:rPr lang="en-US" b="true" sz="1299" u="sng">
                <a:solidFill>
                  <a:srgbClr val="FFFFFF"/>
                </a:solidFill>
                <a:latin typeface="Montserrat Bold"/>
                <a:ea typeface="Montserrat Bold"/>
                <a:cs typeface="Montserrat Bold"/>
                <a:sym typeface="Montserrat Bold"/>
                <a:hlinkClick r:id="rId3" tooltip="https://pubmed.ncbi.nlm.nih.gov/37468800"/>
              </a:rPr>
              <a:t>Protecting Children's Environmental Health in a Changing Climate: A Model Collaboration of the Maternal and Child Health Section and the Environment Section of APHA.</a:t>
            </a:r>
            <a:r>
              <a:rPr lang="en-US" sz="1299" b="true">
                <a:solidFill>
                  <a:srgbClr val="FFFFFF"/>
                </a:solidFill>
                <a:latin typeface="Montserrat Bold"/>
                <a:ea typeface="Montserrat Bold"/>
                <a:cs typeface="Montserrat Bold"/>
                <a:sym typeface="Montserrat Bold"/>
              </a:rPr>
              <a:t>Trousdale K, McCurdy LE, Witherspoon NO, Alkon A.Maternal and Child Health Journal. 2023;:10.1007/s10995-023-03756-8. doi:10.1007/s10995-023-03756-8.</a:t>
            </a:r>
          </a:p>
          <a:p>
            <a:pPr algn="l">
              <a:lnSpc>
                <a:spcPts val="1819"/>
              </a:lnSpc>
            </a:pPr>
          </a:p>
          <a:p>
            <a:pPr algn="l">
              <a:lnSpc>
                <a:spcPts val="1819"/>
              </a:lnSpc>
            </a:pPr>
            <a:r>
              <a:rPr lang="en-US" sz="1299" b="true">
                <a:solidFill>
                  <a:srgbClr val="FFFFFF"/>
                </a:solidFill>
                <a:latin typeface="Montserrat Bold"/>
                <a:ea typeface="Montserrat Bold"/>
                <a:cs typeface="Montserrat Bold"/>
                <a:sym typeface="Montserrat Bold"/>
              </a:rPr>
              <a:t>3.</a:t>
            </a:r>
            <a:r>
              <a:rPr lang="en-US" b="true" sz="1299" u="sng">
                <a:solidFill>
                  <a:srgbClr val="FFFFFF"/>
                </a:solidFill>
                <a:latin typeface="Montserrat Bold"/>
                <a:ea typeface="Montserrat Bold"/>
                <a:cs typeface="Montserrat Bold"/>
                <a:sym typeface="Montserrat Bold"/>
                <a:hlinkClick r:id="rId4" tooltip="https://pubmed.ncbi.nlm.nih.gov/23062005"/>
              </a:rPr>
              <a:t>Changing Health Outcomes of Vulnerable Populations Through Nursing's Influence on Neighborhood Built Environment: A Framework for Nursing Research.</a:t>
            </a:r>
          </a:p>
          <a:p>
            <a:pPr algn="l">
              <a:lnSpc>
                <a:spcPts val="1819"/>
              </a:lnSpc>
            </a:pPr>
            <a:r>
              <a:rPr lang="en-US" sz="1299" b="true">
                <a:solidFill>
                  <a:srgbClr val="FFFFFF"/>
                </a:solidFill>
                <a:latin typeface="Montserrat Bold"/>
                <a:ea typeface="Montserrat Bold"/>
                <a:cs typeface="Montserrat Bold"/>
                <a:sym typeface="Montserrat Bold"/>
              </a:rPr>
              <a:t>DeGuzman PB, Kulbok PA. Journal of Nursing Scholarship : An Official Publication of Sigma Theta Tau International Honor Society of Nursing. 2012;44(4):341-8. doi:10.1111/j.1547-5069.2012.01470.x.</a:t>
            </a:r>
          </a:p>
          <a:p>
            <a:pPr algn="l">
              <a:lnSpc>
                <a:spcPts val="1819"/>
              </a:lnSpc>
            </a:pPr>
          </a:p>
          <a:p>
            <a:pPr algn="l">
              <a:lnSpc>
                <a:spcPts val="1819"/>
              </a:lnSpc>
            </a:pPr>
            <a:r>
              <a:rPr lang="en-US" sz="1299" b="true">
                <a:solidFill>
                  <a:srgbClr val="FFFFFF"/>
                </a:solidFill>
                <a:latin typeface="Montserrat Bold"/>
                <a:ea typeface="Montserrat Bold"/>
                <a:cs typeface="Montserrat Bold"/>
                <a:sym typeface="Montserrat Bold"/>
              </a:rPr>
              <a:t>4.</a:t>
            </a:r>
            <a:r>
              <a:rPr lang="en-US" b="true" sz="1299" u="sng">
                <a:solidFill>
                  <a:srgbClr val="FFFFFF"/>
                </a:solidFill>
                <a:latin typeface="Montserrat Bold"/>
                <a:ea typeface="Montserrat Bold"/>
                <a:cs typeface="Montserrat Bold"/>
                <a:sym typeface="Montserrat Bold"/>
                <a:hlinkClick r:id="rId5" tooltip="https://jamanetwork.com/journals/jamanetworkopen/fullarticle/10.1001/jamanetworkopen.2024.1435?utm_source=openevidence&amp;utm_medium=referral"/>
              </a:rPr>
              <a:t>Defining Roles and Responsibilities of the Health Workforce to Respond to the Climate Crisis.</a:t>
            </a:r>
            <a:r>
              <a:rPr lang="en-US" sz="1299" b="true">
                <a:solidFill>
                  <a:srgbClr val="FFFFFF"/>
                </a:solidFill>
                <a:latin typeface="Montserrat Bold"/>
                <a:ea typeface="Montserrat Bold"/>
                <a:cs typeface="Montserrat Bold"/>
                <a:sym typeface="Montserrat Bold"/>
              </a:rPr>
              <a:t> Sorensen CJ, Fried LP. JAMA Network Open. 2024;7(3):e241435. doi:10.1001/jamanetworkopen.2024.1435.  Leading Journal </a:t>
            </a:r>
          </a:p>
          <a:p>
            <a:pPr algn="l">
              <a:lnSpc>
                <a:spcPts val="1819"/>
              </a:lnSpc>
            </a:pPr>
          </a:p>
          <a:p>
            <a:pPr algn="l">
              <a:lnSpc>
                <a:spcPts val="1819"/>
              </a:lnSpc>
              <a:spcBef>
                <a:spcPct val="0"/>
              </a:spcBef>
            </a:pPr>
            <a:r>
              <a:rPr lang="en-US" b="true" sz="1299">
                <a:solidFill>
                  <a:srgbClr val="FFFFFF"/>
                </a:solidFill>
                <a:latin typeface="Montserrat Bold"/>
                <a:ea typeface="Montserrat Bold"/>
                <a:cs typeface="Montserrat Bold"/>
                <a:sym typeface="Montserrat Bold"/>
              </a:rPr>
              <a:t>5.</a:t>
            </a:r>
            <a:r>
              <a:rPr lang="en-US" b="true" sz="1299" u="sng">
                <a:solidFill>
                  <a:srgbClr val="FFFFFF"/>
                </a:solidFill>
                <a:latin typeface="Montserrat Bold"/>
                <a:ea typeface="Montserrat Bold"/>
                <a:cs typeface="Montserrat Bold"/>
                <a:sym typeface="Montserrat Bold"/>
                <a:hlinkClick r:id="rId6" tooltip="https://pubmed.ncbi.nlm.nih.gov/30426875"/>
              </a:rPr>
              <a:t>Building Healthy Community Envir</a:t>
            </a:r>
            <a:r>
              <a:rPr lang="en-US" b="true" sz="1299" u="sng">
                <a:solidFill>
                  <a:srgbClr val="FFFFFF"/>
                </a:solidFill>
                <a:latin typeface="Montserrat Bold"/>
                <a:ea typeface="Montserrat Bold"/>
                <a:cs typeface="Montserrat Bold"/>
                <a:sym typeface="Montserrat Bold"/>
                <a:hlinkClick r:id="rId7" tooltip="https://pubmed.ncbi.nlm.nih.gov/30426875"/>
              </a:rPr>
              <a:t>ONMENTS: A PUBLIC HEALTH APPROACH. </a:t>
            </a:r>
            <a:r>
              <a:rPr lang="en-US" b="true" sz="1299">
                <a:solidFill>
                  <a:srgbClr val="FFFFFF"/>
                </a:solidFill>
                <a:latin typeface="Montserrat Bold"/>
                <a:ea typeface="Montserrat Bold"/>
                <a:cs typeface="Montserrat Bold"/>
                <a:sym typeface="Montserrat Bold"/>
              </a:rPr>
              <a:t>KOEHLER K, LATSHAW M, MATTE T, ET AL. PUBLIC HEALTH REPORTS (WASHINGTON, D.C. : 1974). 2018 NOV/DEC;133(1_SUPPL):35S-43S. DOI:10.1177/0033354918798809.</a:t>
            </a:r>
          </a:p>
          <a:p>
            <a:pPr algn="l">
              <a:lnSpc>
                <a:spcPts val="1819"/>
              </a:lnSpc>
              <a:spcBef>
                <a:spcPct val="0"/>
              </a:spcBef>
            </a:pPr>
          </a:p>
          <a:p>
            <a:pPr algn="l">
              <a:lnSpc>
                <a:spcPts val="1819"/>
              </a:lnSpc>
              <a:spcBef>
                <a:spcPct val="0"/>
              </a:spcBef>
            </a:pPr>
            <a:r>
              <a:rPr lang="en-US" b="true" sz="1299">
                <a:solidFill>
                  <a:srgbClr val="FFFFFF"/>
                </a:solidFill>
                <a:latin typeface="Montserrat Bold"/>
                <a:ea typeface="Montserrat Bold"/>
                <a:cs typeface="Montserrat Bold"/>
                <a:sym typeface="Montserrat Bold"/>
              </a:rPr>
              <a:t>6.</a:t>
            </a:r>
            <a:r>
              <a:rPr lang="en-US" b="true" sz="1299" u="sng">
                <a:solidFill>
                  <a:srgbClr val="FFFFFF"/>
                </a:solidFill>
                <a:latin typeface="Montserrat Bold"/>
                <a:ea typeface="Montserrat Bold"/>
                <a:cs typeface="Montserrat Bold"/>
                <a:sym typeface="Montserrat Bold"/>
                <a:hlinkClick r:id="rId8" tooltip="https://pubmed.ncbi.nlm.nih.gov/40527072"/>
              </a:rPr>
              <a:t>PLANETARY HEALTH AND NURSING: EMBEDDING VALUES INTO STANDARDS, BEHAVIOURS, AND EDUCATION. </a:t>
            </a:r>
            <a:r>
              <a:rPr lang="en-US" b="true" sz="1299">
                <a:solidFill>
                  <a:srgbClr val="FFFFFF"/>
                </a:solidFill>
                <a:latin typeface="Montserrat Bold"/>
                <a:ea typeface="Montserrat Bold"/>
                <a:cs typeface="Montserrat Bold"/>
                <a:sym typeface="Montserrat Bold"/>
              </a:rPr>
              <a:t>WARD A, CHARALAMBOUS J, ANTONIOU C, ET AL. NURSE EDUCATION TODAY. 2025;153:106806. DOI:10.1016/J.NEDT.2025.106806.  NEW RESEARCH</a:t>
            </a:r>
          </a:p>
          <a:p>
            <a:pPr algn="l">
              <a:lnSpc>
                <a:spcPts val="1819"/>
              </a:lnSpc>
              <a:spcBef>
                <a:spcPct val="0"/>
              </a:spcBef>
            </a:pPr>
          </a:p>
          <a:p>
            <a:pPr algn="l">
              <a:lnSpc>
                <a:spcPts val="1819"/>
              </a:lnSpc>
              <a:spcBef>
                <a:spcPct val="0"/>
              </a:spcBef>
            </a:pPr>
            <a:r>
              <a:rPr lang="en-US" b="true" sz="1299">
                <a:solidFill>
                  <a:srgbClr val="FFFFFF"/>
                </a:solidFill>
                <a:latin typeface="Montserrat Bold"/>
                <a:ea typeface="Montserrat Bold"/>
                <a:cs typeface="Montserrat Bold"/>
                <a:sym typeface="Montserrat Bold"/>
              </a:rPr>
              <a:t>7.</a:t>
            </a:r>
            <a:r>
              <a:rPr lang="en-US" b="true" sz="1299" u="sng">
                <a:solidFill>
                  <a:srgbClr val="FFFFFF"/>
                </a:solidFill>
                <a:latin typeface="Montserrat Bold"/>
                <a:ea typeface="Montserrat Bold"/>
                <a:cs typeface="Montserrat Bold"/>
                <a:sym typeface="Montserrat Bold"/>
                <a:hlinkClick r:id="rId9" tooltip="https://pubmed.ncbi.nlm.nih.gov/32867360"/>
              </a:rPr>
              <a:t> CROSS-SECTOR COLLABORATION FOR A HEALTHY LIVING ENVIRONMENT-WHICH STRATEGIES TO IMPLEMENT, WHY, AND IN WHICH CONTEXT?.</a:t>
            </a:r>
            <a:r>
              <a:rPr lang="en-US" sz="1299">
                <a:solidFill>
                  <a:srgbClr val="FFFFFF"/>
                </a:solidFill>
                <a:latin typeface="Montserrat"/>
                <a:ea typeface="Montserrat"/>
                <a:cs typeface="Montserrat"/>
                <a:sym typeface="Montserrat"/>
              </a:rPr>
              <a:t> </a:t>
            </a:r>
            <a:r>
              <a:rPr lang="en-US" b="true" sz="1299">
                <a:solidFill>
                  <a:srgbClr val="FFFFFF"/>
                </a:solidFill>
                <a:latin typeface="Montserrat Bold"/>
                <a:ea typeface="Montserrat Bold"/>
                <a:cs typeface="Montserrat Bold"/>
                <a:sym typeface="Montserrat Bold"/>
              </a:rPr>
              <a:t>VAN VOOREN NJE, DREWES HW, DE WEGER E, BONGERS IMB, BAAN CA. INTERNATIONAL JOURNAL OF ENVIRONMENTAL RESEARCH AND PUBLIC HEALTH. 2020;17(17):E6250. DOI:10.3390/IJERPH17176250.</a:t>
            </a:r>
          </a:p>
          <a:p>
            <a:pPr algn="l">
              <a:lnSpc>
                <a:spcPts val="1819"/>
              </a:lnSpc>
              <a:spcBef>
                <a:spcPct val="0"/>
              </a:spcBef>
            </a:pPr>
          </a:p>
          <a:p>
            <a:pPr algn="l">
              <a:lnSpc>
                <a:spcPts val="1819"/>
              </a:lnSpc>
              <a:spcBef>
                <a:spcPct val="0"/>
              </a:spcBef>
            </a:pPr>
            <a:r>
              <a:rPr lang="en-US" b="true" sz="1299">
                <a:solidFill>
                  <a:srgbClr val="FFFFFF"/>
                </a:solidFill>
                <a:latin typeface="Montserrat Bold"/>
                <a:ea typeface="Montserrat Bold"/>
                <a:cs typeface="Montserrat Bold"/>
                <a:sym typeface="Montserrat Bold"/>
              </a:rPr>
              <a:t>8. </a:t>
            </a:r>
            <a:r>
              <a:rPr lang="en-US" b="true" sz="1299" u="sng">
                <a:solidFill>
                  <a:srgbClr val="FFFFFF"/>
                </a:solidFill>
                <a:latin typeface="Montserrat Bold"/>
                <a:ea typeface="Montserrat Bold"/>
                <a:cs typeface="Montserrat Bold"/>
                <a:sym typeface="Montserrat Bold"/>
                <a:hlinkClick r:id="rId10" tooltip="https://pubmed.ncbi.nlm.nih.gov/17589610"/>
              </a:rPr>
              <a:t>LINKING PUBLIC HEALTH, HOUSING, AND INDOOR ENVIRONMENTAL POLICY: SUCCESSES AND CHALLENGES AT LOCAL AND FEDERAL AGENCIES IN THE UNITED STATES.</a:t>
            </a:r>
          </a:p>
          <a:p>
            <a:pPr algn="l">
              <a:lnSpc>
                <a:spcPts val="1819"/>
              </a:lnSpc>
              <a:spcBef>
                <a:spcPct val="0"/>
              </a:spcBef>
            </a:pPr>
            <a:r>
              <a:rPr lang="en-US" b="true" sz="1299">
                <a:solidFill>
                  <a:srgbClr val="FFFFFF"/>
                </a:solidFill>
                <a:latin typeface="Montserrat Bold"/>
                <a:ea typeface="Montserrat Bold"/>
                <a:cs typeface="Montserrat Bold"/>
                <a:sym typeface="Montserrat Bold"/>
              </a:rPr>
              <a:t>JACOBS DE, KELLY T, SOBOLEWSKI J. ENVIRONMENTAL HEALTH PERSPECTIVES. 2007;115(6):976-82. DOI:10.1289/EHP.8990.</a:t>
            </a:r>
          </a:p>
          <a:p>
            <a:pPr algn="l">
              <a:lnSpc>
                <a:spcPts val="1819"/>
              </a:lnSpc>
              <a:spcBef>
                <a:spcPct val="0"/>
              </a:spcBef>
            </a:pPr>
          </a:p>
          <a:p>
            <a:pPr algn="l">
              <a:lnSpc>
                <a:spcPts val="1819"/>
              </a:lnSpc>
              <a:spcBef>
                <a:spcPct val="0"/>
              </a:spcBef>
            </a:pPr>
            <a:r>
              <a:rPr lang="en-US" b="true" sz="1299">
                <a:solidFill>
                  <a:srgbClr val="FFFFFF"/>
                </a:solidFill>
                <a:latin typeface="Montserrat Bold"/>
                <a:ea typeface="Montserrat Bold"/>
                <a:cs typeface="Montserrat Bold"/>
                <a:sym typeface="Montserrat Bold"/>
              </a:rPr>
              <a:t>9. </a:t>
            </a:r>
            <a:r>
              <a:rPr lang="en-US" b="true" sz="1299" u="sng">
                <a:solidFill>
                  <a:srgbClr val="FFFFFF"/>
                </a:solidFill>
                <a:latin typeface="Montserrat Bold"/>
                <a:ea typeface="Montserrat Bold"/>
                <a:cs typeface="Montserrat Bold"/>
                <a:sym typeface="Montserrat Bold"/>
                <a:hlinkClick r:id="rId11" tooltip="https://pubmed.ncbi.nlm.nih.gov/29283890"/>
              </a:rPr>
              <a:t>ENVIRONMENTAL HEALTH: ADVANCING EMANCIPATORY POLICIES FOR THE COMMON GOOD.</a:t>
            </a:r>
            <a:r>
              <a:rPr lang="en-US" b="true" sz="1299">
                <a:solidFill>
                  <a:srgbClr val="FFFFFF"/>
                </a:solidFill>
                <a:latin typeface="Montserrat Bold"/>
                <a:ea typeface="Montserrat Bold"/>
                <a:cs typeface="Montserrat Bold"/>
                <a:sym typeface="Montserrat Bold"/>
              </a:rPr>
              <a:t> VALENTINE-MAHER SK, BUTTERFIELD PG, LAUSTSEN G. ANS. ADVANCES IN NURSING SCIENCE. 2018 JAN/MAR;41(1):57-69. DOI:10.1097/ANS.0000000000000194.</a:t>
            </a:r>
          </a:p>
          <a:p>
            <a:pPr algn="l">
              <a:lnSpc>
                <a:spcPts val="1819"/>
              </a:lnSpc>
              <a:spcBef>
                <a:spcPct val="0"/>
              </a:spcBef>
            </a:pPr>
          </a:p>
          <a:p>
            <a:pPr algn="l">
              <a:lnSpc>
                <a:spcPts val="1819"/>
              </a:lnSpc>
              <a:spcBef>
                <a:spcPct val="0"/>
              </a:spcBef>
            </a:pPr>
            <a:r>
              <a:rPr lang="en-US" b="true" sz="1299">
                <a:solidFill>
                  <a:srgbClr val="FFFFFF"/>
                </a:solidFill>
                <a:latin typeface="Montserrat Bold"/>
                <a:ea typeface="Montserrat Bold"/>
                <a:cs typeface="Montserrat Bold"/>
                <a:sym typeface="Montserrat Bold"/>
              </a:rPr>
              <a:t>10. PROPOSED MINIMUM STANDARDS FOR PUBLIC HEALTH NURSING PROVIDING MUNICIPALITIES WITH PUBLIC HEALTH SERVICES. MASSACHUSETTS ASSOCIATION OF PUBLIC HEALTH NURSES. </a:t>
            </a:r>
            <a:r>
              <a:rPr lang="en-US" b="true" sz="1299" i="true">
                <a:solidFill>
                  <a:srgbClr val="FFFFFF"/>
                </a:solidFill>
                <a:latin typeface="Montserrat Bold Italics"/>
                <a:ea typeface="Montserrat Bold Italics"/>
                <a:cs typeface="Montserrat Bold Italics"/>
                <a:sym typeface="Montserrat Bold Italics"/>
              </a:rPr>
              <a:t>LEADERSHIP MATTERS INNOVATION PROJEXT (2023). </a:t>
            </a:r>
          </a:p>
          <a:p>
            <a:pPr algn="l">
              <a:lnSpc>
                <a:spcPts val="1819"/>
              </a:lnSpc>
              <a:spcBef>
                <a:spcPct val="0"/>
              </a:spcBef>
            </a:pPr>
          </a:p>
          <a:p>
            <a:pPr algn="l">
              <a:lnSpc>
                <a:spcPts val="1819"/>
              </a:lnSpc>
              <a:spcBef>
                <a:spcPct val="0"/>
              </a:spcBef>
            </a:pPr>
            <a:r>
              <a:rPr lang="en-US" b="true" sz="1299" i="true">
                <a:solidFill>
                  <a:srgbClr val="FFFFFF"/>
                </a:solidFill>
                <a:latin typeface="Montserrat Bold Italics"/>
                <a:ea typeface="Montserrat Bold Italics"/>
                <a:cs typeface="Montserrat Bold Italics"/>
                <a:sym typeface="Montserrat Bold Italics"/>
              </a:rPr>
              <a:t>11. PUBLIC HEALTH ACCREDITATION BOARD. (2025, AUGUST 15). </a:t>
            </a:r>
            <a:r>
              <a:rPr lang="en-US" b="true" sz="1299">
                <a:solidFill>
                  <a:srgbClr val="FFFFFF"/>
                </a:solidFill>
                <a:latin typeface="Montserrat Bold"/>
                <a:ea typeface="Montserrat Bold"/>
                <a:cs typeface="Montserrat Bold"/>
                <a:sym typeface="Montserrat Bold"/>
              </a:rPr>
              <a:t> </a:t>
            </a:r>
            <a:r>
              <a:rPr lang="en-US" b="true" sz="1299" i="true">
                <a:solidFill>
                  <a:srgbClr val="FFFFFF"/>
                </a:solidFill>
                <a:latin typeface="Montserrat Bold Italics"/>
                <a:ea typeface="Montserrat Bold Italics"/>
                <a:cs typeface="Montserrat Bold Italics"/>
                <a:sym typeface="Montserrat Bold Italics"/>
              </a:rPr>
              <a:t>THE FOUDNATIONAL PUBLIC HEALTH SERVICES. </a:t>
            </a:r>
            <a:r>
              <a:rPr lang="en-US" b="true" sz="1299">
                <a:solidFill>
                  <a:srgbClr val="FFFFFF"/>
                </a:solidFill>
                <a:latin typeface="Montserrat Bold"/>
                <a:ea typeface="Montserrat Bold"/>
                <a:cs typeface="Montserrat Bold"/>
                <a:sym typeface="Montserrat Bold"/>
              </a:rPr>
              <a:t>RETREIVED FROM HTTPS://PHABOARD.ORG/INFRASTRUCTER/PUBLIC-HEALTH-FRAMEWORKS/THE-FOUNDATIONAL-PUBLIC-HEALTH-SERVICES/</a:t>
            </a:r>
          </a:p>
          <a:p>
            <a:pPr algn="l">
              <a:lnSpc>
                <a:spcPts val="1819"/>
              </a:lnSpc>
              <a:spcBef>
                <a:spcPct val="0"/>
              </a:spcBef>
            </a:pP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13224F"/>
        </a:solidFill>
      </p:bgPr>
    </p:bg>
    <p:spTree>
      <p:nvGrpSpPr>
        <p:cNvPr id="1" name=""/>
        <p:cNvGrpSpPr/>
        <p:nvPr/>
      </p:nvGrpSpPr>
      <p:grpSpPr>
        <a:xfrm>
          <a:off x="0" y="0"/>
          <a:ext cx="0" cy="0"/>
          <a:chOff x="0" y="0"/>
          <a:chExt cx="0" cy="0"/>
        </a:xfrm>
      </p:grpSpPr>
      <p:grpSp>
        <p:nvGrpSpPr>
          <p:cNvPr name="Group 2" id="2"/>
          <p:cNvGrpSpPr/>
          <p:nvPr/>
        </p:nvGrpSpPr>
        <p:grpSpPr>
          <a:xfrm rot="0">
            <a:off x="3752454" y="2729729"/>
            <a:ext cx="12635118" cy="5895697"/>
            <a:chOff x="0" y="0"/>
            <a:chExt cx="3327768" cy="1552776"/>
          </a:xfrm>
        </p:grpSpPr>
        <p:sp>
          <p:nvSpPr>
            <p:cNvPr name="Freeform 3" id="3"/>
            <p:cNvSpPr/>
            <p:nvPr/>
          </p:nvSpPr>
          <p:spPr>
            <a:xfrm flipH="false" flipV="false" rot="0">
              <a:off x="0" y="0"/>
              <a:ext cx="3327768" cy="1552776"/>
            </a:xfrm>
            <a:custGeom>
              <a:avLst/>
              <a:gdLst/>
              <a:ahLst/>
              <a:cxnLst/>
              <a:rect r="r" b="b" t="t" l="l"/>
              <a:pathLst>
                <a:path h="1552776" w="3327768">
                  <a:moveTo>
                    <a:pt x="30637" y="0"/>
                  </a:moveTo>
                  <a:lnTo>
                    <a:pt x="3297131" y="0"/>
                  </a:lnTo>
                  <a:cubicBezTo>
                    <a:pt x="3314051" y="0"/>
                    <a:pt x="3327768" y="13716"/>
                    <a:pt x="3327768" y="30637"/>
                  </a:cubicBezTo>
                  <a:lnTo>
                    <a:pt x="3327768" y="1522140"/>
                  </a:lnTo>
                  <a:cubicBezTo>
                    <a:pt x="3327768" y="1539060"/>
                    <a:pt x="3314051" y="1552776"/>
                    <a:pt x="3297131" y="1552776"/>
                  </a:cubicBezTo>
                  <a:lnTo>
                    <a:pt x="30637" y="1552776"/>
                  </a:lnTo>
                  <a:cubicBezTo>
                    <a:pt x="22511" y="1552776"/>
                    <a:pt x="14719" y="1549548"/>
                    <a:pt x="8973" y="1543803"/>
                  </a:cubicBezTo>
                  <a:cubicBezTo>
                    <a:pt x="3228" y="1538057"/>
                    <a:pt x="0" y="1530265"/>
                    <a:pt x="0" y="1522140"/>
                  </a:cubicBezTo>
                  <a:lnTo>
                    <a:pt x="0" y="30637"/>
                  </a:lnTo>
                  <a:cubicBezTo>
                    <a:pt x="0" y="13716"/>
                    <a:pt x="13716" y="0"/>
                    <a:pt x="30637" y="0"/>
                  </a:cubicBezTo>
                  <a:close/>
                </a:path>
              </a:pathLst>
            </a:custGeom>
            <a:solidFill>
              <a:srgbClr val="13224F">
                <a:alpha val="20784"/>
              </a:srgbClr>
            </a:solidFill>
            <a:ln w="95250" cap="rnd">
              <a:solidFill>
                <a:srgbClr val="245365">
                  <a:alpha val="20784"/>
                </a:srgbClr>
              </a:solidFill>
              <a:prstDash val="dash"/>
              <a:round/>
            </a:ln>
          </p:spPr>
        </p:sp>
        <p:sp>
          <p:nvSpPr>
            <p:cNvPr name="TextBox 4" id="4"/>
            <p:cNvSpPr txBox="true"/>
            <p:nvPr/>
          </p:nvSpPr>
          <p:spPr>
            <a:xfrm>
              <a:off x="0" y="-38100"/>
              <a:ext cx="3327768" cy="1590876"/>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3752454" y="4068352"/>
            <a:ext cx="12312491" cy="3351277"/>
            <a:chOff x="0" y="0"/>
            <a:chExt cx="16416655" cy="4468370"/>
          </a:xfrm>
        </p:grpSpPr>
        <p:sp>
          <p:nvSpPr>
            <p:cNvPr name="TextBox 6" id="6"/>
            <p:cNvSpPr txBox="true"/>
            <p:nvPr/>
          </p:nvSpPr>
          <p:spPr>
            <a:xfrm rot="0">
              <a:off x="301331" y="-304800"/>
              <a:ext cx="16115324" cy="1133691"/>
            </a:xfrm>
            <a:prstGeom prst="rect">
              <a:avLst/>
            </a:prstGeom>
          </p:spPr>
          <p:txBody>
            <a:bodyPr anchor="t" rtlCol="false" tIns="0" lIns="0" bIns="0" rIns="0">
              <a:spAutoFit/>
            </a:bodyPr>
            <a:lstStyle/>
            <a:p>
              <a:pPr algn="just" marL="885182" indent="-442591" lvl="1">
                <a:lnSpc>
                  <a:spcPts val="8199"/>
                </a:lnSpc>
                <a:buFont typeface="Arial"/>
                <a:buChar char="•"/>
              </a:pPr>
              <a:r>
                <a:rPr lang="en-US" sz="4099">
                  <a:solidFill>
                    <a:srgbClr val="FEF1CA"/>
                  </a:solidFill>
                  <a:latin typeface="Montserrat"/>
                  <a:ea typeface="Montserrat"/>
                  <a:cs typeface="Montserrat"/>
                  <a:sym typeface="Montserrat"/>
                </a:rPr>
                <a:t>Increase Awareness of PHN roles</a:t>
              </a:r>
            </a:p>
          </p:txBody>
        </p:sp>
        <p:sp>
          <p:nvSpPr>
            <p:cNvPr name="TextBox 7" id="7"/>
            <p:cNvSpPr txBox="true"/>
            <p:nvPr/>
          </p:nvSpPr>
          <p:spPr>
            <a:xfrm rot="0">
              <a:off x="150665" y="1514939"/>
              <a:ext cx="16115324" cy="1133691"/>
            </a:xfrm>
            <a:prstGeom prst="rect">
              <a:avLst/>
            </a:prstGeom>
          </p:spPr>
          <p:txBody>
            <a:bodyPr anchor="t" rtlCol="false" tIns="0" lIns="0" bIns="0" rIns="0">
              <a:spAutoFit/>
            </a:bodyPr>
            <a:lstStyle/>
            <a:p>
              <a:pPr algn="just" marL="885182" indent="-442591" lvl="1">
                <a:lnSpc>
                  <a:spcPts val="8199"/>
                </a:lnSpc>
                <a:buFont typeface="Arial"/>
                <a:buChar char="•"/>
              </a:pPr>
              <a:r>
                <a:rPr lang="en-US" sz="4099">
                  <a:solidFill>
                    <a:srgbClr val="FEF1CA"/>
                  </a:solidFill>
                  <a:latin typeface="Montserrat"/>
                  <a:ea typeface="Montserrat"/>
                  <a:cs typeface="Montserrat"/>
                  <a:sym typeface="Montserrat"/>
                </a:rPr>
                <a:t>Promote Collaboration with PH colleagues</a:t>
              </a:r>
            </a:p>
          </p:txBody>
        </p:sp>
        <p:sp>
          <p:nvSpPr>
            <p:cNvPr name="TextBox 8" id="8"/>
            <p:cNvSpPr txBox="true"/>
            <p:nvPr/>
          </p:nvSpPr>
          <p:spPr>
            <a:xfrm rot="0">
              <a:off x="0" y="3334678"/>
              <a:ext cx="16115324" cy="1133691"/>
            </a:xfrm>
            <a:prstGeom prst="rect">
              <a:avLst/>
            </a:prstGeom>
          </p:spPr>
          <p:txBody>
            <a:bodyPr anchor="t" rtlCol="false" tIns="0" lIns="0" bIns="0" rIns="0">
              <a:spAutoFit/>
            </a:bodyPr>
            <a:lstStyle/>
            <a:p>
              <a:pPr algn="just" marL="885182" indent="-442591" lvl="1">
                <a:lnSpc>
                  <a:spcPts val="8199"/>
                </a:lnSpc>
                <a:buFont typeface="Arial"/>
                <a:buChar char="•"/>
              </a:pPr>
              <a:r>
                <a:rPr lang="en-US" sz="4099">
                  <a:solidFill>
                    <a:srgbClr val="FEF1CA"/>
                  </a:solidFill>
                  <a:latin typeface="Montserrat"/>
                  <a:ea typeface="Montserrat"/>
                  <a:cs typeface="Montserrat"/>
                  <a:sym typeface="Montserrat"/>
                </a:rPr>
                <a:t>Strengthen Public Health Practice</a:t>
              </a:r>
            </a:p>
          </p:txBody>
        </p:sp>
      </p:grpSp>
      <p:sp>
        <p:nvSpPr>
          <p:cNvPr name="TextBox 9" id="9"/>
          <p:cNvSpPr txBox="true"/>
          <p:nvPr/>
        </p:nvSpPr>
        <p:spPr>
          <a:xfrm rot="0">
            <a:off x="5753341" y="1371600"/>
            <a:ext cx="8633344" cy="1028675"/>
          </a:xfrm>
          <a:prstGeom prst="rect">
            <a:avLst/>
          </a:prstGeom>
        </p:spPr>
        <p:txBody>
          <a:bodyPr anchor="t" rtlCol="false" tIns="0" lIns="0" bIns="0" rIns="0">
            <a:spAutoFit/>
          </a:bodyPr>
          <a:lstStyle/>
          <a:p>
            <a:pPr algn="ctr">
              <a:lnSpc>
                <a:spcPts val="7241"/>
              </a:lnSpc>
            </a:pPr>
            <a:r>
              <a:rPr lang="en-US" b="true" sz="9051">
                <a:solidFill>
                  <a:srgbClr val="FEF1CA"/>
                </a:solidFill>
                <a:latin typeface="Montserrat Bold"/>
                <a:ea typeface="Montserrat Bold"/>
                <a:cs typeface="Montserrat Bold"/>
                <a:sym typeface="Montserrat Bold"/>
              </a:rPr>
              <a:t>OBJECTIVES</a:t>
            </a:r>
          </a:p>
        </p:txBody>
      </p:sp>
      <p:sp>
        <p:nvSpPr>
          <p:cNvPr name="Freeform 10" id="10"/>
          <p:cNvSpPr/>
          <p:nvPr/>
        </p:nvSpPr>
        <p:spPr>
          <a:xfrm flipH="false" flipV="false" rot="0">
            <a:off x="14542983" y="9077308"/>
            <a:ext cx="2716317" cy="1358159"/>
          </a:xfrm>
          <a:custGeom>
            <a:avLst/>
            <a:gdLst/>
            <a:ahLst/>
            <a:cxnLst/>
            <a:rect r="r" b="b" t="t" l="l"/>
            <a:pathLst>
              <a:path h="1358159" w="2716317">
                <a:moveTo>
                  <a:pt x="0" y="0"/>
                </a:moveTo>
                <a:lnTo>
                  <a:pt x="2716317" y="0"/>
                </a:lnTo>
                <a:lnTo>
                  <a:pt x="2716317" y="1358159"/>
                </a:lnTo>
                <a:lnTo>
                  <a:pt x="0" y="1358159"/>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1" id="11"/>
          <p:cNvSpPr/>
          <p:nvPr/>
        </p:nvSpPr>
        <p:spPr>
          <a:xfrm flipH="false" flipV="false" rot="0">
            <a:off x="-1230451" y="-816923"/>
            <a:ext cx="5200379" cy="4114800"/>
          </a:xfrm>
          <a:custGeom>
            <a:avLst/>
            <a:gdLst/>
            <a:ahLst/>
            <a:cxnLst/>
            <a:rect r="r" b="b" t="t" l="l"/>
            <a:pathLst>
              <a:path h="4114800" w="5200379">
                <a:moveTo>
                  <a:pt x="0" y="0"/>
                </a:moveTo>
                <a:lnTo>
                  <a:pt x="5200380" y="0"/>
                </a:lnTo>
                <a:lnTo>
                  <a:pt x="5200380"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12" id="12"/>
          <p:cNvGrpSpPr/>
          <p:nvPr/>
        </p:nvGrpSpPr>
        <p:grpSpPr>
          <a:xfrm rot="0">
            <a:off x="415935" y="278467"/>
            <a:ext cx="2531150" cy="2531150"/>
            <a:chOff x="0" y="0"/>
            <a:chExt cx="812800" cy="812800"/>
          </a:xfrm>
        </p:grpSpPr>
        <p:sp>
          <p:nvSpPr>
            <p:cNvPr name="Freeform 13" id="13"/>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6"/>
              <a:stretch>
                <a:fillRect l="0" t="0" r="0" b="0"/>
              </a:stretch>
            </a:blipFill>
          </p:spPr>
        </p:sp>
      </p:gr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13224F"/>
        </a:solidFill>
      </p:bgPr>
    </p:bg>
    <p:spTree>
      <p:nvGrpSpPr>
        <p:cNvPr id="1" name=""/>
        <p:cNvGrpSpPr/>
        <p:nvPr/>
      </p:nvGrpSpPr>
      <p:grpSpPr>
        <a:xfrm>
          <a:off x="0" y="0"/>
          <a:ext cx="0" cy="0"/>
          <a:chOff x="0" y="0"/>
          <a:chExt cx="0" cy="0"/>
        </a:xfrm>
      </p:grpSpPr>
      <p:sp>
        <p:nvSpPr>
          <p:cNvPr name="Freeform 2" id="2"/>
          <p:cNvSpPr/>
          <p:nvPr/>
        </p:nvSpPr>
        <p:spPr>
          <a:xfrm flipH="true" flipV="false" rot="0">
            <a:off x="13708459" y="-869275"/>
            <a:ext cx="5200379" cy="4114800"/>
          </a:xfrm>
          <a:custGeom>
            <a:avLst/>
            <a:gdLst/>
            <a:ahLst/>
            <a:cxnLst/>
            <a:rect r="r" b="b" t="t" l="l"/>
            <a:pathLst>
              <a:path h="4114800" w="5200379">
                <a:moveTo>
                  <a:pt x="5200379" y="0"/>
                </a:moveTo>
                <a:lnTo>
                  <a:pt x="0" y="0"/>
                </a:lnTo>
                <a:lnTo>
                  <a:pt x="0" y="4114800"/>
                </a:lnTo>
                <a:lnTo>
                  <a:pt x="5200379" y="4114800"/>
                </a:lnTo>
                <a:lnTo>
                  <a:pt x="5200379"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3" id="3"/>
          <p:cNvGrpSpPr/>
          <p:nvPr/>
        </p:nvGrpSpPr>
        <p:grpSpPr>
          <a:xfrm rot="0">
            <a:off x="689542" y="848286"/>
            <a:ext cx="13306184" cy="7563562"/>
            <a:chOff x="0" y="0"/>
            <a:chExt cx="3504509" cy="1992049"/>
          </a:xfrm>
        </p:grpSpPr>
        <p:sp>
          <p:nvSpPr>
            <p:cNvPr name="Freeform 4" id="4"/>
            <p:cNvSpPr/>
            <p:nvPr/>
          </p:nvSpPr>
          <p:spPr>
            <a:xfrm flipH="false" flipV="false" rot="0">
              <a:off x="0" y="0"/>
              <a:ext cx="3504509" cy="1992049"/>
            </a:xfrm>
            <a:custGeom>
              <a:avLst/>
              <a:gdLst/>
              <a:ahLst/>
              <a:cxnLst/>
              <a:rect r="r" b="b" t="t" l="l"/>
              <a:pathLst>
                <a:path h="1992049" w="3504509">
                  <a:moveTo>
                    <a:pt x="0" y="0"/>
                  </a:moveTo>
                  <a:lnTo>
                    <a:pt x="3504509" y="0"/>
                  </a:lnTo>
                  <a:lnTo>
                    <a:pt x="3504509" y="1992049"/>
                  </a:lnTo>
                  <a:lnTo>
                    <a:pt x="0" y="1992049"/>
                  </a:lnTo>
                  <a:close/>
                </a:path>
              </a:pathLst>
            </a:custGeom>
            <a:solidFill>
              <a:srgbClr val="FEF1CA"/>
            </a:solidFill>
          </p:spPr>
        </p:sp>
        <p:sp>
          <p:nvSpPr>
            <p:cNvPr name="TextBox 5" id="5"/>
            <p:cNvSpPr txBox="true"/>
            <p:nvPr/>
          </p:nvSpPr>
          <p:spPr>
            <a:xfrm>
              <a:off x="0" y="-38100"/>
              <a:ext cx="3504509" cy="2030149"/>
            </a:xfrm>
            <a:prstGeom prst="rect">
              <a:avLst/>
            </a:prstGeom>
          </p:spPr>
          <p:txBody>
            <a:bodyPr anchor="ctr" rtlCol="false" tIns="50800" lIns="50800" bIns="50800" rIns="50800"/>
            <a:lstStyle/>
            <a:p>
              <a:pPr algn="ctr">
                <a:lnSpc>
                  <a:spcPts val="2659"/>
                </a:lnSpc>
              </a:pPr>
            </a:p>
          </p:txBody>
        </p:sp>
      </p:grpSp>
      <p:sp>
        <p:nvSpPr>
          <p:cNvPr name="TextBox 6" id="6"/>
          <p:cNvSpPr txBox="true"/>
          <p:nvPr/>
        </p:nvSpPr>
        <p:spPr>
          <a:xfrm rot="0">
            <a:off x="1222096" y="2690056"/>
            <a:ext cx="11515531" cy="4700499"/>
          </a:xfrm>
          <a:prstGeom prst="rect">
            <a:avLst/>
          </a:prstGeom>
        </p:spPr>
        <p:txBody>
          <a:bodyPr anchor="t" rtlCol="false" tIns="0" lIns="0" bIns="0" rIns="0">
            <a:spAutoFit/>
          </a:bodyPr>
          <a:lstStyle/>
          <a:p>
            <a:pPr algn="l">
              <a:lnSpc>
                <a:spcPts val="3417"/>
              </a:lnSpc>
            </a:pPr>
            <a:r>
              <a:rPr lang="en-US" sz="2440" b="true">
                <a:solidFill>
                  <a:srgbClr val="000000"/>
                </a:solidFill>
                <a:latin typeface="Montserrat Bold"/>
                <a:ea typeface="Montserrat Bold"/>
                <a:cs typeface="Montserrat Bold"/>
                <a:sym typeface="Montserrat Bold"/>
              </a:rPr>
              <a:t>Outcomes are improved when public health nurses collaborate with environmental professionals, as such partnerships enhance intervention effectiveness, preparedness, and health equity across communities. </a:t>
            </a:r>
          </a:p>
          <a:p>
            <a:pPr algn="l">
              <a:lnSpc>
                <a:spcPts val="3417"/>
              </a:lnSpc>
            </a:pPr>
            <a:r>
              <a:rPr lang="en-US" sz="2440" b="true">
                <a:solidFill>
                  <a:srgbClr val="000000"/>
                </a:solidFill>
                <a:latin typeface="Montserrat Bold"/>
                <a:ea typeface="Montserrat Bold"/>
                <a:cs typeface="Montserrat Bold"/>
                <a:sym typeface="Montserrat Bold"/>
              </a:rPr>
              <a:t> </a:t>
            </a:r>
          </a:p>
          <a:p>
            <a:pPr algn="l">
              <a:lnSpc>
                <a:spcPts val="3417"/>
              </a:lnSpc>
            </a:pPr>
            <a:r>
              <a:rPr lang="en-US" sz="2440">
                <a:solidFill>
                  <a:srgbClr val="000000"/>
                </a:solidFill>
                <a:latin typeface="Montserrat"/>
                <a:ea typeface="Montserrat"/>
                <a:cs typeface="Montserrat"/>
                <a:sym typeface="Montserrat"/>
              </a:rPr>
              <a:t>Partnerships between public health nurses and environmental professionals facilitate the translation of environmental risk assessments into actionable health promotion strategies, such as household interventions targeting lead, radon, and other hazards, resulting in measurable improvements in self-efficacy and risk reduction behaviors.[1]</a:t>
            </a:r>
          </a:p>
          <a:p>
            <a:pPr algn="l">
              <a:lnSpc>
                <a:spcPts val="3417"/>
              </a:lnSpc>
            </a:pPr>
          </a:p>
        </p:txBody>
      </p:sp>
      <p:sp>
        <p:nvSpPr>
          <p:cNvPr name="Freeform 7" id="7"/>
          <p:cNvSpPr/>
          <p:nvPr/>
        </p:nvSpPr>
        <p:spPr>
          <a:xfrm flipH="false" flipV="false" rot="0">
            <a:off x="1028700" y="8928841"/>
            <a:ext cx="2716317" cy="1358159"/>
          </a:xfrm>
          <a:custGeom>
            <a:avLst/>
            <a:gdLst/>
            <a:ahLst/>
            <a:cxnLst/>
            <a:rect r="r" b="b" t="t" l="l"/>
            <a:pathLst>
              <a:path h="1358159" w="2716317">
                <a:moveTo>
                  <a:pt x="0" y="0"/>
                </a:moveTo>
                <a:lnTo>
                  <a:pt x="2716317" y="0"/>
                </a:lnTo>
                <a:lnTo>
                  <a:pt x="2716317" y="1358159"/>
                </a:lnTo>
                <a:lnTo>
                  <a:pt x="0" y="1358159"/>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8" id="8"/>
          <p:cNvGrpSpPr/>
          <p:nvPr/>
        </p:nvGrpSpPr>
        <p:grpSpPr>
          <a:xfrm rot="0">
            <a:off x="15043074" y="0"/>
            <a:ext cx="2531150" cy="2531150"/>
            <a:chOff x="0" y="0"/>
            <a:chExt cx="812800" cy="812800"/>
          </a:xfrm>
        </p:grpSpPr>
        <p:sp>
          <p:nvSpPr>
            <p:cNvPr name="Freeform 9" id="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6"/>
              <a:stretch>
                <a:fillRect l="0" t="0" r="0" b="0"/>
              </a:stretch>
            </a:blipFill>
          </p:spPr>
        </p:sp>
      </p:grpSp>
      <p:sp>
        <p:nvSpPr>
          <p:cNvPr name="TextBox 10" id="10"/>
          <p:cNvSpPr txBox="true"/>
          <p:nvPr/>
        </p:nvSpPr>
        <p:spPr>
          <a:xfrm rot="0">
            <a:off x="1604571" y="1464605"/>
            <a:ext cx="11347768" cy="445782"/>
          </a:xfrm>
          <a:prstGeom prst="rect">
            <a:avLst/>
          </a:prstGeom>
        </p:spPr>
        <p:txBody>
          <a:bodyPr anchor="t" rtlCol="false" tIns="0" lIns="0" bIns="0" rIns="0">
            <a:spAutoFit/>
          </a:bodyPr>
          <a:lstStyle/>
          <a:p>
            <a:pPr algn="l">
              <a:lnSpc>
                <a:spcPts val="3120"/>
              </a:lnSpc>
            </a:pPr>
            <a:r>
              <a:rPr lang="en-US" b="true" sz="3900">
                <a:solidFill>
                  <a:srgbClr val="000000"/>
                </a:solidFill>
                <a:latin typeface="Montserrat Bold"/>
                <a:ea typeface="Montserrat Bold"/>
                <a:cs typeface="Montserrat Bold"/>
                <a:sym typeface="Montserrat Bold"/>
              </a:rPr>
              <a:t>WHY ARE WE HERE?</a:t>
            </a:r>
          </a:p>
        </p:txBody>
      </p:sp>
      <p:sp>
        <p:nvSpPr>
          <p:cNvPr name="Freeform 11" id="11"/>
          <p:cNvSpPr/>
          <p:nvPr/>
        </p:nvSpPr>
        <p:spPr>
          <a:xfrm flipH="false" flipV="false" rot="-2424401">
            <a:off x="16424863" y="8754686"/>
            <a:ext cx="2716317" cy="1358159"/>
          </a:xfrm>
          <a:custGeom>
            <a:avLst/>
            <a:gdLst/>
            <a:ahLst/>
            <a:cxnLst/>
            <a:rect r="r" b="b" t="t" l="l"/>
            <a:pathLst>
              <a:path h="1358159" w="2716317">
                <a:moveTo>
                  <a:pt x="0" y="0"/>
                </a:moveTo>
                <a:lnTo>
                  <a:pt x="2716317" y="0"/>
                </a:lnTo>
                <a:lnTo>
                  <a:pt x="2716317" y="1358159"/>
                </a:lnTo>
                <a:lnTo>
                  <a:pt x="0" y="1358159"/>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13224F"/>
        </a:solidFill>
      </p:bgPr>
    </p:bg>
    <p:spTree>
      <p:nvGrpSpPr>
        <p:cNvPr id="1" name=""/>
        <p:cNvGrpSpPr/>
        <p:nvPr/>
      </p:nvGrpSpPr>
      <p:grpSpPr>
        <a:xfrm>
          <a:off x="0" y="0"/>
          <a:ext cx="0" cy="0"/>
          <a:chOff x="0" y="0"/>
          <a:chExt cx="0" cy="0"/>
        </a:xfrm>
      </p:grpSpPr>
      <p:sp>
        <p:nvSpPr>
          <p:cNvPr name="Freeform 2" id="2"/>
          <p:cNvSpPr/>
          <p:nvPr/>
        </p:nvSpPr>
        <p:spPr>
          <a:xfrm flipH="true" flipV="false" rot="0">
            <a:off x="13708459" y="-869275"/>
            <a:ext cx="5200379" cy="4114800"/>
          </a:xfrm>
          <a:custGeom>
            <a:avLst/>
            <a:gdLst/>
            <a:ahLst/>
            <a:cxnLst/>
            <a:rect r="r" b="b" t="t" l="l"/>
            <a:pathLst>
              <a:path h="4114800" w="5200379">
                <a:moveTo>
                  <a:pt x="5200379" y="0"/>
                </a:moveTo>
                <a:lnTo>
                  <a:pt x="0" y="0"/>
                </a:lnTo>
                <a:lnTo>
                  <a:pt x="0" y="4114800"/>
                </a:lnTo>
                <a:lnTo>
                  <a:pt x="5200379" y="4114800"/>
                </a:lnTo>
                <a:lnTo>
                  <a:pt x="5200379"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3" id="3"/>
          <p:cNvGrpSpPr/>
          <p:nvPr/>
        </p:nvGrpSpPr>
        <p:grpSpPr>
          <a:xfrm rot="0">
            <a:off x="689542" y="848286"/>
            <a:ext cx="13306184" cy="7563562"/>
            <a:chOff x="0" y="0"/>
            <a:chExt cx="3504509" cy="1992049"/>
          </a:xfrm>
        </p:grpSpPr>
        <p:sp>
          <p:nvSpPr>
            <p:cNvPr name="Freeform 4" id="4"/>
            <p:cNvSpPr/>
            <p:nvPr/>
          </p:nvSpPr>
          <p:spPr>
            <a:xfrm flipH="false" flipV="false" rot="0">
              <a:off x="0" y="0"/>
              <a:ext cx="3504509" cy="1992049"/>
            </a:xfrm>
            <a:custGeom>
              <a:avLst/>
              <a:gdLst/>
              <a:ahLst/>
              <a:cxnLst/>
              <a:rect r="r" b="b" t="t" l="l"/>
              <a:pathLst>
                <a:path h="1992049" w="3504509">
                  <a:moveTo>
                    <a:pt x="0" y="0"/>
                  </a:moveTo>
                  <a:lnTo>
                    <a:pt x="3504509" y="0"/>
                  </a:lnTo>
                  <a:lnTo>
                    <a:pt x="3504509" y="1992049"/>
                  </a:lnTo>
                  <a:lnTo>
                    <a:pt x="0" y="1992049"/>
                  </a:lnTo>
                  <a:close/>
                </a:path>
              </a:pathLst>
            </a:custGeom>
            <a:solidFill>
              <a:srgbClr val="FEF1CA"/>
            </a:solidFill>
          </p:spPr>
        </p:sp>
        <p:sp>
          <p:nvSpPr>
            <p:cNvPr name="TextBox 5" id="5"/>
            <p:cNvSpPr txBox="true"/>
            <p:nvPr/>
          </p:nvSpPr>
          <p:spPr>
            <a:xfrm>
              <a:off x="0" y="-38100"/>
              <a:ext cx="3504509" cy="2030149"/>
            </a:xfrm>
            <a:prstGeom prst="rect">
              <a:avLst/>
            </a:prstGeom>
          </p:spPr>
          <p:txBody>
            <a:bodyPr anchor="ctr" rtlCol="false" tIns="50800" lIns="50800" bIns="50800" rIns="50800"/>
            <a:lstStyle/>
            <a:p>
              <a:pPr algn="ctr">
                <a:lnSpc>
                  <a:spcPts val="2659"/>
                </a:lnSpc>
              </a:pPr>
            </a:p>
          </p:txBody>
        </p:sp>
      </p:grpSp>
      <p:sp>
        <p:nvSpPr>
          <p:cNvPr name="TextBox 6" id="6"/>
          <p:cNvSpPr txBox="true"/>
          <p:nvPr/>
        </p:nvSpPr>
        <p:spPr>
          <a:xfrm rot="0">
            <a:off x="1403282" y="2135719"/>
            <a:ext cx="11163982" cy="6160042"/>
          </a:xfrm>
          <a:prstGeom prst="rect">
            <a:avLst/>
          </a:prstGeom>
        </p:spPr>
        <p:txBody>
          <a:bodyPr anchor="t" rtlCol="false" tIns="0" lIns="0" bIns="0" rIns="0">
            <a:spAutoFit/>
          </a:bodyPr>
          <a:lstStyle/>
          <a:p>
            <a:pPr algn="l">
              <a:lnSpc>
                <a:spcPts val="2770"/>
              </a:lnSpc>
            </a:pPr>
            <a:r>
              <a:rPr lang="en-US" sz="1978">
                <a:solidFill>
                  <a:srgbClr val="000000"/>
                </a:solidFill>
                <a:latin typeface="Montserrat"/>
                <a:ea typeface="Montserrat"/>
                <a:cs typeface="Montserrat"/>
                <a:sym typeface="Montserrat"/>
              </a:rPr>
              <a:t>Public Health Nursing (PHN) addresses the </a:t>
            </a:r>
            <a:r>
              <a:rPr lang="en-US" sz="1978" b="true">
                <a:solidFill>
                  <a:srgbClr val="000000"/>
                </a:solidFill>
                <a:latin typeface="Montserrat Bold"/>
                <a:ea typeface="Montserrat Bold"/>
                <a:cs typeface="Montserrat Bold"/>
                <a:sym typeface="Montserrat Bold"/>
              </a:rPr>
              <a:t>health of all people and populations within communities</a:t>
            </a:r>
            <a:r>
              <a:rPr lang="en-US" sz="1978">
                <a:solidFill>
                  <a:srgbClr val="000000"/>
                </a:solidFill>
                <a:latin typeface="Montserrat"/>
                <a:ea typeface="Montserrat"/>
                <a:cs typeface="Montserrat"/>
                <a:sym typeface="Montserrat"/>
              </a:rPr>
              <a:t>. Public Health Nurses (PHNs) strive to </a:t>
            </a:r>
            <a:r>
              <a:rPr lang="en-US" sz="1978" b="true">
                <a:solidFill>
                  <a:srgbClr val="000000"/>
                </a:solidFill>
                <a:latin typeface="Montserrat Bold"/>
                <a:ea typeface="Montserrat Bold"/>
                <a:cs typeface="Montserrat Bold"/>
                <a:sym typeface="Montserrat Bold"/>
              </a:rPr>
              <a:t>ensure health equity and well-being </a:t>
            </a:r>
            <a:r>
              <a:rPr lang="en-US" sz="1978">
                <a:solidFill>
                  <a:srgbClr val="000000"/>
                </a:solidFill>
                <a:latin typeface="Montserrat"/>
                <a:ea typeface="Montserrat"/>
                <a:cs typeface="Montserrat"/>
                <a:sym typeface="Montserrat"/>
              </a:rPr>
              <a:t>for everyone by </a:t>
            </a:r>
            <a:r>
              <a:rPr lang="en-US" sz="1978" b="true">
                <a:solidFill>
                  <a:srgbClr val="000000"/>
                </a:solidFill>
                <a:latin typeface="Montserrat Bold"/>
                <a:ea typeface="Montserrat Bold"/>
                <a:cs typeface="Montserrat Bold"/>
                <a:sym typeface="Montserrat Bold"/>
              </a:rPr>
              <a:t>working upstream to address the root causes of health disparities.</a:t>
            </a:r>
          </a:p>
          <a:p>
            <a:pPr algn="l">
              <a:lnSpc>
                <a:spcPts val="2770"/>
              </a:lnSpc>
            </a:pPr>
          </a:p>
          <a:p>
            <a:pPr algn="l">
              <a:lnSpc>
                <a:spcPts val="2770"/>
              </a:lnSpc>
            </a:pPr>
            <a:r>
              <a:rPr lang="en-US" sz="1978">
                <a:solidFill>
                  <a:srgbClr val="000000"/>
                </a:solidFill>
                <a:latin typeface="Montserrat"/>
                <a:ea typeface="Montserrat"/>
                <a:cs typeface="Montserrat"/>
                <a:sym typeface="Montserrat"/>
              </a:rPr>
              <a:t>PHN practice is </a:t>
            </a:r>
            <a:r>
              <a:rPr lang="en-US" sz="1978" b="true">
                <a:solidFill>
                  <a:srgbClr val="000000"/>
                </a:solidFill>
                <a:latin typeface="Montserrat Bold"/>
                <a:ea typeface="Montserrat Bold"/>
                <a:cs typeface="Montserrat Bold"/>
                <a:sym typeface="Montserrat Bold"/>
              </a:rPr>
              <a:t>population-based</a:t>
            </a:r>
            <a:r>
              <a:rPr lang="en-US" sz="1978">
                <a:solidFill>
                  <a:srgbClr val="000000"/>
                </a:solidFill>
                <a:latin typeface="Montserrat"/>
                <a:ea typeface="Montserrat"/>
                <a:cs typeface="Montserrat"/>
                <a:sym typeface="Montserrat"/>
              </a:rPr>
              <a:t> and focuses on multiple levels of influence within the context of the community as a whole. The specialty </a:t>
            </a:r>
            <a:r>
              <a:rPr lang="en-US" sz="1978" b="true">
                <a:solidFill>
                  <a:srgbClr val="000000"/>
                </a:solidFill>
                <a:latin typeface="Montserrat Bold"/>
                <a:ea typeface="Montserrat Bold"/>
                <a:cs typeface="Montserrat Bold"/>
                <a:sym typeface="Montserrat Bold"/>
              </a:rPr>
              <a:t>employs all levels of prevention</a:t>
            </a:r>
            <a:r>
              <a:rPr lang="en-US" sz="1978">
                <a:solidFill>
                  <a:srgbClr val="000000"/>
                </a:solidFill>
                <a:latin typeface="Montserrat"/>
                <a:ea typeface="Montserrat"/>
                <a:cs typeface="Montserrat"/>
                <a:sym typeface="Montserrat"/>
              </a:rPr>
              <a:t>, with a particular emphasis on primary prevention, </a:t>
            </a:r>
            <a:r>
              <a:rPr lang="en-US" sz="1978" b="true">
                <a:solidFill>
                  <a:srgbClr val="000000"/>
                </a:solidFill>
                <a:latin typeface="Montserrat Bold"/>
                <a:ea typeface="Montserrat Bold"/>
                <a:cs typeface="Montserrat Bold"/>
                <a:sym typeface="Montserrat Bold"/>
              </a:rPr>
              <a:t>by addressing the social, physical, and environmental determinants of health</a:t>
            </a:r>
            <a:r>
              <a:rPr lang="en-US" sz="1978">
                <a:solidFill>
                  <a:srgbClr val="000000"/>
                </a:solidFill>
                <a:latin typeface="Montserrat"/>
                <a:ea typeface="Montserrat"/>
                <a:cs typeface="Montserrat"/>
                <a:sym typeface="Montserrat"/>
              </a:rPr>
              <a:t>.</a:t>
            </a:r>
          </a:p>
          <a:p>
            <a:pPr algn="l">
              <a:lnSpc>
                <a:spcPts val="2770"/>
              </a:lnSpc>
            </a:pPr>
          </a:p>
          <a:p>
            <a:pPr algn="l">
              <a:lnSpc>
                <a:spcPts val="2770"/>
              </a:lnSpc>
            </a:pPr>
            <a:r>
              <a:rPr lang="en-US" sz="1978" u="sng" b="true">
                <a:solidFill>
                  <a:srgbClr val="000000"/>
                </a:solidFill>
                <a:latin typeface="Montserrat Bold"/>
                <a:ea typeface="Montserrat Bold"/>
                <a:cs typeface="Montserrat Bold"/>
                <a:sym typeface="Montserrat Bold"/>
              </a:rPr>
              <a:t>Public Health Nurses engage in assessment, program planning, evaluation, advocacy, outreach, cross-sector collaboration, research, policy development, and the creation of multi-sector partnerships. </a:t>
            </a:r>
          </a:p>
          <a:p>
            <a:pPr algn="l">
              <a:lnSpc>
                <a:spcPts val="2770"/>
              </a:lnSpc>
            </a:pPr>
          </a:p>
          <a:p>
            <a:pPr algn="l">
              <a:lnSpc>
                <a:spcPts val="2770"/>
              </a:lnSpc>
            </a:pPr>
            <a:r>
              <a:rPr lang="en-US" sz="1978">
                <a:solidFill>
                  <a:srgbClr val="000000"/>
                </a:solidFill>
                <a:latin typeface="Montserrat"/>
                <a:ea typeface="Montserrat"/>
                <a:cs typeface="Montserrat"/>
                <a:sym typeface="Montserrat"/>
              </a:rPr>
              <a:t>Using the nursing process, PHNs work upstream to </a:t>
            </a:r>
            <a:r>
              <a:rPr lang="en-US" sz="1978" b="true">
                <a:solidFill>
                  <a:srgbClr val="000000"/>
                </a:solidFill>
                <a:latin typeface="Montserrat Bold"/>
                <a:ea typeface="Montserrat Bold"/>
                <a:cs typeface="Montserrat Bold"/>
                <a:sym typeface="Montserrat Bold"/>
              </a:rPr>
              <a:t>advance health equity</a:t>
            </a:r>
            <a:r>
              <a:rPr lang="en-US" sz="1978">
                <a:solidFill>
                  <a:srgbClr val="000000"/>
                </a:solidFill>
                <a:latin typeface="Montserrat"/>
                <a:ea typeface="Montserrat"/>
                <a:cs typeface="Montserrat"/>
                <a:sym typeface="Montserrat"/>
              </a:rPr>
              <a:t> </a:t>
            </a:r>
            <a:r>
              <a:rPr lang="en-US" sz="1978" b="true">
                <a:solidFill>
                  <a:srgbClr val="000000"/>
                </a:solidFill>
                <a:latin typeface="Montserrat Bold"/>
                <a:ea typeface="Montserrat Bold"/>
                <a:cs typeface="Montserrat Bold"/>
                <a:sym typeface="Montserrat Bold"/>
              </a:rPr>
              <a:t>and well-being </a:t>
            </a:r>
            <a:r>
              <a:rPr lang="en-US" sz="1978">
                <a:solidFill>
                  <a:srgbClr val="000000"/>
                </a:solidFill>
                <a:latin typeface="Montserrat"/>
                <a:ea typeface="Montserrat"/>
                <a:cs typeface="Montserrat"/>
                <a:sym typeface="Montserrat"/>
              </a:rPr>
              <a:t>within the broader practice of public health, </a:t>
            </a:r>
            <a:r>
              <a:rPr lang="en-US" sz="1978" b="true">
                <a:solidFill>
                  <a:srgbClr val="000000"/>
                </a:solidFill>
                <a:latin typeface="Montserrat Bold"/>
                <a:ea typeface="Montserrat Bold"/>
                <a:cs typeface="Montserrat Bold"/>
                <a:sym typeface="Montserrat Bold"/>
              </a:rPr>
              <a:t>collaborating closely with our public health colleagues to address the root causes of health disparities</a:t>
            </a:r>
            <a:r>
              <a:rPr lang="en-US" sz="1978">
                <a:solidFill>
                  <a:srgbClr val="000000"/>
                </a:solidFill>
                <a:latin typeface="Montserrat"/>
                <a:ea typeface="Montserrat"/>
                <a:cs typeface="Montserrat"/>
                <a:sym typeface="Montserrat"/>
              </a:rPr>
              <a:t>.</a:t>
            </a:r>
          </a:p>
          <a:p>
            <a:pPr algn="l">
              <a:lnSpc>
                <a:spcPts val="2770"/>
              </a:lnSpc>
            </a:pPr>
          </a:p>
        </p:txBody>
      </p:sp>
      <p:sp>
        <p:nvSpPr>
          <p:cNvPr name="Freeform 7" id="7"/>
          <p:cNvSpPr/>
          <p:nvPr/>
        </p:nvSpPr>
        <p:spPr>
          <a:xfrm flipH="false" flipV="false" rot="0">
            <a:off x="1028700" y="8928841"/>
            <a:ext cx="2716317" cy="1358159"/>
          </a:xfrm>
          <a:custGeom>
            <a:avLst/>
            <a:gdLst/>
            <a:ahLst/>
            <a:cxnLst/>
            <a:rect r="r" b="b" t="t" l="l"/>
            <a:pathLst>
              <a:path h="1358159" w="2716317">
                <a:moveTo>
                  <a:pt x="0" y="0"/>
                </a:moveTo>
                <a:lnTo>
                  <a:pt x="2716317" y="0"/>
                </a:lnTo>
                <a:lnTo>
                  <a:pt x="2716317" y="1358159"/>
                </a:lnTo>
                <a:lnTo>
                  <a:pt x="0" y="1358159"/>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8" id="8"/>
          <p:cNvGrpSpPr/>
          <p:nvPr/>
        </p:nvGrpSpPr>
        <p:grpSpPr>
          <a:xfrm rot="0">
            <a:off x="15043074" y="0"/>
            <a:ext cx="2531150" cy="2531150"/>
            <a:chOff x="0" y="0"/>
            <a:chExt cx="812800" cy="812800"/>
          </a:xfrm>
        </p:grpSpPr>
        <p:sp>
          <p:nvSpPr>
            <p:cNvPr name="Freeform 9" id="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6"/>
              <a:stretch>
                <a:fillRect l="0" t="0" r="0" b="0"/>
              </a:stretch>
            </a:blipFill>
          </p:spPr>
        </p:sp>
      </p:grpSp>
      <p:sp>
        <p:nvSpPr>
          <p:cNvPr name="TextBox 10" id="10"/>
          <p:cNvSpPr txBox="true"/>
          <p:nvPr/>
        </p:nvSpPr>
        <p:spPr>
          <a:xfrm rot="0">
            <a:off x="1604571" y="1464605"/>
            <a:ext cx="11347768" cy="445782"/>
          </a:xfrm>
          <a:prstGeom prst="rect">
            <a:avLst/>
          </a:prstGeom>
        </p:spPr>
        <p:txBody>
          <a:bodyPr anchor="t" rtlCol="false" tIns="0" lIns="0" bIns="0" rIns="0">
            <a:spAutoFit/>
          </a:bodyPr>
          <a:lstStyle/>
          <a:p>
            <a:pPr algn="l">
              <a:lnSpc>
                <a:spcPts val="3120"/>
              </a:lnSpc>
            </a:pPr>
            <a:r>
              <a:rPr lang="en-US" b="true" sz="3900">
                <a:solidFill>
                  <a:srgbClr val="000000"/>
                </a:solidFill>
                <a:latin typeface="Montserrat Bold"/>
                <a:ea typeface="Montserrat Bold"/>
                <a:cs typeface="Montserrat Bold"/>
                <a:sym typeface="Montserrat Bold"/>
              </a:rPr>
              <a:t>WHAT IS PUBLIC HEALTH NURSING?</a:t>
            </a:r>
          </a:p>
        </p:txBody>
      </p:sp>
      <p:sp>
        <p:nvSpPr>
          <p:cNvPr name="Freeform 11" id="11"/>
          <p:cNvSpPr/>
          <p:nvPr/>
        </p:nvSpPr>
        <p:spPr>
          <a:xfrm flipH="false" flipV="false" rot="-2424401">
            <a:off x="16424863" y="8754686"/>
            <a:ext cx="2716317" cy="1358159"/>
          </a:xfrm>
          <a:custGeom>
            <a:avLst/>
            <a:gdLst/>
            <a:ahLst/>
            <a:cxnLst/>
            <a:rect r="r" b="b" t="t" l="l"/>
            <a:pathLst>
              <a:path h="1358159" w="2716317">
                <a:moveTo>
                  <a:pt x="0" y="0"/>
                </a:moveTo>
                <a:lnTo>
                  <a:pt x="2716317" y="0"/>
                </a:lnTo>
                <a:lnTo>
                  <a:pt x="2716317" y="1358159"/>
                </a:lnTo>
                <a:lnTo>
                  <a:pt x="0" y="1358159"/>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13224F"/>
        </a:solidFill>
      </p:bgPr>
    </p:bg>
    <p:spTree>
      <p:nvGrpSpPr>
        <p:cNvPr id="1" name=""/>
        <p:cNvGrpSpPr/>
        <p:nvPr/>
      </p:nvGrpSpPr>
      <p:grpSpPr>
        <a:xfrm>
          <a:off x="0" y="0"/>
          <a:ext cx="0" cy="0"/>
          <a:chOff x="0" y="0"/>
          <a:chExt cx="0" cy="0"/>
        </a:xfrm>
      </p:grpSpPr>
      <p:sp>
        <p:nvSpPr>
          <p:cNvPr name="TextBox 2" id="2"/>
          <p:cNvSpPr txBox="true"/>
          <p:nvPr/>
        </p:nvSpPr>
        <p:spPr>
          <a:xfrm rot="0">
            <a:off x="2612016" y="2016091"/>
            <a:ext cx="12838448" cy="8763906"/>
          </a:xfrm>
          <a:prstGeom prst="rect">
            <a:avLst/>
          </a:prstGeom>
        </p:spPr>
        <p:txBody>
          <a:bodyPr anchor="t" rtlCol="false" tIns="0" lIns="0" bIns="0" rIns="0">
            <a:spAutoFit/>
          </a:bodyPr>
          <a:lstStyle/>
          <a:p>
            <a:pPr algn="l" marL="0" indent="0" lvl="0">
              <a:lnSpc>
                <a:spcPts val="3766"/>
              </a:lnSpc>
            </a:pPr>
            <a:r>
              <a:rPr lang="en-US" sz="2690">
                <a:solidFill>
                  <a:srgbClr val="FEF1CA"/>
                </a:solidFill>
                <a:latin typeface="Montserrat"/>
                <a:ea typeface="Montserrat"/>
                <a:cs typeface="Montserrat"/>
                <a:sym typeface="Montserrat"/>
              </a:rPr>
              <a:t> </a:t>
            </a:r>
          </a:p>
          <a:p>
            <a:pPr algn="l">
              <a:lnSpc>
                <a:spcPts val="3766"/>
              </a:lnSpc>
            </a:pPr>
            <a:r>
              <a:rPr lang="en-US" b="true" sz="2690">
                <a:solidFill>
                  <a:srgbClr val="FEF1CA"/>
                </a:solidFill>
                <a:latin typeface="Montserrat Bold"/>
                <a:ea typeface="Montserrat Bold"/>
                <a:cs typeface="Montserrat Bold"/>
                <a:sym typeface="Montserrat Bold"/>
              </a:rPr>
              <a:t>8:00 AM – Morning Briefing</a:t>
            </a:r>
          </a:p>
          <a:p>
            <a:pPr algn="l" marL="580772" indent="-290386" lvl="1">
              <a:lnSpc>
                <a:spcPts val="3766"/>
              </a:lnSpc>
              <a:buFont typeface="Arial"/>
              <a:buChar char="•"/>
            </a:pPr>
            <a:r>
              <a:rPr lang="en-US" sz="2690">
                <a:solidFill>
                  <a:srgbClr val="FEF1CA"/>
                </a:solidFill>
                <a:latin typeface="Montserrat"/>
                <a:ea typeface="Montserrat"/>
                <a:cs typeface="Montserrat"/>
                <a:sym typeface="Montserrat"/>
              </a:rPr>
              <a:t>Check MAVEN and run reports</a:t>
            </a:r>
          </a:p>
          <a:p>
            <a:pPr algn="l">
              <a:lnSpc>
                <a:spcPts val="3766"/>
              </a:lnSpc>
            </a:pPr>
            <a:r>
              <a:rPr lang="en-US" b="true" sz="2690">
                <a:solidFill>
                  <a:srgbClr val="FEF1CA"/>
                </a:solidFill>
                <a:latin typeface="Montserrat Bold"/>
                <a:ea typeface="Montserrat Bold"/>
                <a:cs typeface="Montserrat Bold"/>
                <a:sym typeface="Montserrat Bold"/>
              </a:rPr>
              <a:t>9:00 AM – Case Management</a:t>
            </a:r>
          </a:p>
          <a:p>
            <a:pPr algn="l" marL="580772" indent="-290386" lvl="1">
              <a:lnSpc>
                <a:spcPts val="3766"/>
              </a:lnSpc>
              <a:buFont typeface="Arial"/>
              <a:buChar char="•"/>
            </a:pPr>
            <a:r>
              <a:rPr lang="en-US" sz="2690">
                <a:solidFill>
                  <a:srgbClr val="FEF1CA"/>
                </a:solidFill>
                <a:latin typeface="Montserrat"/>
                <a:ea typeface="Montserrat"/>
                <a:cs typeface="Montserrat"/>
                <a:sym typeface="Montserrat"/>
              </a:rPr>
              <a:t>TB and any new communicable disease investigation, home visits. </a:t>
            </a:r>
          </a:p>
          <a:p>
            <a:pPr algn="l">
              <a:lnSpc>
                <a:spcPts val="3766"/>
              </a:lnSpc>
            </a:pPr>
            <a:r>
              <a:rPr lang="en-US" b="true" sz="2690">
                <a:solidFill>
                  <a:srgbClr val="FEF1CA"/>
                </a:solidFill>
                <a:latin typeface="Montserrat Bold"/>
                <a:ea typeface="Montserrat Bold"/>
                <a:cs typeface="Montserrat Bold"/>
                <a:sym typeface="Montserrat Bold"/>
              </a:rPr>
              <a:t>10:30 AM –  Departmental Collaboration</a:t>
            </a:r>
          </a:p>
          <a:p>
            <a:pPr algn="l" marL="580772" indent="-290386" lvl="1">
              <a:lnSpc>
                <a:spcPts val="3766"/>
              </a:lnSpc>
              <a:buFont typeface="Arial"/>
              <a:buChar char="•"/>
            </a:pPr>
            <a:r>
              <a:rPr lang="en-US" sz="2690">
                <a:solidFill>
                  <a:srgbClr val="FEF1CA"/>
                </a:solidFill>
                <a:latin typeface="Montserrat"/>
                <a:ea typeface="Montserrat"/>
                <a:cs typeface="Montserrat"/>
                <a:sym typeface="Montserrat"/>
              </a:rPr>
              <a:t>collaborate with Public Health Team for cross-sector follow-up</a:t>
            </a:r>
          </a:p>
          <a:p>
            <a:pPr algn="l">
              <a:lnSpc>
                <a:spcPts val="3766"/>
              </a:lnSpc>
            </a:pPr>
            <a:r>
              <a:rPr lang="en-US" sz="2690">
                <a:solidFill>
                  <a:srgbClr val="FEF1CA"/>
                </a:solidFill>
                <a:latin typeface="Montserrat"/>
                <a:ea typeface="Montserrat"/>
                <a:cs typeface="Montserrat"/>
                <a:sym typeface="Montserrat"/>
              </a:rPr>
              <a:t> </a:t>
            </a:r>
            <a:r>
              <a:rPr lang="en-US" b="true" sz="2690">
                <a:solidFill>
                  <a:srgbClr val="FEF1CA"/>
                </a:solidFill>
                <a:latin typeface="Montserrat Bold"/>
                <a:ea typeface="Montserrat Bold"/>
                <a:cs typeface="Montserrat Bold"/>
                <a:sym typeface="Montserrat Bold"/>
              </a:rPr>
              <a:t>12:00 PM – Access and Linkage with Clinical Care</a:t>
            </a:r>
          </a:p>
          <a:p>
            <a:pPr algn="l" marL="580772" indent="-290386" lvl="1">
              <a:lnSpc>
                <a:spcPts val="3766"/>
              </a:lnSpc>
              <a:buFont typeface="Arial"/>
              <a:buChar char="•"/>
            </a:pPr>
            <a:r>
              <a:rPr lang="en-US" sz="2690">
                <a:solidFill>
                  <a:srgbClr val="FEF1CA"/>
                </a:solidFill>
                <a:latin typeface="Montserrat"/>
                <a:ea typeface="Montserrat"/>
                <a:cs typeface="Montserrat"/>
                <a:sym typeface="Montserrat"/>
              </a:rPr>
              <a:t>Health screening, vaccinations, educational outreach &amp; programming</a:t>
            </a:r>
          </a:p>
          <a:p>
            <a:pPr algn="l">
              <a:lnSpc>
                <a:spcPts val="3766"/>
              </a:lnSpc>
            </a:pPr>
            <a:r>
              <a:rPr lang="en-US" b="true" sz="2690">
                <a:solidFill>
                  <a:srgbClr val="FEF1CA"/>
                </a:solidFill>
                <a:latin typeface="Montserrat Bold"/>
                <a:ea typeface="Montserrat Bold"/>
                <a:cs typeface="Montserrat Bold"/>
                <a:sym typeface="Montserrat Bold"/>
              </a:rPr>
              <a:t>2:00 PM – School/Community Outreach</a:t>
            </a:r>
          </a:p>
          <a:p>
            <a:pPr algn="l" marL="580772" indent="-290386" lvl="1">
              <a:lnSpc>
                <a:spcPts val="3766"/>
              </a:lnSpc>
              <a:buFont typeface="Arial"/>
              <a:buChar char="•"/>
            </a:pPr>
            <a:r>
              <a:rPr lang="en-US" sz="2690">
                <a:solidFill>
                  <a:srgbClr val="FEF1CA"/>
                </a:solidFill>
                <a:latin typeface="Montserrat"/>
                <a:ea typeface="Montserrat"/>
                <a:cs typeface="Montserrat"/>
                <a:sym typeface="Montserrat"/>
              </a:rPr>
              <a:t>Collaboration with School Nurses and follow-up with community members</a:t>
            </a:r>
          </a:p>
          <a:p>
            <a:pPr algn="l">
              <a:lnSpc>
                <a:spcPts val="3766"/>
              </a:lnSpc>
            </a:pPr>
            <a:r>
              <a:rPr lang="en-US" sz="2690">
                <a:solidFill>
                  <a:srgbClr val="FEF1CA"/>
                </a:solidFill>
                <a:latin typeface="Montserrat"/>
                <a:ea typeface="Montserrat"/>
                <a:cs typeface="Montserrat"/>
                <a:sym typeface="Montserrat"/>
              </a:rPr>
              <a:t> </a:t>
            </a:r>
            <a:r>
              <a:rPr lang="en-US" b="true" sz="2690">
                <a:solidFill>
                  <a:srgbClr val="FEF1CA"/>
                </a:solidFill>
                <a:latin typeface="Montserrat Bold"/>
                <a:ea typeface="Montserrat Bold"/>
                <a:cs typeface="Montserrat Bold"/>
                <a:sym typeface="Montserrat Bold"/>
              </a:rPr>
              <a:t>3:30 PM – Emergency Preparedness Work</a:t>
            </a:r>
          </a:p>
          <a:p>
            <a:pPr algn="l" marL="580772" indent="-290386" lvl="1">
              <a:lnSpc>
                <a:spcPts val="3766"/>
              </a:lnSpc>
              <a:buFont typeface="Arial"/>
              <a:buChar char="•"/>
            </a:pPr>
            <a:r>
              <a:rPr lang="en-US" sz="2690">
                <a:solidFill>
                  <a:srgbClr val="FEF1CA"/>
                </a:solidFill>
                <a:latin typeface="Montserrat"/>
                <a:ea typeface="Montserrat"/>
                <a:cs typeface="Montserrat"/>
                <a:sym typeface="Montserrat"/>
              </a:rPr>
              <a:t>Attend a planning meeting</a:t>
            </a:r>
          </a:p>
          <a:p>
            <a:pPr algn="l">
              <a:lnSpc>
                <a:spcPts val="3766"/>
              </a:lnSpc>
            </a:pPr>
            <a:r>
              <a:rPr lang="en-US" sz="2690">
                <a:solidFill>
                  <a:srgbClr val="FEF1CA"/>
                </a:solidFill>
                <a:latin typeface="Montserrat"/>
                <a:ea typeface="Montserrat"/>
                <a:cs typeface="Montserrat"/>
                <a:sym typeface="Montserrat"/>
              </a:rPr>
              <a:t> </a:t>
            </a:r>
            <a:r>
              <a:rPr lang="en-US" b="true" sz="2690">
                <a:solidFill>
                  <a:srgbClr val="FEF1CA"/>
                </a:solidFill>
                <a:latin typeface="Montserrat Bold"/>
                <a:ea typeface="Montserrat Bold"/>
                <a:cs typeface="Montserrat Bold"/>
                <a:sym typeface="Montserrat Bold"/>
              </a:rPr>
              <a:t>4:30 PM – Data &amp; Reporting</a:t>
            </a:r>
          </a:p>
          <a:p>
            <a:pPr algn="l" marL="580772" indent="-290386" lvl="1">
              <a:lnSpc>
                <a:spcPts val="3766"/>
              </a:lnSpc>
              <a:buFont typeface="Arial"/>
              <a:buChar char="•"/>
            </a:pPr>
            <a:r>
              <a:rPr lang="en-US" sz="2690">
                <a:solidFill>
                  <a:srgbClr val="FEF1CA"/>
                </a:solidFill>
                <a:latin typeface="Montserrat"/>
                <a:ea typeface="Montserrat"/>
                <a:cs typeface="Montserrat"/>
                <a:sym typeface="Montserrat"/>
              </a:rPr>
              <a:t>Circle back with MAVEN and documentation</a:t>
            </a:r>
          </a:p>
          <a:p>
            <a:pPr algn="l">
              <a:lnSpc>
                <a:spcPts val="3766"/>
              </a:lnSpc>
            </a:pPr>
            <a:r>
              <a:rPr lang="en-US" sz="2690">
                <a:solidFill>
                  <a:srgbClr val="FEF1CA"/>
                </a:solidFill>
                <a:latin typeface="Montserrat"/>
                <a:ea typeface="Montserrat"/>
                <a:cs typeface="Montserrat"/>
                <a:sym typeface="Montserrat"/>
              </a:rPr>
              <a:t> </a:t>
            </a:r>
          </a:p>
          <a:p>
            <a:pPr algn="ctr">
              <a:lnSpc>
                <a:spcPts val="5584"/>
              </a:lnSpc>
            </a:pPr>
          </a:p>
        </p:txBody>
      </p:sp>
      <p:sp>
        <p:nvSpPr>
          <p:cNvPr name="TextBox 3" id="3"/>
          <p:cNvSpPr txBox="true"/>
          <p:nvPr/>
        </p:nvSpPr>
        <p:spPr>
          <a:xfrm rot="0">
            <a:off x="1569347" y="1228725"/>
            <a:ext cx="12288749" cy="631847"/>
          </a:xfrm>
          <a:prstGeom prst="rect">
            <a:avLst/>
          </a:prstGeom>
        </p:spPr>
        <p:txBody>
          <a:bodyPr anchor="t" rtlCol="false" tIns="0" lIns="0" bIns="0" rIns="0">
            <a:spAutoFit/>
          </a:bodyPr>
          <a:lstStyle/>
          <a:p>
            <a:pPr algn="ctr">
              <a:lnSpc>
                <a:spcPts val="4400"/>
              </a:lnSpc>
            </a:pPr>
            <a:r>
              <a:rPr lang="en-US" b="true" sz="5500">
                <a:solidFill>
                  <a:srgbClr val="FEF1CA"/>
                </a:solidFill>
                <a:latin typeface="Montserrat Bold"/>
                <a:ea typeface="Montserrat Bold"/>
                <a:cs typeface="Montserrat Bold"/>
                <a:sym typeface="Montserrat Bold"/>
              </a:rPr>
              <a:t>A DAY IN THE LIFE OF A PHN</a:t>
            </a:r>
          </a:p>
        </p:txBody>
      </p:sp>
      <p:sp>
        <p:nvSpPr>
          <p:cNvPr name="Freeform 4" id="4"/>
          <p:cNvSpPr/>
          <p:nvPr/>
        </p:nvSpPr>
        <p:spPr>
          <a:xfrm flipH="false" flipV="false" rot="0">
            <a:off x="14542983" y="8845306"/>
            <a:ext cx="2716317" cy="1358159"/>
          </a:xfrm>
          <a:custGeom>
            <a:avLst/>
            <a:gdLst/>
            <a:ahLst/>
            <a:cxnLst/>
            <a:rect r="r" b="b" t="t" l="l"/>
            <a:pathLst>
              <a:path h="1358159" w="2716317">
                <a:moveTo>
                  <a:pt x="0" y="0"/>
                </a:moveTo>
                <a:lnTo>
                  <a:pt x="2716317" y="0"/>
                </a:lnTo>
                <a:lnTo>
                  <a:pt x="2716317" y="1358158"/>
                </a:lnTo>
                <a:lnTo>
                  <a:pt x="0" y="135815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 id="5"/>
          <p:cNvSpPr/>
          <p:nvPr/>
        </p:nvSpPr>
        <p:spPr>
          <a:xfrm flipH="true" flipV="false" rot="0">
            <a:off x="13708459" y="-869275"/>
            <a:ext cx="5200379" cy="4114800"/>
          </a:xfrm>
          <a:custGeom>
            <a:avLst/>
            <a:gdLst/>
            <a:ahLst/>
            <a:cxnLst/>
            <a:rect r="r" b="b" t="t" l="l"/>
            <a:pathLst>
              <a:path h="4114800" w="5200379">
                <a:moveTo>
                  <a:pt x="5200379" y="0"/>
                </a:moveTo>
                <a:lnTo>
                  <a:pt x="0" y="0"/>
                </a:lnTo>
                <a:lnTo>
                  <a:pt x="0" y="4114800"/>
                </a:lnTo>
                <a:lnTo>
                  <a:pt x="5200379" y="4114800"/>
                </a:lnTo>
                <a:lnTo>
                  <a:pt x="5200379"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6" id="6"/>
          <p:cNvSpPr/>
          <p:nvPr/>
        </p:nvSpPr>
        <p:spPr>
          <a:xfrm flipH="false" flipV="false" rot="5400000">
            <a:off x="-679079" y="1707779"/>
            <a:ext cx="2716317" cy="1358159"/>
          </a:xfrm>
          <a:custGeom>
            <a:avLst/>
            <a:gdLst/>
            <a:ahLst/>
            <a:cxnLst/>
            <a:rect r="r" b="b" t="t" l="l"/>
            <a:pathLst>
              <a:path h="1358159" w="2716317">
                <a:moveTo>
                  <a:pt x="0" y="0"/>
                </a:moveTo>
                <a:lnTo>
                  <a:pt x="2716317" y="0"/>
                </a:lnTo>
                <a:lnTo>
                  <a:pt x="2716317" y="1358159"/>
                </a:lnTo>
                <a:lnTo>
                  <a:pt x="0" y="1358159"/>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7" id="7"/>
          <p:cNvSpPr/>
          <p:nvPr/>
        </p:nvSpPr>
        <p:spPr>
          <a:xfrm flipH="true" flipV="false" rot="-6206491">
            <a:off x="-2125999" y="6871441"/>
            <a:ext cx="4903436" cy="4114800"/>
          </a:xfrm>
          <a:custGeom>
            <a:avLst/>
            <a:gdLst/>
            <a:ahLst/>
            <a:cxnLst/>
            <a:rect r="r" b="b" t="t" l="l"/>
            <a:pathLst>
              <a:path h="4114800" w="4903436">
                <a:moveTo>
                  <a:pt x="4903436" y="0"/>
                </a:moveTo>
                <a:lnTo>
                  <a:pt x="0" y="0"/>
                </a:lnTo>
                <a:lnTo>
                  <a:pt x="0" y="4114800"/>
                </a:lnTo>
                <a:lnTo>
                  <a:pt x="4903436" y="4114800"/>
                </a:lnTo>
                <a:lnTo>
                  <a:pt x="4903436" y="0"/>
                </a:lnTo>
                <a:close/>
              </a:path>
            </a:pathLst>
          </a:custGeom>
          <a:blipFill>
            <a:blip r:embed="rId6">
              <a:extLst>
                <a:ext uri="{96DAC541-7B7A-43D3-8B79-37D633B846F1}">
                  <asvg:svgBlip xmlns:asvg="http://schemas.microsoft.com/office/drawing/2016/SVG/main" r:embed="rId7"/>
                </a:ext>
              </a:extLst>
            </a:blip>
            <a:stretch>
              <a:fillRect l="0" t="0" r="0" b="0"/>
            </a:stretch>
          </a:blipFill>
        </p:spPr>
      </p:sp>
      <p:grpSp>
        <p:nvGrpSpPr>
          <p:cNvPr name="Group 8" id="8"/>
          <p:cNvGrpSpPr/>
          <p:nvPr/>
        </p:nvGrpSpPr>
        <p:grpSpPr>
          <a:xfrm rot="0">
            <a:off x="15195474" y="152400"/>
            <a:ext cx="2531150" cy="2531150"/>
            <a:chOff x="0" y="0"/>
            <a:chExt cx="812800" cy="812800"/>
          </a:xfrm>
        </p:grpSpPr>
        <p:sp>
          <p:nvSpPr>
            <p:cNvPr name="Freeform 9" id="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8"/>
              <a:stretch>
                <a:fillRect l="0" t="0" r="0" b="0"/>
              </a:stretch>
            </a:blipFill>
          </p:spPr>
        </p:sp>
      </p:gr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13224F"/>
        </a:solidFill>
      </p:bgPr>
    </p:bg>
    <p:spTree>
      <p:nvGrpSpPr>
        <p:cNvPr id="1" name=""/>
        <p:cNvGrpSpPr/>
        <p:nvPr/>
      </p:nvGrpSpPr>
      <p:grpSpPr>
        <a:xfrm>
          <a:off x="0" y="0"/>
          <a:ext cx="0" cy="0"/>
          <a:chOff x="0" y="0"/>
          <a:chExt cx="0" cy="0"/>
        </a:xfrm>
      </p:grpSpPr>
      <p:sp>
        <p:nvSpPr>
          <p:cNvPr name="TextBox 2" id="2"/>
          <p:cNvSpPr txBox="true"/>
          <p:nvPr/>
        </p:nvSpPr>
        <p:spPr>
          <a:xfrm rot="0">
            <a:off x="5297774" y="572677"/>
            <a:ext cx="6918887" cy="911226"/>
          </a:xfrm>
          <a:prstGeom prst="rect">
            <a:avLst/>
          </a:prstGeom>
        </p:spPr>
        <p:txBody>
          <a:bodyPr anchor="t" rtlCol="false" tIns="0" lIns="0" bIns="0" rIns="0">
            <a:spAutoFit/>
          </a:bodyPr>
          <a:lstStyle/>
          <a:p>
            <a:pPr algn="l">
              <a:lnSpc>
                <a:spcPts val="6400"/>
              </a:lnSpc>
            </a:pPr>
            <a:r>
              <a:rPr lang="en-US" b="true" sz="8000">
                <a:solidFill>
                  <a:srgbClr val="FEF1CA"/>
                </a:solidFill>
                <a:latin typeface="Montserrat Bold"/>
                <a:ea typeface="Montserrat Bold"/>
                <a:cs typeface="Montserrat Bold"/>
                <a:sym typeface="Montserrat Bold"/>
              </a:rPr>
              <a:t>MAVEN</a:t>
            </a:r>
          </a:p>
        </p:txBody>
      </p:sp>
      <p:sp>
        <p:nvSpPr>
          <p:cNvPr name="Freeform 3" id="3"/>
          <p:cNvSpPr/>
          <p:nvPr/>
        </p:nvSpPr>
        <p:spPr>
          <a:xfrm flipH="false" flipV="false" rot="0">
            <a:off x="1028700" y="9077308"/>
            <a:ext cx="2716317" cy="1358159"/>
          </a:xfrm>
          <a:custGeom>
            <a:avLst/>
            <a:gdLst/>
            <a:ahLst/>
            <a:cxnLst/>
            <a:rect r="r" b="b" t="t" l="l"/>
            <a:pathLst>
              <a:path h="1358159" w="2716317">
                <a:moveTo>
                  <a:pt x="0" y="0"/>
                </a:moveTo>
                <a:lnTo>
                  <a:pt x="2716317" y="0"/>
                </a:lnTo>
                <a:lnTo>
                  <a:pt x="2716317" y="1358159"/>
                </a:lnTo>
                <a:lnTo>
                  <a:pt x="0" y="1358159"/>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4" id="4"/>
          <p:cNvSpPr txBox="true"/>
          <p:nvPr/>
        </p:nvSpPr>
        <p:spPr>
          <a:xfrm rot="0">
            <a:off x="3119824" y="1974860"/>
            <a:ext cx="13349368" cy="4981237"/>
          </a:xfrm>
          <a:prstGeom prst="rect">
            <a:avLst/>
          </a:prstGeom>
        </p:spPr>
        <p:txBody>
          <a:bodyPr anchor="t" rtlCol="false" tIns="0" lIns="0" bIns="0" rIns="0">
            <a:spAutoFit/>
          </a:bodyPr>
          <a:lstStyle/>
          <a:p>
            <a:pPr algn="just">
              <a:lnSpc>
                <a:spcPts val="3335"/>
              </a:lnSpc>
            </a:pPr>
            <a:r>
              <a:rPr lang="en-US" sz="2382" b="true">
                <a:solidFill>
                  <a:srgbClr val="FEF1CA"/>
                </a:solidFill>
                <a:latin typeface="Montserrat Bold"/>
                <a:ea typeface="Montserrat Bold"/>
                <a:cs typeface="Montserrat Bold"/>
                <a:sym typeface="Montserrat Bold"/>
              </a:rPr>
              <a:t>Massachusetts Virtual Epidemiologic Network</a:t>
            </a:r>
          </a:p>
          <a:p>
            <a:pPr algn="just" marL="514363" indent="-257181" lvl="1">
              <a:lnSpc>
                <a:spcPts val="3335"/>
              </a:lnSpc>
              <a:buFont typeface="Arial"/>
              <a:buChar char="•"/>
            </a:pPr>
            <a:r>
              <a:rPr lang="en-US" sz="2382">
                <a:solidFill>
                  <a:srgbClr val="FEF1CA"/>
                </a:solidFill>
                <a:latin typeface="Montserrat"/>
                <a:ea typeface="Montserrat"/>
                <a:cs typeface="Montserrat"/>
                <a:sym typeface="Montserrat"/>
              </a:rPr>
              <a:t>Contains epidemiological, clinical, laboratory, and case management data</a:t>
            </a:r>
          </a:p>
          <a:p>
            <a:pPr algn="just" marL="514363" indent="-257181" lvl="1">
              <a:lnSpc>
                <a:spcPts val="3335"/>
              </a:lnSpc>
              <a:buFont typeface="Arial"/>
              <a:buChar char="•"/>
            </a:pPr>
            <a:r>
              <a:rPr lang="en-US" sz="2382">
                <a:solidFill>
                  <a:srgbClr val="FEF1CA"/>
                </a:solidFill>
                <a:latin typeface="Montserrat"/>
                <a:ea typeface="Montserrat"/>
                <a:cs typeface="Montserrat"/>
                <a:sym typeface="Montserrat"/>
              </a:rPr>
              <a:t>90 reportable infectious diseases</a:t>
            </a:r>
          </a:p>
          <a:p>
            <a:pPr algn="just" marL="514363" indent="-257181" lvl="1">
              <a:lnSpc>
                <a:spcPts val="3335"/>
              </a:lnSpc>
              <a:buFont typeface="Arial"/>
              <a:buChar char="•"/>
            </a:pPr>
            <a:r>
              <a:rPr lang="en-US" sz="2382">
                <a:solidFill>
                  <a:srgbClr val="FEF1CA"/>
                </a:solidFill>
                <a:latin typeface="Montserrat"/>
                <a:ea typeface="Montserrat"/>
                <a:cs typeface="Montserrat"/>
                <a:sym typeface="Montserrat"/>
              </a:rPr>
              <a:t>Enables state and local health officials to</a:t>
            </a:r>
          </a:p>
          <a:p>
            <a:pPr algn="just" marL="1028726" indent="-342909" lvl="2">
              <a:lnSpc>
                <a:spcPts val="3335"/>
              </a:lnSpc>
              <a:buFont typeface="Arial"/>
              <a:buChar char="⚬"/>
            </a:pPr>
            <a:r>
              <a:rPr lang="en-US" sz="2382">
                <a:solidFill>
                  <a:srgbClr val="FEF1CA"/>
                </a:solidFill>
                <a:latin typeface="Montserrat"/>
                <a:ea typeface="Montserrat"/>
                <a:cs typeface="Montserrat"/>
                <a:sym typeface="Montserrat"/>
              </a:rPr>
              <a:t>Notify and triage cases in real-time</a:t>
            </a:r>
          </a:p>
          <a:p>
            <a:pPr algn="just" marL="1028726" indent="-342909" lvl="2">
              <a:lnSpc>
                <a:spcPts val="3335"/>
              </a:lnSpc>
              <a:buFont typeface="Arial"/>
              <a:buChar char="⚬"/>
            </a:pPr>
            <a:r>
              <a:rPr lang="en-US" sz="2382">
                <a:solidFill>
                  <a:srgbClr val="FEF1CA"/>
                </a:solidFill>
                <a:latin typeface="Montserrat"/>
                <a:ea typeface="Montserrat"/>
                <a:cs typeface="Montserrat"/>
                <a:sym typeface="Montserrat"/>
              </a:rPr>
              <a:t>Monitor disease trends over time</a:t>
            </a:r>
          </a:p>
          <a:p>
            <a:pPr algn="just" marL="1028726" indent="-342909" lvl="2">
              <a:lnSpc>
                <a:spcPts val="3335"/>
              </a:lnSpc>
              <a:buFont typeface="Arial"/>
              <a:buChar char="⚬"/>
            </a:pPr>
            <a:r>
              <a:rPr lang="en-US" sz="2382">
                <a:solidFill>
                  <a:srgbClr val="FEF1CA"/>
                </a:solidFill>
                <a:latin typeface="Montserrat"/>
                <a:ea typeface="Montserrat"/>
                <a:cs typeface="Montserrat"/>
                <a:sym typeface="Montserrat"/>
              </a:rPr>
              <a:t>Rapid detect increases in disease occurence</a:t>
            </a:r>
          </a:p>
          <a:p>
            <a:pPr algn="just" marL="1028726" indent="-342909" lvl="2">
              <a:lnSpc>
                <a:spcPts val="3335"/>
              </a:lnSpc>
              <a:buFont typeface="Arial"/>
              <a:buChar char="⚬"/>
            </a:pPr>
            <a:r>
              <a:rPr lang="en-US" sz="2382">
                <a:solidFill>
                  <a:srgbClr val="FEF1CA"/>
                </a:solidFill>
                <a:latin typeface="Montserrat"/>
                <a:ea typeface="Montserrat"/>
                <a:cs typeface="Montserrat"/>
                <a:sym typeface="Montserrat"/>
              </a:rPr>
              <a:t>Implement control measures</a:t>
            </a:r>
          </a:p>
          <a:p>
            <a:pPr algn="just" marL="1028726" indent="-342909" lvl="2">
              <a:lnSpc>
                <a:spcPts val="3335"/>
              </a:lnSpc>
              <a:buFont typeface="Arial"/>
              <a:buChar char="⚬"/>
            </a:pPr>
            <a:r>
              <a:rPr lang="en-US" sz="2382">
                <a:solidFill>
                  <a:srgbClr val="FEF1CA"/>
                </a:solidFill>
                <a:latin typeface="Montserrat"/>
                <a:ea typeface="Montserrat"/>
                <a:cs typeface="Montserrat"/>
                <a:sym typeface="Montserrat"/>
              </a:rPr>
              <a:t>Identify high risk group</a:t>
            </a:r>
          </a:p>
          <a:p>
            <a:pPr algn="just" marL="1028726" indent="-342909" lvl="2">
              <a:lnSpc>
                <a:spcPts val="3335"/>
              </a:lnSpc>
              <a:buFont typeface="Arial"/>
              <a:buChar char="⚬"/>
            </a:pPr>
            <a:r>
              <a:rPr lang="en-US" sz="2382">
                <a:solidFill>
                  <a:srgbClr val="FEF1CA"/>
                </a:solidFill>
                <a:latin typeface="Montserrat"/>
                <a:ea typeface="Montserrat"/>
                <a:cs typeface="Montserrat"/>
                <a:sym typeface="Montserrat"/>
              </a:rPr>
              <a:t>Allocate resources accordingly</a:t>
            </a:r>
          </a:p>
          <a:p>
            <a:pPr algn="just" marL="514363" indent="-257181" lvl="1">
              <a:lnSpc>
                <a:spcPts val="3335"/>
              </a:lnSpc>
              <a:buFont typeface="Arial"/>
              <a:buChar char="•"/>
            </a:pPr>
            <a:r>
              <a:rPr lang="en-US" b="true" sz="2382">
                <a:solidFill>
                  <a:srgbClr val="FEF1CA"/>
                </a:solidFill>
                <a:latin typeface="Montserrat Bold"/>
                <a:ea typeface="Montserrat Bold"/>
                <a:cs typeface="Montserrat Bold"/>
                <a:sym typeface="Montserrat Bold"/>
              </a:rPr>
              <a:t>Results in real-time interventions that improve community health outcomes.</a:t>
            </a:r>
          </a:p>
          <a:p>
            <a:pPr algn="just">
              <a:lnSpc>
                <a:spcPts val="3001"/>
              </a:lnSpc>
            </a:pPr>
          </a:p>
        </p:txBody>
      </p:sp>
      <p:sp>
        <p:nvSpPr>
          <p:cNvPr name="TextBox 5" id="5"/>
          <p:cNvSpPr txBox="true"/>
          <p:nvPr/>
        </p:nvSpPr>
        <p:spPr>
          <a:xfrm rot="0">
            <a:off x="3119824" y="6908472"/>
            <a:ext cx="13349368" cy="2614149"/>
          </a:xfrm>
          <a:prstGeom prst="rect">
            <a:avLst/>
          </a:prstGeom>
        </p:spPr>
        <p:txBody>
          <a:bodyPr anchor="t" rtlCol="false" tIns="0" lIns="0" bIns="0" rIns="0">
            <a:spAutoFit/>
          </a:bodyPr>
          <a:lstStyle/>
          <a:p>
            <a:pPr algn="just">
              <a:lnSpc>
                <a:spcPts val="3001"/>
              </a:lnSpc>
            </a:pPr>
            <a:r>
              <a:rPr lang="en-US" sz="2144">
                <a:solidFill>
                  <a:srgbClr val="FEF1CA"/>
                </a:solidFill>
                <a:latin typeface="Montserrat"/>
                <a:ea typeface="Montserrat"/>
                <a:cs typeface="Montserrat"/>
                <a:sym typeface="Montserrat"/>
              </a:rPr>
              <a:t>Examples include:</a:t>
            </a:r>
          </a:p>
          <a:p>
            <a:pPr algn="just" marL="462927" indent="-231464" lvl="1">
              <a:lnSpc>
                <a:spcPts val="3001"/>
              </a:lnSpc>
              <a:buFont typeface="Arial"/>
              <a:buChar char="•"/>
            </a:pPr>
            <a:r>
              <a:rPr lang="en-US" sz="2144">
                <a:solidFill>
                  <a:srgbClr val="FEF1CA"/>
                </a:solidFill>
                <a:latin typeface="Montserrat"/>
                <a:ea typeface="Montserrat"/>
                <a:cs typeface="Montserrat"/>
                <a:sym typeface="Montserrat"/>
              </a:rPr>
              <a:t>Foodborne illnesses</a:t>
            </a:r>
          </a:p>
          <a:p>
            <a:pPr algn="just" marL="462927" indent="-231464" lvl="1">
              <a:lnSpc>
                <a:spcPts val="3001"/>
              </a:lnSpc>
              <a:buFont typeface="Arial"/>
              <a:buChar char="•"/>
            </a:pPr>
            <a:r>
              <a:rPr lang="en-US" sz="2144">
                <a:solidFill>
                  <a:srgbClr val="FEF1CA"/>
                </a:solidFill>
                <a:latin typeface="Montserrat"/>
                <a:ea typeface="Montserrat"/>
                <a:cs typeface="Montserrat"/>
                <a:sym typeface="Montserrat"/>
              </a:rPr>
              <a:t>Aborovirus Monitoring</a:t>
            </a:r>
          </a:p>
          <a:p>
            <a:pPr algn="just" marL="925855" indent="-308618" lvl="2">
              <a:lnSpc>
                <a:spcPts val="3001"/>
              </a:lnSpc>
              <a:buFont typeface="Arial"/>
              <a:buChar char="⚬"/>
            </a:pPr>
            <a:r>
              <a:rPr lang="en-US" sz="2144">
                <a:solidFill>
                  <a:srgbClr val="FEF1CA"/>
                </a:solidFill>
                <a:latin typeface="Montserrat"/>
                <a:ea typeface="Montserrat"/>
                <a:cs typeface="Montserrat"/>
                <a:sym typeface="Montserrat"/>
              </a:rPr>
              <a:t>Tick monitoring program--invest bugdet on evidence based programming</a:t>
            </a:r>
          </a:p>
          <a:p>
            <a:pPr algn="just" marL="925855" indent="-308618" lvl="2">
              <a:lnSpc>
                <a:spcPts val="3001"/>
              </a:lnSpc>
              <a:buFont typeface="Arial"/>
              <a:buChar char="⚬"/>
            </a:pPr>
            <a:r>
              <a:rPr lang="en-US" sz="2144">
                <a:solidFill>
                  <a:srgbClr val="FEF1CA"/>
                </a:solidFill>
                <a:latin typeface="Montserrat"/>
                <a:ea typeface="Montserrat"/>
                <a:cs typeface="Montserrat"/>
                <a:sym typeface="Montserrat"/>
              </a:rPr>
              <a:t>Central Massachusetts Mosquito Control--organic larvacide spring and summer to interrupt breeding patterns  of mosquito population</a:t>
            </a:r>
          </a:p>
          <a:p>
            <a:pPr algn="just">
              <a:lnSpc>
                <a:spcPts val="3001"/>
              </a:lnSpc>
            </a:pPr>
            <a:r>
              <a:rPr lang="en-US" sz="2144">
                <a:solidFill>
                  <a:srgbClr val="FEF1CA"/>
                </a:solidFill>
                <a:latin typeface="Montserrat"/>
                <a:ea typeface="Montserrat"/>
                <a:cs typeface="Montserrat"/>
                <a:sym typeface="Montserrat"/>
              </a:rPr>
              <a:t>j</a:t>
            </a:r>
          </a:p>
        </p:txBody>
      </p:sp>
      <p:sp>
        <p:nvSpPr>
          <p:cNvPr name="Freeform 6" id="6"/>
          <p:cNvSpPr/>
          <p:nvPr/>
        </p:nvSpPr>
        <p:spPr>
          <a:xfrm flipH="false" flipV="false" rot="0">
            <a:off x="-1455362" y="-1549508"/>
            <a:ext cx="5200379" cy="4114800"/>
          </a:xfrm>
          <a:custGeom>
            <a:avLst/>
            <a:gdLst/>
            <a:ahLst/>
            <a:cxnLst/>
            <a:rect r="r" b="b" t="t" l="l"/>
            <a:pathLst>
              <a:path h="4114800" w="5200379">
                <a:moveTo>
                  <a:pt x="0" y="0"/>
                </a:moveTo>
                <a:lnTo>
                  <a:pt x="5200379" y="0"/>
                </a:lnTo>
                <a:lnTo>
                  <a:pt x="5200379"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7" id="7"/>
          <p:cNvSpPr/>
          <p:nvPr/>
        </p:nvSpPr>
        <p:spPr>
          <a:xfrm flipH="false" flipV="false" rot="-5327095">
            <a:off x="15099400" y="7465221"/>
            <a:ext cx="4903436" cy="4114800"/>
          </a:xfrm>
          <a:custGeom>
            <a:avLst/>
            <a:gdLst/>
            <a:ahLst/>
            <a:cxnLst/>
            <a:rect r="r" b="b" t="t" l="l"/>
            <a:pathLst>
              <a:path h="4114800" w="4903436">
                <a:moveTo>
                  <a:pt x="0" y="0"/>
                </a:moveTo>
                <a:lnTo>
                  <a:pt x="4903436" y="0"/>
                </a:lnTo>
                <a:lnTo>
                  <a:pt x="4903436" y="4114800"/>
                </a:lnTo>
                <a:lnTo>
                  <a:pt x="0" y="4114800"/>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8" id="8"/>
          <p:cNvSpPr/>
          <p:nvPr/>
        </p:nvSpPr>
        <p:spPr>
          <a:xfrm flipH="false" flipV="true" rot="0">
            <a:off x="14834801" y="0"/>
            <a:ext cx="2716317" cy="1358159"/>
          </a:xfrm>
          <a:custGeom>
            <a:avLst/>
            <a:gdLst/>
            <a:ahLst/>
            <a:cxnLst/>
            <a:rect r="r" b="b" t="t" l="l"/>
            <a:pathLst>
              <a:path h="1358159" w="2716317">
                <a:moveTo>
                  <a:pt x="0" y="1358159"/>
                </a:moveTo>
                <a:lnTo>
                  <a:pt x="2716317" y="1358159"/>
                </a:lnTo>
                <a:lnTo>
                  <a:pt x="2716317" y="0"/>
                </a:lnTo>
                <a:lnTo>
                  <a:pt x="0" y="0"/>
                </a:lnTo>
                <a:lnTo>
                  <a:pt x="0" y="1358159"/>
                </a:lnTo>
                <a:close/>
              </a:path>
            </a:pathLst>
          </a:custGeom>
          <a:blipFill>
            <a:blip r:embed="rId8">
              <a:extLst>
                <a:ext uri="{96DAC541-7B7A-43D3-8B79-37D633B846F1}">
                  <asvg:svgBlip xmlns:asvg="http://schemas.microsoft.com/office/drawing/2016/SVG/main" r:embed="rId9"/>
                </a:ext>
              </a:extLst>
            </a:blip>
            <a:stretch>
              <a:fillRect l="0" t="0" r="0" b="0"/>
            </a:stretch>
          </a:blipFill>
        </p:spPr>
      </p:sp>
      <p:grpSp>
        <p:nvGrpSpPr>
          <p:cNvPr name="Group 9" id="9"/>
          <p:cNvGrpSpPr/>
          <p:nvPr/>
        </p:nvGrpSpPr>
        <p:grpSpPr>
          <a:xfrm rot="0">
            <a:off x="148485" y="267877"/>
            <a:ext cx="2531150" cy="2531150"/>
            <a:chOff x="0" y="0"/>
            <a:chExt cx="812800" cy="812800"/>
          </a:xfrm>
        </p:grpSpPr>
        <p:sp>
          <p:nvSpPr>
            <p:cNvPr name="Freeform 10" id="10"/>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10"/>
              <a:stretch>
                <a:fillRect l="0" t="0" r="0" b="0"/>
              </a:stretch>
            </a:blipFill>
          </p:spPr>
        </p:sp>
      </p:gr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13224F"/>
        </a:solidFill>
      </p:bgPr>
    </p:bg>
    <p:spTree>
      <p:nvGrpSpPr>
        <p:cNvPr id="1" name=""/>
        <p:cNvGrpSpPr/>
        <p:nvPr/>
      </p:nvGrpSpPr>
      <p:grpSpPr>
        <a:xfrm>
          <a:off x="0" y="0"/>
          <a:ext cx="0" cy="0"/>
          <a:chOff x="0" y="0"/>
          <a:chExt cx="0" cy="0"/>
        </a:xfrm>
      </p:grpSpPr>
      <p:grpSp>
        <p:nvGrpSpPr>
          <p:cNvPr name="Group 2" id="2"/>
          <p:cNvGrpSpPr/>
          <p:nvPr/>
        </p:nvGrpSpPr>
        <p:grpSpPr>
          <a:xfrm rot="0">
            <a:off x="4152561" y="-74233"/>
            <a:ext cx="9982877" cy="10435467"/>
            <a:chOff x="0" y="0"/>
            <a:chExt cx="2629235" cy="2748436"/>
          </a:xfrm>
        </p:grpSpPr>
        <p:sp>
          <p:nvSpPr>
            <p:cNvPr name="Freeform 3" id="3"/>
            <p:cNvSpPr/>
            <p:nvPr/>
          </p:nvSpPr>
          <p:spPr>
            <a:xfrm flipH="false" flipV="false" rot="0">
              <a:off x="0" y="0"/>
              <a:ext cx="2629235" cy="2748436"/>
            </a:xfrm>
            <a:custGeom>
              <a:avLst/>
              <a:gdLst/>
              <a:ahLst/>
              <a:cxnLst/>
              <a:rect r="r" b="b" t="t" l="l"/>
              <a:pathLst>
                <a:path h="2748436" w="2629235">
                  <a:moveTo>
                    <a:pt x="0" y="0"/>
                  </a:moveTo>
                  <a:lnTo>
                    <a:pt x="2629235" y="0"/>
                  </a:lnTo>
                  <a:lnTo>
                    <a:pt x="2629235" y="2748436"/>
                  </a:lnTo>
                  <a:lnTo>
                    <a:pt x="0" y="2748436"/>
                  </a:lnTo>
                  <a:close/>
                </a:path>
              </a:pathLst>
            </a:custGeom>
            <a:solidFill>
              <a:srgbClr val="FEF1CA"/>
            </a:solidFill>
          </p:spPr>
        </p:sp>
        <p:sp>
          <p:nvSpPr>
            <p:cNvPr name="TextBox 4" id="4"/>
            <p:cNvSpPr txBox="true"/>
            <p:nvPr/>
          </p:nvSpPr>
          <p:spPr>
            <a:xfrm>
              <a:off x="0" y="-38100"/>
              <a:ext cx="2629235" cy="2786536"/>
            </a:xfrm>
            <a:prstGeom prst="rect">
              <a:avLst/>
            </a:prstGeom>
          </p:spPr>
          <p:txBody>
            <a:bodyPr anchor="ctr" rtlCol="false" tIns="50800" lIns="50800" bIns="50800" rIns="50800"/>
            <a:lstStyle/>
            <a:p>
              <a:pPr algn="ctr">
                <a:lnSpc>
                  <a:spcPts val="2659"/>
                </a:lnSpc>
              </a:pPr>
            </a:p>
          </p:txBody>
        </p:sp>
      </p:grpSp>
      <p:sp>
        <p:nvSpPr>
          <p:cNvPr name="Freeform 5" id="5"/>
          <p:cNvSpPr/>
          <p:nvPr/>
        </p:nvSpPr>
        <p:spPr>
          <a:xfrm flipH="false" flipV="false" rot="0">
            <a:off x="15154614" y="8928841"/>
            <a:ext cx="2716317" cy="1358159"/>
          </a:xfrm>
          <a:custGeom>
            <a:avLst/>
            <a:gdLst/>
            <a:ahLst/>
            <a:cxnLst/>
            <a:rect r="r" b="b" t="t" l="l"/>
            <a:pathLst>
              <a:path h="1358159" w="2716317">
                <a:moveTo>
                  <a:pt x="0" y="0"/>
                </a:moveTo>
                <a:lnTo>
                  <a:pt x="2716317" y="0"/>
                </a:lnTo>
                <a:lnTo>
                  <a:pt x="2716317" y="1358159"/>
                </a:lnTo>
                <a:lnTo>
                  <a:pt x="0" y="1358159"/>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6" id="6"/>
          <p:cNvSpPr txBox="true"/>
          <p:nvPr/>
        </p:nvSpPr>
        <p:spPr>
          <a:xfrm rot="0">
            <a:off x="4626067" y="2393772"/>
            <a:ext cx="9225274" cy="4365269"/>
          </a:xfrm>
          <a:prstGeom prst="rect">
            <a:avLst/>
          </a:prstGeom>
        </p:spPr>
        <p:txBody>
          <a:bodyPr anchor="t" rtlCol="false" tIns="0" lIns="0" bIns="0" rIns="0">
            <a:spAutoFit/>
          </a:bodyPr>
          <a:lstStyle/>
          <a:p>
            <a:pPr algn="l">
              <a:lnSpc>
                <a:spcPts val="3519"/>
              </a:lnSpc>
            </a:pPr>
            <a:r>
              <a:rPr lang="en-US" sz="2514" b="true">
                <a:solidFill>
                  <a:srgbClr val="000000"/>
                </a:solidFill>
                <a:latin typeface="Montserrat Bold"/>
                <a:ea typeface="Montserrat Bold"/>
                <a:cs typeface="Montserrat Bold"/>
                <a:sym typeface="Montserrat Bold"/>
              </a:rPr>
              <a:t>Benefits of Interdisciplinary collaboration </a:t>
            </a:r>
            <a:r>
              <a:rPr lang="en-US" sz="2514">
                <a:solidFill>
                  <a:srgbClr val="000000"/>
                </a:solidFill>
                <a:latin typeface="Montserrat"/>
                <a:ea typeface="Montserrat"/>
                <a:cs typeface="Montserrat"/>
                <a:sym typeface="Montserrat"/>
              </a:rPr>
              <a:t> </a:t>
            </a:r>
          </a:p>
          <a:p>
            <a:pPr algn="l" marL="542773" indent="-271386" lvl="1">
              <a:lnSpc>
                <a:spcPts val="3519"/>
              </a:lnSpc>
              <a:buFont typeface="Arial"/>
              <a:buChar char="•"/>
            </a:pPr>
            <a:r>
              <a:rPr lang="en-US" sz="2514">
                <a:solidFill>
                  <a:srgbClr val="000000"/>
                </a:solidFill>
                <a:latin typeface="Montserrat"/>
                <a:ea typeface="Montserrat"/>
                <a:cs typeface="Montserrat"/>
                <a:sym typeface="Montserrat"/>
              </a:rPr>
              <a:t>stenghtens </a:t>
            </a:r>
            <a:r>
              <a:rPr lang="en-US" sz="2514">
                <a:solidFill>
                  <a:srgbClr val="000000"/>
                </a:solidFill>
                <a:latin typeface="Montserrat"/>
                <a:ea typeface="Montserrat"/>
                <a:cs typeface="Montserrat"/>
                <a:sym typeface="Montserrat"/>
              </a:rPr>
              <a:t>surveillance, early warning, and response systems for climate-related health threats </a:t>
            </a:r>
          </a:p>
          <a:p>
            <a:pPr algn="l" marL="542773" indent="-271386" lvl="1">
              <a:lnSpc>
                <a:spcPts val="3519"/>
              </a:lnSpc>
              <a:buFont typeface="Arial"/>
              <a:buChar char="•"/>
            </a:pPr>
            <a:r>
              <a:rPr lang="en-US" sz="2514">
                <a:solidFill>
                  <a:srgbClr val="000000"/>
                </a:solidFill>
                <a:latin typeface="Montserrat"/>
                <a:ea typeface="Montserrat"/>
                <a:cs typeface="Montserrat"/>
                <a:sym typeface="Montserrat"/>
              </a:rPr>
              <a:t>supports health equity and community-level education and preparedness.[4-6]  </a:t>
            </a:r>
          </a:p>
          <a:p>
            <a:pPr algn="l" marL="542773" indent="-271386" lvl="1">
              <a:lnSpc>
                <a:spcPts val="3519"/>
              </a:lnSpc>
              <a:buFont typeface="Arial"/>
              <a:buChar char="•"/>
            </a:pPr>
            <a:r>
              <a:rPr lang="en-US" sz="2514">
                <a:solidFill>
                  <a:srgbClr val="000000"/>
                </a:solidFill>
                <a:latin typeface="Montserrat"/>
                <a:ea typeface="Montserrat"/>
                <a:cs typeface="Montserrat"/>
                <a:sym typeface="Montserrat"/>
              </a:rPr>
              <a:t>positions communities to address climate-sensitive conditions, </a:t>
            </a:r>
          </a:p>
          <a:p>
            <a:pPr algn="l" marL="542773" indent="-271386" lvl="1">
              <a:lnSpc>
                <a:spcPts val="3519"/>
              </a:lnSpc>
              <a:buFont typeface="Arial"/>
              <a:buChar char="•"/>
            </a:pPr>
            <a:r>
              <a:rPr lang="en-US" sz="2514">
                <a:solidFill>
                  <a:srgbClr val="000000"/>
                </a:solidFill>
                <a:latin typeface="Montserrat"/>
                <a:ea typeface="Montserrat"/>
                <a:cs typeface="Montserrat"/>
                <a:sym typeface="Montserrat"/>
              </a:rPr>
              <a:t>advocates for planetary health, and lead community outreach efforts that mitigate the impact of extreme weather events and environmental exposures.[4][6]</a:t>
            </a:r>
          </a:p>
        </p:txBody>
      </p:sp>
      <p:sp>
        <p:nvSpPr>
          <p:cNvPr name="TextBox 7" id="7"/>
          <p:cNvSpPr txBox="true"/>
          <p:nvPr/>
        </p:nvSpPr>
        <p:spPr>
          <a:xfrm rot="0">
            <a:off x="4889286" y="7617392"/>
            <a:ext cx="8509427" cy="2221034"/>
          </a:xfrm>
          <a:prstGeom prst="rect">
            <a:avLst/>
          </a:prstGeom>
        </p:spPr>
        <p:txBody>
          <a:bodyPr anchor="t" rtlCol="false" tIns="0" lIns="0" bIns="0" rIns="0">
            <a:spAutoFit/>
          </a:bodyPr>
          <a:lstStyle/>
          <a:p>
            <a:pPr algn="l">
              <a:lnSpc>
                <a:spcPts val="3580"/>
              </a:lnSpc>
            </a:pPr>
            <a:r>
              <a:rPr lang="en-US" sz="2557">
                <a:solidFill>
                  <a:srgbClr val="000000"/>
                </a:solidFill>
                <a:latin typeface="Montserrat"/>
                <a:ea typeface="Montserrat"/>
                <a:cs typeface="Montserrat"/>
                <a:sym typeface="Montserrat"/>
              </a:rPr>
              <a:t>Cross-sector collaboration is essential for addressing complex environmental health challenges, facilitating policy development, and building capacity for prevention-oriented, comprehensive approaches to healthy living environments.</a:t>
            </a:r>
            <a:r>
              <a:rPr lang="en-US" b="true" sz="2557">
                <a:solidFill>
                  <a:srgbClr val="000000"/>
                </a:solidFill>
                <a:latin typeface="Montserrat Semi-Bold"/>
                <a:ea typeface="Montserrat Semi-Bold"/>
                <a:cs typeface="Montserrat Semi-Bold"/>
                <a:sym typeface="Montserrat Semi-Bold"/>
              </a:rPr>
              <a:t>[7-9]</a:t>
            </a:r>
            <a:r>
              <a:rPr lang="en-US" sz="2557">
                <a:solidFill>
                  <a:srgbClr val="000000"/>
                </a:solidFill>
                <a:latin typeface="Montserrat"/>
                <a:ea typeface="Montserrat"/>
                <a:cs typeface="Montserrat"/>
                <a:sym typeface="Montserrat"/>
              </a:rPr>
              <a:t> </a:t>
            </a:r>
          </a:p>
        </p:txBody>
      </p:sp>
      <p:sp>
        <p:nvSpPr>
          <p:cNvPr name="Freeform 8" id="8"/>
          <p:cNvSpPr/>
          <p:nvPr/>
        </p:nvSpPr>
        <p:spPr>
          <a:xfrm flipH="true" flipV="false" rot="0">
            <a:off x="14659110" y="-1045722"/>
            <a:ext cx="5200379" cy="4114800"/>
          </a:xfrm>
          <a:custGeom>
            <a:avLst/>
            <a:gdLst/>
            <a:ahLst/>
            <a:cxnLst/>
            <a:rect r="r" b="b" t="t" l="l"/>
            <a:pathLst>
              <a:path h="4114800" w="5200379">
                <a:moveTo>
                  <a:pt x="5200380" y="0"/>
                </a:moveTo>
                <a:lnTo>
                  <a:pt x="0" y="0"/>
                </a:lnTo>
                <a:lnTo>
                  <a:pt x="0" y="4114800"/>
                </a:lnTo>
                <a:lnTo>
                  <a:pt x="5200380" y="4114800"/>
                </a:lnTo>
                <a:lnTo>
                  <a:pt x="520038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9" id="9"/>
          <p:cNvSpPr/>
          <p:nvPr/>
        </p:nvSpPr>
        <p:spPr>
          <a:xfrm flipH="true" flipV="false" rot="5400000">
            <a:off x="-679079" y="1031840"/>
            <a:ext cx="2716317" cy="1358159"/>
          </a:xfrm>
          <a:custGeom>
            <a:avLst/>
            <a:gdLst/>
            <a:ahLst/>
            <a:cxnLst/>
            <a:rect r="r" b="b" t="t" l="l"/>
            <a:pathLst>
              <a:path h="1358159" w="2716317">
                <a:moveTo>
                  <a:pt x="2716317" y="0"/>
                </a:moveTo>
                <a:lnTo>
                  <a:pt x="0" y="0"/>
                </a:lnTo>
                <a:lnTo>
                  <a:pt x="0" y="1358159"/>
                </a:lnTo>
                <a:lnTo>
                  <a:pt x="2716317" y="1358159"/>
                </a:lnTo>
                <a:lnTo>
                  <a:pt x="2716317"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0" id="10"/>
          <p:cNvSpPr/>
          <p:nvPr/>
        </p:nvSpPr>
        <p:spPr>
          <a:xfrm flipH="false" flipV="true" rot="-5327095">
            <a:off x="-1423018" y="6208710"/>
            <a:ext cx="4903436" cy="4114800"/>
          </a:xfrm>
          <a:custGeom>
            <a:avLst/>
            <a:gdLst/>
            <a:ahLst/>
            <a:cxnLst/>
            <a:rect r="r" b="b" t="t" l="l"/>
            <a:pathLst>
              <a:path h="4114800" w="4903436">
                <a:moveTo>
                  <a:pt x="0" y="4114800"/>
                </a:moveTo>
                <a:lnTo>
                  <a:pt x="4903436" y="4114800"/>
                </a:lnTo>
                <a:lnTo>
                  <a:pt x="4903436" y="0"/>
                </a:lnTo>
                <a:lnTo>
                  <a:pt x="0" y="0"/>
                </a:lnTo>
                <a:lnTo>
                  <a:pt x="0" y="4114800"/>
                </a:lnTo>
                <a:close/>
              </a:path>
            </a:pathLst>
          </a:custGeom>
          <a:blipFill>
            <a:blip r:embed="rId6">
              <a:extLst>
                <a:ext uri="{96DAC541-7B7A-43D3-8B79-37D633B846F1}">
                  <asvg:svgBlip xmlns:asvg="http://schemas.microsoft.com/office/drawing/2016/SVG/main" r:embed="rId7"/>
                </a:ext>
              </a:extLst>
            </a:blip>
            <a:stretch>
              <a:fillRect l="0" t="0" r="0" b="0"/>
            </a:stretch>
          </a:blipFill>
        </p:spPr>
      </p:sp>
      <p:grpSp>
        <p:nvGrpSpPr>
          <p:cNvPr name="Group 11" id="11"/>
          <p:cNvGrpSpPr/>
          <p:nvPr/>
        </p:nvGrpSpPr>
        <p:grpSpPr>
          <a:xfrm rot="0">
            <a:off x="15339781" y="181897"/>
            <a:ext cx="2531150" cy="2531150"/>
            <a:chOff x="0" y="0"/>
            <a:chExt cx="812800" cy="812800"/>
          </a:xfrm>
        </p:grpSpPr>
        <p:sp>
          <p:nvSpPr>
            <p:cNvPr name="Freeform 12" id="12"/>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8"/>
              <a:stretch>
                <a:fillRect l="0" t="0" r="0" b="0"/>
              </a:stretch>
            </a:blipFill>
          </p:spPr>
        </p:sp>
      </p:grpSp>
      <p:sp>
        <p:nvSpPr>
          <p:cNvPr name="TextBox 13" id="13"/>
          <p:cNvSpPr txBox="true"/>
          <p:nvPr/>
        </p:nvSpPr>
        <p:spPr>
          <a:xfrm rot="0">
            <a:off x="4455666" y="1077902"/>
            <a:ext cx="9376668" cy="712471"/>
          </a:xfrm>
          <a:prstGeom prst="rect">
            <a:avLst/>
          </a:prstGeom>
        </p:spPr>
        <p:txBody>
          <a:bodyPr anchor="t" rtlCol="false" tIns="0" lIns="0" bIns="0" rIns="0">
            <a:spAutoFit/>
          </a:bodyPr>
          <a:lstStyle/>
          <a:p>
            <a:pPr algn="ctr">
              <a:lnSpc>
                <a:spcPts val="5879"/>
              </a:lnSpc>
            </a:pPr>
            <a:r>
              <a:rPr lang="en-US" sz="4199" b="true">
                <a:solidFill>
                  <a:srgbClr val="000000"/>
                </a:solidFill>
                <a:latin typeface="Montserrat Bold"/>
                <a:ea typeface="Montserrat Bold"/>
                <a:cs typeface="Montserrat Bold"/>
                <a:sym typeface="Montserrat Bold"/>
              </a:rPr>
              <a:t>Inter-Departmental Collaboration</a:t>
            </a:r>
          </a:p>
        </p:txBody>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13224F"/>
        </a:solidFill>
      </p:bgPr>
    </p:bg>
    <p:spTree>
      <p:nvGrpSpPr>
        <p:cNvPr id="1" name=""/>
        <p:cNvGrpSpPr/>
        <p:nvPr/>
      </p:nvGrpSpPr>
      <p:grpSpPr>
        <a:xfrm>
          <a:off x="0" y="0"/>
          <a:ext cx="0" cy="0"/>
          <a:chOff x="0" y="0"/>
          <a:chExt cx="0" cy="0"/>
        </a:xfrm>
      </p:grpSpPr>
      <p:sp>
        <p:nvSpPr>
          <p:cNvPr name="TextBox 2" id="2"/>
          <p:cNvSpPr txBox="true"/>
          <p:nvPr/>
        </p:nvSpPr>
        <p:spPr>
          <a:xfrm rot="0">
            <a:off x="3745017" y="1333500"/>
            <a:ext cx="11508594" cy="1720851"/>
          </a:xfrm>
          <a:prstGeom prst="rect">
            <a:avLst/>
          </a:prstGeom>
        </p:spPr>
        <p:txBody>
          <a:bodyPr anchor="t" rtlCol="false" tIns="0" lIns="0" bIns="0" rIns="0">
            <a:spAutoFit/>
          </a:bodyPr>
          <a:lstStyle/>
          <a:p>
            <a:pPr algn="l">
              <a:lnSpc>
                <a:spcPts val="6400"/>
              </a:lnSpc>
            </a:pPr>
            <a:r>
              <a:rPr lang="en-US" b="true" sz="8000">
                <a:solidFill>
                  <a:srgbClr val="FEF1CA"/>
                </a:solidFill>
                <a:latin typeface="Montserrat Bold"/>
                <a:ea typeface="Montserrat Bold"/>
                <a:cs typeface="Montserrat Bold"/>
                <a:sym typeface="Montserrat Bold"/>
              </a:rPr>
              <a:t>CHRONIC DISEASE &amp; INJURY PREVENTION</a:t>
            </a:r>
          </a:p>
        </p:txBody>
      </p:sp>
      <p:sp>
        <p:nvSpPr>
          <p:cNvPr name="Freeform 3" id="3"/>
          <p:cNvSpPr/>
          <p:nvPr/>
        </p:nvSpPr>
        <p:spPr>
          <a:xfrm flipH="false" flipV="false" rot="0">
            <a:off x="1028700" y="9077308"/>
            <a:ext cx="2716317" cy="1358159"/>
          </a:xfrm>
          <a:custGeom>
            <a:avLst/>
            <a:gdLst/>
            <a:ahLst/>
            <a:cxnLst/>
            <a:rect r="r" b="b" t="t" l="l"/>
            <a:pathLst>
              <a:path h="1358159" w="2716317">
                <a:moveTo>
                  <a:pt x="0" y="0"/>
                </a:moveTo>
                <a:lnTo>
                  <a:pt x="2716317" y="0"/>
                </a:lnTo>
                <a:lnTo>
                  <a:pt x="2716317" y="1358159"/>
                </a:lnTo>
                <a:lnTo>
                  <a:pt x="0" y="1358159"/>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4" id="4"/>
          <p:cNvGrpSpPr/>
          <p:nvPr/>
        </p:nvGrpSpPr>
        <p:grpSpPr>
          <a:xfrm rot="0">
            <a:off x="1028700" y="3653364"/>
            <a:ext cx="16230600" cy="4569608"/>
            <a:chOff x="0" y="0"/>
            <a:chExt cx="21640800" cy="6092810"/>
          </a:xfrm>
        </p:grpSpPr>
        <p:sp>
          <p:nvSpPr>
            <p:cNvPr name="TextBox 5" id="5"/>
            <p:cNvSpPr txBox="true"/>
            <p:nvPr/>
          </p:nvSpPr>
          <p:spPr>
            <a:xfrm rot="0">
              <a:off x="0" y="-47625"/>
              <a:ext cx="21640800" cy="1780297"/>
            </a:xfrm>
            <a:prstGeom prst="rect">
              <a:avLst/>
            </a:prstGeom>
          </p:spPr>
          <p:txBody>
            <a:bodyPr anchor="t" rtlCol="false" tIns="0" lIns="0" bIns="0" rIns="0">
              <a:spAutoFit/>
            </a:bodyPr>
            <a:lstStyle/>
            <a:p>
              <a:pPr algn="just" marL="562842" indent="-281421" lvl="1">
                <a:lnSpc>
                  <a:spcPts val="3649"/>
                </a:lnSpc>
                <a:buFont typeface="Arial"/>
                <a:buChar char="•"/>
              </a:pPr>
              <a:r>
                <a:rPr lang="en-US" sz="2606">
                  <a:solidFill>
                    <a:srgbClr val="FEF1CA"/>
                  </a:solidFill>
                  <a:latin typeface="Montserrat"/>
                  <a:ea typeface="Montserrat"/>
                  <a:cs typeface="Montserrat"/>
                  <a:sym typeface="Montserrat"/>
                </a:rPr>
                <a:t>Early identification of persons at risk for cancer or other illnesses due to environmental hazards (pfas, water quality, air quality, climate change and impact on asthma, COPD, heart failure)</a:t>
              </a:r>
            </a:p>
          </p:txBody>
        </p:sp>
        <p:sp>
          <p:nvSpPr>
            <p:cNvPr name="TextBox 6" id="6"/>
            <p:cNvSpPr txBox="true"/>
            <p:nvPr/>
          </p:nvSpPr>
          <p:spPr>
            <a:xfrm rot="0">
              <a:off x="0" y="2432693"/>
              <a:ext cx="21640800" cy="1780297"/>
            </a:xfrm>
            <a:prstGeom prst="rect">
              <a:avLst/>
            </a:prstGeom>
          </p:spPr>
          <p:txBody>
            <a:bodyPr anchor="t" rtlCol="false" tIns="0" lIns="0" bIns="0" rIns="0">
              <a:spAutoFit/>
            </a:bodyPr>
            <a:lstStyle/>
            <a:p>
              <a:pPr algn="just" marL="562842" indent="-281421" lvl="1">
                <a:lnSpc>
                  <a:spcPts val="3649"/>
                </a:lnSpc>
                <a:buFont typeface="Arial"/>
                <a:buChar char="•"/>
              </a:pPr>
              <a:r>
                <a:rPr lang="en-US" sz="2606">
                  <a:solidFill>
                    <a:srgbClr val="FEF1CA"/>
                  </a:solidFill>
                  <a:latin typeface="Montserrat"/>
                  <a:ea typeface="Montserrat"/>
                  <a:cs typeface="Montserrat"/>
                  <a:sym typeface="Montserrat"/>
                </a:rPr>
                <a:t>Develop educational programming that conform to state/local laws on tabacco use. Advocate and build coalitions fo tabacco cessation, decrease youth use rates and reduce second smoke exposure.</a:t>
              </a:r>
            </a:p>
          </p:txBody>
        </p:sp>
        <p:sp>
          <p:nvSpPr>
            <p:cNvPr name="TextBox 7" id="7"/>
            <p:cNvSpPr txBox="true"/>
            <p:nvPr/>
          </p:nvSpPr>
          <p:spPr>
            <a:xfrm rot="0">
              <a:off x="0" y="4919500"/>
              <a:ext cx="21640800" cy="1173310"/>
            </a:xfrm>
            <a:prstGeom prst="rect">
              <a:avLst/>
            </a:prstGeom>
          </p:spPr>
          <p:txBody>
            <a:bodyPr anchor="t" rtlCol="false" tIns="0" lIns="0" bIns="0" rIns="0">
              <a:spAutoFit/>
            </a:bodyPr>
            <a:lstStyle/>
            <a:p>
              <a:pPr algn="just" marL="562842" indent="-281421" lvl="1">
                <a:lnSpc>
                  <a:spcPts val="3649"/>
                </a:lnSpc>
                <a:buFont typeface="Arial"/>
                <a:buChar char="•"/>
              </a:pPr>
              <a:r>
                <a:rPr lang="en-US" sz="2606">
                  <a:solidFill>
                    <a:srgbClr val="FEF1CA"/>
                  </a:solidFill>
                  <a:latin typeface="Montserrat"/>
                  <a:ea typeface="Montserrat"/>
                  <a:cs typeface="Montserrat"/>
                  <a:sym typeface="Montserrat"/>
                </a:rPr>
                <a:t>Plan and provide programming/education that promotes public safety and injury prevention. Community safety outcomes improve and the strain on EMS is reduced. ($$$$$$)</a:t>
              </a:r>
            </a:p>
          </p:txBody>
        </p:sp>
      </p:grpSp>
      <p:sp>
        <p:nvSpPr>
          <p:cNvPr name="Freeform 8" id="8"/>
          <p:cNvSpPr/>
          <p:nvPr/>
        </p:nvSpPr>
        <p:spPr>
          <a:xfrm flipH="false" flipV="false" rot="0">
            <a:off x="-1186130" y="-1315773"/>
            <a:ext cx="5200379" cy="4114800"/>
          </a:xfrm>
          <a:custGeom>
            <a:avLst/>
            <a:gdLst/>
            <a:ahLst/>
            <a:cxnLst/>
            <a:rect r="r" b="b" t="t" l="l"/>
            <a:pathLst>
              <a:path h="4114800" w="5200379">
                <a:moveTo>
                  <a:pt x="0" y="0"/>
                </a:moveTo>
                <a:lnTo>
                  <a:pt x="5200379" y="0"/>
                </a:lnTo>
                <a:lnTo>
                  <a:pt x="5200379"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9" id="9"/>
          <p:cNvSpPr/>
          <p:nvPr/>
        </p:nvSpPr>
        <p:spPr>
          <a:xfrm flipH="false" flipV="false" rot="-5327095">
            <a:off x="14807582" y="6671335"/>
            <a:ext cx="4903436" cy="4114800"/>
          </a:xfrm>
          <a:custGeom>
            <a:avLst/>
            <a:gdLst/>
            <a:ahLst/>
            <a:cxnLst/>
            <a:rect r="r" b="b" t="t" l="l"/>
            <a:pathLst>
              <a:path h="4114800" w="4903436">
                <a:moveTo>
                  <a:pt x="0" y="0"/>
                </a:moveTo>
                <a:lnTo>
                  <a:pt x="4903436" y="0"/>
                </a:lnTo>
                <a:lnTo>
                  <a:pt x="4903436" y="4114800"/>
                </a:lnTo>
                <a:lnTo>
                  <a:pt x="0" y="4114800"/>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0" id="10"/>
          <p:cNvSpPr/>
          <p:nvPr/>
        </p:nvSpPr>
        <p:spPr>
          <a:xfrm flipH="false" flipV="true" rot="0">
            <a:off x="14834801" y="0"/>
            <a:ext cx="2716317" cy="1358159"/>
          </a:xfrm>
          <a:custGeom>
            <a:avLst/>
            <a:gdLst/>
            <a:ahLst/>
            <a:cxnLst/>
            <a:rect r="r" b="b" t="t" l="l"/>
            <a:pathLst>
              <a:path h="1358159" w="2716317">
                <a:moveTo>
                  <a:pt x="0" y="1358159"/>
                </a:moveTo>
                <a:lnTo>
                  <a:pt x="2716317" y="1358159"/>
                </a:lnTo>
                <a:lnTo>
                  <a:pt x="2716317" y="0"/>
                </a:lnTo>
                <a:lnTo>
                  <a:pt x="0" y="0"/>
                </a:lnTo>
                <a:lnTo>
                  <a:pt x="0" y="1358159"/>
                </a:lnTo>
                <a:close/>
              </a:path>
            </a:pathLst>
          </a:custGeom>
          <a:blipFill>
            <a:blip r:embed="rId8">
              <a:extLst>
                <a:ext uri="{96DAC541-7B7A-43D3-8B79-37D633B846F1}">
                  <asvg:svgBlip xmlns:asvg="http://schemas.microsoft.com/office/drawing/2016/SVG/main" r:embed="rId9"/>
                </a:ext>
              </a:extLst>
            </a:blip>
            <a:stretch>
              <a:fillRect l="0" t="0" r="0" b="0"/>
            </a:stretch>
          </a:blipFill>
        </p:spPr>
      </p:sp>
      <p:grpSp>
        <p:nvGrpSpPr>
          <p:cNvPr name="Group 11" id="11"/>
          <p:cNvGrpSpPr/>
          <p:nvPr/>
        </p:nvGrpSpPr>
        <p:grpSpPr>
          <a:xfrm rot="0">
            <a:off x="148485" y="267877"/>
            <a:ext cx="2531150" cy="2531150"/>
            <a:chOff x="0" y="0"/>
            <a:chExt cx="812800" cy="812800"/>
          </a:xfrm>
        </p:grpSpPr>
        <p:sp>
          <p:nvSpPr>
            <p:cNvPr name="Freeform 12" id="12"/>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10"/>
              <a:stretch>
                <a:fillRect l="0" t="0" r="0" b="0"/>
              </a:stretch>
            </a:blipFill>
          </p:spPr>
        </p:sp>
      </p:gr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FEF1CA"/>
        </a:solidFill>
      </p:bgPr>
    </p:bg>
    <p:spTree>
      <p:nvGrpSpPr>
        <p:cNvPr id="1" name=""/>
        <p:cNvGrpSpPr/>
        <p:nvPr/>
      </p:nvGrpSpPr>
      <p:grpSpPr>
        <a:xfrm>
          <a:off x="0" y="0"/>
          <a:ext cx="0" cy="0"/>
          <a:chOff x="0" y="0"/>
          <a:chExt cx="0" cy="0"/>
        </a:xfrm>
      </p:grpSpPr>
      <p:sp>
        <p:nvSpPr>
          <p:cNvPr name="TextBox 2" id="2"/>
          <p:cNvSpPr txBox="true"/>
          <p:nvPr/>
        </p:nvSpPr>
        <p:spPr>
          <a:xfrm rot="0">
            <a:off x="-359276" y="2314189"/>
            <a:ext cx="18431485" cy="828048"/>
          </a:xfrm>
          <a:prstGeom prst="rect">
            <a:avLst/>
          </a:prstGeom>
        </p:spPr>
        <p:txBody>
          <a:bodyPr anchor="t" rtlCol="false" tIns="0" lIns="0" bIns="0" rIns="0">
            <a:spAutoFit/>
          </a:bodyPr>
          <a:lstStyle/>
          <a:p>
            <a:pPr algn="ctr">
              <a:lnSpc>
                <a:spcPts val="5840"/>
              </a:lnSpc>
            </a:pPr>
            <a:r>
              <a:rPr lang="en-US" b="true" sz="7300">
                <a:solidFill>
                  <a:srgbClr val="000000"/>
                </a:solidFill>
                <a:latin typeface="Montserrat Bold"/>
                <a:ea typeface="Montserrat Bold"/>
                <a:cs typeface="Montserrat Bold"/>
                <a:sym typeface="Montserrat Bold"/>
              </a:rPr>
              <a:t>ENVIRONMENTAL PH NURSING</a:t>
            </a:r>
          </a:p>
        </p:txBody>
      </p:sp>
      <p:grpSp>
        <p:nvGrpSpPr>
          <p:cNvPr name="Group 3" id="3"/>
          <p:cNvGrpSpPr/>
          <p:nvPr/>
        </p:nvGrpSpPr>
        <p:grpSpPr>
          <a:xfrm rot="0">
            <a:off x="1028700" y="3364971"/>
            <a:ext cx="6972642" cy="4864629"/>
            <a:chOff x="0" y="0"/>
            <a:chExt cx="1836416" cy="1281219"/>
          </a:xfrm>
        </p:grpSpPr>
        <p:sp>
          <p:nvSpPr>
            <p:cNvPr name="Freeform 4" id="4"/>
            <p:cNvSpPr/>
            <p:nvPr/>
          </p:nvSpPr>
          <p:spPr>
            <a:xfrm flipH="false" flipV="false" rot="0">
              <a:off x="0" y="0"/>
              <a:ext cx="1836416" cy="1281219"/>
            </a:xfrm>
            <a:custGeom>
              <a:avLst/>
              <a:gdLst/>
              <a:ahLst/>
              <a:cxnLst/>
              <a:rect r="r" b="b" t="t" l="l"/>
              <a:pathLst>
                <a:path h="1281219" w="1836416">
                  <a:moveTo>
                    <a:pt x="56627" y="0"/>
                  </a:moveTo>
                  <a:lnTo>
                    <a:pt x="1779789" y="0"/>
                  </a:lnTo>
                  <a:cubicBezTo>
                    <a:pt x="1794808" y="0"/>
                    <a:pt x="1809211" y="5966"/>
                    <a:pt x="1819831" y="16586"/>
                  </a:cubicBezTo>
                  <a:cubicBezTo>
                    <a:pt x="1830450" y="27205"/>
                    <a:pt x="1836416" y="41608"/>
                    <a:pt x="1836416" y="56627"/>
                  </a:cubicBezTo>
                  <a:lnTo>
                    <a:pt x="1836416" y="1224592"/>
                  </a:lnTo>
                  <a:cubicBezTo>
                    <a:pt x="1836416" y="1255866"/>
                    <a:pt x="1811063" y="1281219"/>
                    <a:pt x="1779789" y="1281219"/>
                  </a:cubicBezTo>
                  <a:lnTo>
                    <a:pt x="56627" y="1281219"/>
                  </a:lnTo>
                  <a:cubicBezTo>
                    <a:pt x="41608" y="1281219"/>
                    <a:pt x="27205" y="1275253"/>
                    <a:pt x="16586" y="1264633"/>
                  </a:cubicBezTo>
                  <a:cubicBezTo>
                    <a:pt x="5966" y="1254014"/>
                    <a:pt x="0" y="1239611"/>
                    <a:pt x="0" y="1224592"/>
                  </a:cubicBezTo>
                  <a:lnTo>
                    <a:pt x="0" y="56627"/>
                  </a:lnTo>
                  <a:cubicBezTo>
                    <a:pt x="0" y="25353"/>
                    <a:pt x="25353" y="0"/>
                    <a:pt x="56627" y="0"/>
                  </a:cubicBezTo>
                  <a:close/>
                </a:path>
              </a:pathLst>
            </a:custGeom>
            <a:solidFill>
              <a:srgbClr val="FEF1CA">
                <a:alpha val="53725"/>
              </a:srgbClr>
            </a:solidFill>
            <a:ln w="95250" cap="rnd">
              <a:solidFill>
                <a:srgbClr val="245365">
                  <a:alpha val="53725"/>
                </a:srgbClr>
              </a:solidFill>
              <a:prstDash val="dash"/>
              <a:round/>
            </a:ln>
          </p:spPr>
        </p:sp>
        <p:sp>
          <p:nvSpPr>
            <p:cNvPr name="TextBox 5" id="5"/>
            <p:cNvSpPr txBox="true"/>
            <p:nvPr/>
          </p:nvSpPr>
          <p:spPr>
            <a:xfrm>
              <a:off x="0" y="-38100"/>
              <a:ext cx="1836416" cy="1319319"/>
            </a:xfrm>
            <a:prstGeom prst="rect">
              <a:avLst/>
            </a:prstGeom>
          </p:spPr>
          <p:txBody>
            <a:bodyPr anchor="ctr" rtlCol="false" tIns="50800" lIns="50800" bIns="50800" rIns="50800"/>
            <a:lstStyle/>
            <a:p>
              <a:pPr algn="ctr">
                <a:lnSpc>
                  <a:spcPts val="2659"/>
                </a:lnSpc>
                <a:spcBef>
                  <a:spcPct val="0"/>
                </a:spcBef>
              </a:pPr>
            </a:p>
          </p:txBody>
        </p:sp>
      </p:grpSp>
      <p:grpSp>
        <p:nvGrpSpPr>
          <p:cNvPr name="Group 6" id="6"/>
          <p:cNvGrpSpPr/>
          <p:nvPr/>
        </p:nvGrpSpPr>
        <p:grpSpPr>
          <a:xfrm rot="0">
            <a:off x="9989177" y="3364971"/>
            <a:ext cx="6972642" cy="4864629"/>
            <a:chOff x="0" y="0"/>
            <a:chExt cx="1836416" cy="1281219"/>
          </a:xfrm>
        </p:grpSpPr>
        <p:sp>
          <p:nvSpPr>
            <p:cNvPr name="Freeform 7" id="7"/>
            <p:cNvSpPr/>
            <p:nvPr/>
          </p:nvSpPr>
          <p:spPr>
            <a:xfrm flipH="false" flipV="false" rot="0">
              <a:off x="0" y="0"/>
              <a:ext cx="1836416" cy="1281219"/>
            </a:xfrm>
            <a:custGeom>
              <a:avLst/>
              <a:gdLst/>
              <a:ahLst/>
              <a:cxnLst/>
              <a:rect r="r" b="b" t="t" l="l"/>
              <a:pathLst>
                <a:path h="1281219" w="1836416">
                  <a:moveTo>
                    <a:pt x="56627" y="0"/>
                  </a:moveTo>
                  <a:lnTo>
                    <a:pt x="1779789" y="0"/>
                  </a:lnTo>
                  <a:cubicBezTo>
                    <a:pt x="1794808" y="0"/>
                    <a:pt x="1809211" y="5966"/>
                    <a:pt x="1819831" y="16586"/>
                  </a:cubicBezTo>
                  <a:cubicBezTo>
                    <a:pt x="1830450" y="27205"/>
                    <a:pt x="1836416" y="41608"/>
                    <a:pt x="1836416" y="56627"/>
                  </a:cubicBezTo>
                  <a:lnTo>
                    <a:pt x="1836416" y="1224592"/>
                  </a:lnTo>
                  <a:cubicBezTo>
                    <a:pt x="1836416" y="1255866"/>
                    <a:pt x="1811063" y="1281219"/>
                    <a:pt x="1779789" y="1281219"/>
                  </a:cubicBezTo>
                  <a:lnTo>
                    <a:pt x="56627" y="1281219"/>
                  </a:lnTo>
                  <a:cubicBezTo>
                    <a:pt x="41608" y="1281219"/>
                    <a:pt x="27205" y="1275253"/>
                    <a:pt x="16586" y="1264633"/>
                  </a:cubicBezTo>
                  <a:cubicBezTo>
                    <a:pt x="5966" y="1254014"/>
                    <a:pt x="0" y="1239611"/>
                    <a:pt x="0" y="1224592"/>
                  </a:cubicBezTo>
                  <a:lnTo>
                    <a:pt x="0" y="56627"/>
                  </a:lnTo>
                  <a:cubicBezTo>
                    <a:pt x="0" y="25353"/>
                    <a:pt x="25353" y="0"/>
                    <a:pt x="56627" y="0"/>
                  </a:cubicBezTo>
                  <a:close/>
                </a:path>
              </a:pathLst>
            </a:custGeom>
            <a:solidFill>
              <a:srgbClr val="FEF1CA">
                <a:alpha val="53725"/>
              </a:srgbClr>
            </a:solidFill>
            <a:ln w="95250" cap="rnd">
              <a:solidFill>
                <a:srgbClr val="245365">
                  <a:alpha val="53725"/>
                </a:srgbClr>
              </a:solidFill>
              <a:prstDash val="dash"/>
              <a:round/>
            </a:ln>
          </p:spPr>
        </p:sp>
        <p:sp>
          <p:nvSpPr>
            <p:cNvPr name="TextBox 8" id="8"/>
            <p:cNvSpPr txBox="true"/>
            <p:nvPr/>
          </p:nvSpPr>
          <p:spPr>
            <a:xfrm>
              <a:off x="0" y="-38100"/>
              <a:ext cx="1836416" cy="1319319"/>
            </a:xfrm>
            <a:prstGeom prst="rect">
              <a:avLst/>
            </a:prstGeom>
          </p:spPr>
          <p:txBody>
            <a:bodyPr anchor="ctr" rtlCol="false" tIns="50800" lIns="50800" bIns="50800" rIns="50800"/>
            <a:lstStyle/>
            <a:p>
              <a:pPr algn="ctr">
                <a:lnSpc>
                  <a:spcPts val="2659"/>
                </a:lnSpc>
                <a:spcBef>
                  <a:spcPct val="0"/>
                </a:spcBef>
              </a:pPr>
            </a:p>
          </p:txBody>
        </p:sp>
      </p:grpSp>
      <p:sp>
        <p:nvSpPr>
          <p:cNvPr name="TextBox 9" id="9"/>
          <p:cNvSpPr txBox="true"/>
          <p:nvPr/>
        </p:nvSpPr>
        <p:spPr>
          <a:xfrm rot="0">
            <a:off x="1474529" y="3813863"/>
            <a:ext cx="5826002" cy="3909696"/>
          </a:xfrm>
          <a:prstGeom prst="rect">
            <a:avLst/>
          </a:prstGeom>
        </p:spPr>
        <p:txBody>
          <a:bodyPr anchor="t" rtlCol="false" tIns="0" lIns="0" bIns="0" rIns="0">
            <a:spAutoFit/>
          </a:bodyPr>
          <a:lstStyle/>
          <a:p>
            <a:pPr algn="ctr">
              <a:lnSpc>
                <a:spcPts val="4479"/>
              </a:lnSpc>
            </a:pPr>
            <a:r>
              <a:rPr lang="en-US" sz="3199">
                <a:solidFill>
                  <a:srgbClr val="000000"/>
                </a:solidFill>
                <a:latin typeface="Montserrat"/>
                <a:ea typeface="Montserrat"/>
                <a:cs typeface="Montserrat"/>
                <a:sym typeface="Montserrat"/>
              </a:rPr>
              <a:t>51% of PHNs surveyed request envirnomental health training to better understand how to work better as a cohesive team with our public health partners.</a:t>
            </a:r>
          </a:p>
        </p:txBody>
      </p:sp>
      <p:sp>
        <p:nvSpPr>
          <p:cNvPr name="Freeform 10" id="10"/>
          <p:cNvSpPr/>
          <p:nvPr/>
        </p:nvSpPr>
        <p:spPr>
          <a:xfrm flipH="false" flipV="false" rot="0">
            <a:off x="3156863" y="9058275"/>
            <a:ext cx="2716317" cy="1358159"/>
          </a:xfrm>
          <a:custGeom>
            <a:avLst/>
            <a:gdLst/>
            <a:ahLst/>
            <a:cxnLst/>
            <a:rect r="r" b="b" t="t" l="l"/>
            <a:pathLst>
              <a:path h="1358159" w="2716317">
                <a:moveTo>
                  <a:pt x="0" y="0"/>
                </a:moveTo>
                <a:lnTo>
                  <a:pt x="2716317" y="0"/>
                </a:lnTo>
                <a:lnTo>
                  <a:pt x="2716317" y="1358159"/>
                </a:lnTo>
                <a:lnTo>
                  <a:pt x="0" y="1358159"/>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11" id="11"/>
          <p:cNvSpPr txBox="true"/>
          <p:nvPr/>
        </p:nvSpPr>
        <p:spPr>
          <a:xfrm rot="0">
            <a:off x="10859978" y="3952293"/>
            <a:ext cx="5826002" cy="3651885"/>
          </a:xfrm>
          <a:prstGeom prst="rect">
            <a:avLst/>
          </a:prstGeom>
        </p:spPr>
        <p:txBody>
          <a:bodyPr anchor="t" rtlCol="false" tIns="0" lIns="0" bIns="0" rIns="0">
            <a:spAutoFit/>
          </a:bodyPr>
          <a:lstStyle/>
          <a:p>
            <a:pPr algn="l">
              <a:lnSpc>
                <a:spcPts val="3359"/>
              </a:lnSpc>
            </a:pPr>
            <a:r>
              <a:rPr lang="en-US" sz="2399">
                <a:solidFill>
                  <a:srgbClr val="000000"/>
                </a:solidFill>
                <a:latin typeface="Montserrat"/>
                <a:ea typeface="Montserrat"/>
                <a:cs typeface="Montserrat"/>
                <a:sym typeface="Montserrat"/>
              </a:rPr>
              <a:t>Coordinated and integrate environmental public health prevention programs:</a:t>
            </a:r>
          </a:p>
          <a:p>
            <a:pPr algn="l" marL="518157" indent="-259078" lvl="1">
              <a:lnSpc>
                <a:spcPts val="3359"/>
              </a:lnSpc>
              <a:buFont typeface="Arial"/>
              <a:buChar char="•"/>
            </a:pPr>
            <a:r>
              <a:rPr lang="en-US" sz="2399">
                <a:solidFill>
                  <a:srgbClr val="000000"/>
                </a:solidFill>
                <a:latin typeface="Montserrat"/>
                <a:ea typeface="Montserrat"/>
                <a:cs typeface="Montserrat"/>
                <a:sym typeface="Montserrat"/>
              </a:rPr>
              <a:t>childhood lead poisoning prevention</a:t>
            </a:r>
          </a:p>
          <a:p>
            <a:pPr algn="l" marL="518157" indent="-259078" lvl="1">
              <a:lnSpc>
                <a:spcPts val="3359"/>
              </a:lnSpc>
              <a:buFont typeface="Arial"/>
              <a:buChar char="•"/>
            </a:pPr>
            <a:r>
              <a:rPr lang="en-US" sz="2399">
                <a:solidFill>
                  <a:srgbClr val="000000"/>
                </a:solidFill>
                <a:latin typeface="Montserrat"/>
                <a:ea typeface="Montserrat"/>
                <a:cs typeface="Montserrat"/>
                <a:sym typeface="Montserrat"/>
              </a:rPr>
              <a:t>air and water pollution</a:t>
            </a:r>
          </a:p>
          <a:p>
            <a:pPr algn="l" marL="518157" indent="-259078" lvl="1">
              <a:lnSpc>
                <a:spcPts val="3359"/>
              </a:lnSpc>
              <a:buFont typeface="Arial"/>
              <a:buChar char="•"/>
            </a:pPr>
            <a:r>
              <a:rPr lang="en-US" sz="2399">
                <a:solidFill>
                  <a:srgbClr val="000000"/>
                </a:solidFill>
                <a:latin typeface="Montserrat"/>
                <a:ea typeface="Montserrat"/>
                <a:cs typeface="Montserrat"/>
                <a:sym typeface="Montserrat"/>
              </a:rPr>
              <a:t>climate change</a:t>
            </a:r>
          </a:p>
          <a:p>
            <a:pPr algn="l" marL="518157" indent="-259078" lvl="1">
              <a:lnSpc>
                <a:spcPts val="3359"/>
              </a:lnSpc>
              <a:buFont typeface="Arial"/>
              <a:buChar char="•"/>
            </a:pPr>
            <a:r>
              <a:rPr lang="en-US" sz="2399">
                <a:solidFill>
                  <a:srgbClr val="000000"/>
                </a:solidFill>
                <a:latin typeface="Montserrat"/>
                <a:ea typeface="Montserrat"/>
                <a:cs typeface="Montserrat"/>
                <a:sym typeface="Montserrat"/>
              </a:rPr>
              <a:t>link to remediation services</a:t>
            </a:r>
          </a:p>
          <a:p>
            <a:pPr algn="l">
              <a:lnSpc>
                <a:spcPts val="2520"/>
              </a:lnSpc>
            </a:pPr>
          </a:p>
        </p:txBody>
      </p:sp>
      <p:sp>
        <p:nvSpPr>
          <p:cNvPr name="Freeform 12" id="12"/>
          <p:cNvSpPr/>
          <p:nvPr/>
        </p:nvSpPr>
        <p:spPr>
          <a:xfrm flipH="false" flipV="false" rot="10648495">
            <a:off x="15062959" y="-1355369"/>
            <a:ext cx="4903436" cy="4114800"/>
          </a:xfrm>
          <a:custGeom>
            <a:avLst/>
            <a:gdLst/>
            <a:ahLst/>
            <a:cxnLst/>
            <a:rect r="r" b="b" t="t" l="l"/>
            <a:pathLst>
              <a:path h="4114800" w="4903436">
                <a:moveTo>
                  <a:pt x="0" y="0"/>
                </a:moveTo>
                <a:lnTo>
                  <a:pt x="4903436" y="0"/>
                </a:lnTo>
                <a:lnTo>
                  <a:pt x="4903436"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3" id="13"/>
          <p:cNvSpPr/>
          <p:nvPr/>
        </p:nvSpPr>
        <p:spPr>
          <a:xfrm flipH="false" flipV="false" rot="0">
            <a:off x="12828765" y="8928841"/>
            <a:ext cx="2716317" cy="1358159"/>
          </a:xfrm>
          <a:custGeom>
            <a:avLst/>
            <a:gdLst/>
            <a:ahLst/>
            <a:cxnLst/>
            <a:rect r="r" b="b" t="t" l="l"/>
            <a:pathLst>
              <a:path h="1358159" w="2716317">
                <a:moveTo>
                  <a:pt x="0" y="0"/>
                </a:moveTo>
                <a:lnTo>
                  <a:pt x="2716318" y="0"/>
                </a:lnTo>
                <a:lnTo>
                  <a:pt x="2716318" y="1358159"/>
                </a:lnTo>
                <a:lnTo>
                  <a:pt x="0" y="1358159"/>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grpSp>
        <p:nvGrpSpPr>
          <p:cNvPr name="Group 14" id="14"/>
          <p:cNvGrpSpPr/>
          <p:nvPr/>
        </p:nvGrpSpPr>
        <p:grpSpPr>
          <a:xfrm rot="0">
            <a:off x="16157270" y="526421"/>
            <a:ext cx="1914939" cy="1914939"/>
            <a:chOff x="0" y="0"/>
            <a:chExt cx="812800" cy="812800"/>
          </a:xfrm>
        </p:grpSpPr>
        <p:sp>
          <p:nvSpPr>
            <p:cNvPr name="Freeform 15" id="15"/>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blipFill>
              <a:blip r:embed="rId8"/>
              <a:stretch>
                <a:fillRect l="0" t="0" r="0" b="0"/>
              </a:stretch>
            </a:blipFill>
          </p:spPr>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DAGxd39NGyU</dc:identifier>
  <dcterms:modified xsi:type="dcterms:W3CDTF">2011-08-01T06:04:30Z</dcterms:modified>
  <cp:revision>1</cp:revision>
  <dc:title>Developing Partnerships</dc:title>
</cp:coreProperties>
</file>