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notesMasterIdLst>
    <p:notesMasterId r:id="rId29"/>
  </p:notesMasterIdLst>
  <p:sldIdLst>
    <p:sldId id="257" r:id="rId5"/>
    <p:sldId id="363" r:id="rId6"/>
    <p:sldId id="361" r:id="rId7"/>
    <p:sldId id="364" r:id="rId8"/>
    <p:sldId id="360" r:id="rId9"/>
    <p:sldId id="320" r:id="rId10"/>
    <p:sldId id="323" r:id="rId11"/>
    <p:sldId id="321" r:id="rId12"/>
    <p:sldId id="315" r:id="rId13"/>
    <p:sldId id="354" r:id="rId14"/>
    <p:sldId id="355" r:id="rId15"/>
    <p:sldId id="334" r:id="rId16"/>
    <p:sldId id="357" r:id="rId17"/>
    <p:sldId id="347" r:id="rId18"/>
    <p:sldId id="310" r:id="rId19"/>
    <p:sldId id="346" r:id="rId20"/>
    <p:sldId id="362" r:id="rId21"/>
    <p:sldId id="338" r:id="rId22"/>
    <p:sldId id="344" r:id="rId23"/>
    <p:sldId id="359" r:id="rId24"/>
    <p:sldId id="345" r:id="rId25"/>
    <p:sldId id="358" r:id="rId26"/>
    <p:sldId id="336" r:id="rId27"/>
    <p:sldId id="36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486"/>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E6C9D-2C1C-4324-9C54-5C4DA0D8D891}" v="66" dt="2025-09-02T18:35:35.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94660"/>
  </p:normalViewPr>
  <p:slideViewPr>
    <p:cSldViewPr snapToGrid="0">
      <p:cViewPr varScale="1">
        <p:scale>
          <a:sx n="86" d="100"/>
          <a:sy n="86" d="100"/>
        </p:scale>
        <p:origin x="92" y="8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6E9509-713B-478E-967C-592BB0C4166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6C93EF2-2DEB-476C-8887-5B495E54C588}">
      <dgm:prSet custT="1"/>
      <dgm:spPr/>
      <dgm:t>
        <a:bodyPr/>
        <a:lstStyle/>
        <a:p>
          <a:pPr>
            <a:lnSpc>
              <a:spcPct val="100000"/>
            </a:lnSpc>
          </a:pPr>
          <a:r>
            <a:rPr lang="en-US" sz="1400" b="1" dirty="0"/>
            <a:t>The Smith-Lever Act of 1914 established the Cooperative Extension Service, a partnership between land grant colleges nationwide, as a means for disseminating and implementing research-based information from land-grant universities, including the University of Massachusetts. </a:t>
          </a:r>
        </a:p>
      </dgm:t>
    </dgm:pt>
    <dgm:pt modelId="{2EDFF6FC-C6BF-48C3-871D-5197B41C7126}" type="parTrans" cxnId="{F65949C2-33CB-4E69-AAED-6358B0C4563E}">
      <dgm:prSet/>
      <dgm:spPr/>
      <dgm:t>
        <a:bodyPr/>
        <a:lstStyle/>
        <a:p>
          <a:endParaRPr lang="en-US"/>
        </a:p>
      </dgm:t>
    </dgm:pt>
    <dgm:pt modelId="{29FC0A81-03C2-41D5-A60D-8589D46349A6}" type="sibTrans" cxnId="{F65949C2-33CB-4E69-AAED-6358B0C4563E}">
      <dgm:prSet/>
      <dgm:spPr/>
      <dgm:t>
        <a:bodyPr/>
        <a:lstStyle/>
        <a:p>
          <a:endParaRPr lang="en-US"/>
        </a:p>
      </dgm:t>
    </dgm:pt>
    <dgm:pt modelId="{AB395310-FAE2-43A7-91A3-61E59B7AE0AC}">
      <dgm:prSet custT="1"/>
      <dgm:spPr/>
      <dgm:t>
        <a:bodyPr/>
        <a:lstStyle/>
        <a:p>
          <a:pPr>
            <a:lnSpc>
              <a:spcPct val="100000"/>
            </a:lnSpc>
          </a:pPr>
          <a:r>
            <a:rPr lang="en-US" sz="1400" b="1" dirty="0"/>
            <a:t>Much of the focus was on homemaking and agricultural practices and the sharing of science-based information</a:t>
          </a:r>
          <a:r>
            <a:rPr lang="en-US" sz="1400" dirty="0"/>
            <a:t>.</a:t>
          </a:r>
        </a:p>
      </dgm:t>
    </dgm:pt>
    <dgm:pt modelId="{B276BF0D-32F0-42A1-B7C4-7F6093EC7CC5}" type="parTrans" cxnId="{346C754E-2DAA-4009-9FA9-C5C9648007CA}">
      <dgm:prSet/>
      <dgm:spPr/>
      <dgm:t>
        <a:bodyPr/>
        <a:lstStyle/>
        <a:p>
          <a:endParaRPr lang="en-US"/>
        </a:p>
      </dgm:t>
    </dgm:pt>
    <dgm:pt modelId="{57CFD96E-0D02-47F1-85DB-4912AE3C7BB5}" type="sibTrans" cxnId="{346C754E-2DAA-4009-9FA9-C5C9648007CA}">
      <dgm:prSet/>
      <dgm:spPr/>
      <dgm:t>
        <a:bodyPr/>
        <a:lstStyle/>
        <a:p>
          <a:endParaRPr lang="en-US"/>
        </a:p>
      </dgm:t>
    </dgm:pt>
    <dgm:pt modelId="{FE87F9DA-1C6F-4B49-B2AD-6DF8842BA3C3}" type="pres">
      <dgm:prSet presAssocID="{3F6E9509-713B-478E-967C-592BB0C4166F}" presName="root" presStyleCnt="0">
        <dgm:presLayoutVars>
          <dgm:dir/>
          <dgm:resizeHandles val="exact"/>
        </dgm:presLayoutVars>
      </dgm:prSet>
      <dgm:spPr/>
    </dgm:pt>
    <dgm:pt modelId="{1723C5A3-2DA6-4D68-B04C-C354CDFA6A16}" type="pres">
      <dgm:prSet presAssocID="{36C93EF2-2DEB-476C-8887-5B495E54C588}" presName="compNode" presStyleCnt="0"/>
      <dgm:spPr/>
    </dgm:pt>
    <dgm:pt modelId="{5BAC10C1-12B0-4137-97C8-AEA684261E45}" type="pres">
      <dgm:prSet presAssocID="{36C93EF2-2DEB-476C-8887-5B495E54C58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30DADA88-F781-4C93-BA76-020884444930}" type="pres">
      <dgm:prSet presAssocID="{36C93EF2-2DEB-476C-8887-5B495E54C588}" presName="spaceRect" presStyleCnt="0"/>
      <dgm:spPr/>
    </dgm:pt>
    <dgm:pt modelId="{3AA3A4A1-BD08-4488-86C3-F84094EB0304}" type="pres">
      <dgm:prSet presAssocID="{36C93EF2-2DEB-476C-8887-5B495E54C588}" presName="textRect" presStyleLbl="revTx" presStyleIdx="0" presStyleCnt="2">
        <dgm:presLayoutVars>
          <dgm:chMax val="1"/>
          <dgm:chPref val="1"/>
        </dgm:presLayoutVars>
      </dgm:prSet>
      <dgm:spPr/>
    </dgm:pt>
    <dgm:pt modelId="{D71CAE46-A842-4FA7-9402-3E3B5C7E5E6D}" type="pres">
      <dgm:prSet presAssocID="{29FC0A81-03C2-41D5-A60D-8589D46349A6}" presName="sibTrans" presStyleCnt="0"/>
      <dgm:spPr/>
    </dgm:pt>
    <dgm:pt modelId="{F536B1C5-95A8-4C57-8313-52F2638A4024}" type="pres">
      <dgm:prSet presAssocID="{AB395310-FAE2-43A7-91A3-61E59B7AE0AC}" presName="compNode" presStyleCnt="0"/>
      <dgm:spPr/>
    </dgm:pt>
    <dgm:pt modelId="{0649AD8C-2E78-4B14-AAAB-3526EFD5F114}" type="pres">
      <dgm:prSet presAssocID="{AB395310-FAE2-43A7-91A3-61E59B7AE0A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erarchy"/>
        </a:ext>
      </dgm:extLst>
    </dgm:pt>
    <dgm:pt modelId="{99F7EE81-AA10-4CFB-BD42-8E843AF85A71}" type="pres">
      <dgm:prSet presAssocID="{AB395310-FAE2-43A7-91A3-61E59B7AE0AC}" presName="spaceRect" presStyleCnt="0"/>
      <dgm:spPr/>
    </dgm:pt>
    <dgm:pt modelId="{13FA8FDD-548C-4C69-820F-D782C4B7E20A}" type="pres">
      <dgm:prSet presAssocID="{AB395310-FAE2-43A7-91A3-61E59B7AE0AC}" presName="textRect" presStyleLbl="revTx" presStyleIdx="1" presStyleCnt="2">
        <dgm:presLayoutVars>
          <dgm:chMax val="1"/>
          <dgm:chPref val="1"/>
        </dgm:presLayoutVars>
      </dgm:prSet>
      <dgm:spPr/>
    </dgm:pt>
  </dgm:ptLst>
  <dgm:cxnLst>
    <dgm:cxn modelId="{4437150F-3B65-41D5-B9F0-22A9DA410E0B}" type="presOf" srcId="{AB395310-FAE2-43A7-91A3-61E59B7AE0AC}" destId="{13FA8FDD-548C-4C69-820F-D782C4B7E20A}" srcOrd="0" destOrd="0" presId="urn:microsoft.com/office/officeart/2018/2/layout/IconLabelList"/>
    <dgm:cxn modelId="{34C09412-CE23-4865-A688-C55C55A98B73}" type="presOf" srcId="{36C93EF2-2DEB-476C-8887-5B495E54C588}" destId="{3AA3A4A1-BD08-4488-86C3-F84094EB0304}" srcOrd="0" destOrd="0" presId="urn:microsoft.com/office/officeart/2018/2/layout/IconLabelList"/>
    <dgm:cxn modelId="{346C754E-2DAA-4009-9FA9-C5C9648007CA}" srcId="{3F6E9509-713B-478E-967C-592BB0C4166F}" destId="{AB395310-FAE2-43A7-91A3-61E59B7AE0AC}" srcOrd="1" destOrd="0" parTransId="{B276BF0D-32F0-42A1-B7C4-7F6093EC7CC5}" sibTransId="{57CFD96E-0D02-47F1-85DB-4912AE3C7BB5}"/>
    <dgm:cxn modelId="{F65949C2-33CB-4E69-AAED-6358B0C4563E}" srcId="{3F6E9509-713B-478E-967C-592BB0C4166F}" destId="{36C93EF2-2DEB-476C-8887-5B495E54C588}" srcOrd="0" destOrd="0" parTransId="{2EDFF6FC-C6BF-48C3-871D-5197B41C7126}" sibTransId="{29FC0A81-03C2-41D5-A60D-8589D46349A6}"/>
    <dgm:cxn modelId="{80AF97F0-8EE0-41C5-A574-AE6D6FE4A936}" type="presOf" srcId="{3F6E9509-713B-478E-967C-592BB0C4166F}" destId="{FE87F9DA-1C6F-4B49-B2AD-6DF8842BA3C3}" srcOrd="0" destOrd="0" presId="urn:microsoft.com/office/officeart/2018/2/layout/IconLabelList"/>
    <dgm:cxn modelId="{7F03904F-4926-4F2C-94CC-26D33A440624}" type="presParOf" srcId="{FE87F9DA-1C6F-4B49-B2AD-6DF8842BA3C3}" destId="{1723C5A3-2DA6-4D68-B04C-C354CDFA6A16}" srcOrd="0" destOrd="0" presId="urn:microsoft.com/office/officeart/2018/2/layout/IconLabelList"/>
    <dgm:cxn modelId="{3E22EF11-D1EF-4DEF-83D9-9523A2946AD6}" type="presParOf" srcId="{1723C5A3-2DA6-4D68-B04C-C354CDFA6A16}" destId="{5BAC10C1-12B0-4137-97C8-AEA684261E45}" srcOrd="0" destOrd="0" presId="urn:microsoft.com/office/officeart/2018/2/layout/IconLabelList"/>
    <dgm:cxn modelId="{EE949D29-AF50-406E-836A-992BAC5708A3}" type="presParOf" srcId="{1723C5A3-2DA6-4D68-B04C-C354CDFA6A16}" destId="{30DADA88-F781-4C93-BA76-020884444930}" srcOrd="1" destOrd="0" presId="urn:microsoft.com/office/officeart/2018/2/layout/IconLabelList"/>
    <dgm:cxn modelId="{5BA1B50F-8EFE-4B54-B79C-09FABEE941E4}" type="presParOf" srcId="{1723C5A3-2DA6-4D68-B04C-C354CDFA6A16}" destId="{3AA3A4A1-BD08-4488-86C3-F84094EB0304}" srcOrd="2" destOrd="0" presId="urn:microsoft.com/office/officeart/2018/2/layout/IconLabelList"/>
    <dgm:cxn modelId="{E0DA643A-9F86-4B90-9CFE-53314BF6A0B9}" type="presParOf" srcId="{FE87F9DA-1C6F-4B49-B2AD-6DF8842BA3C3}" destId="{D71CAE46-A842-4FA7-9402-3E3B5C7E5E6D}" srcOrd="1" destOrd="0" presId="urn:microsoft.com/office/officeart/2018/2/layout/IconLabelList"/>
    <dgm:cxn modelId="{6A0915D1-E5D7-44B2-8C04-F60EA07A9F36}" type="presParOf" srcId="{FE87F9DA-1C6F-4B49-B2AD-6DF8842BA3C3}" destId="{F536B1C5-95A8-4C57-8313-52F2638A4024}" srcOrd="2" destOrd="0" presId="urn:microsoft.com/office/officeart/2018/2/layout/IconLabelList"/>
    <dgm:cxn modelId="{1A162BF5-3E2E-4764-AAC6-0445E4E64D9E}" type="presParOf" srcId="{F536B1C5-95A8-4C57-8313-52F2638A4024}" destId="{0649AD8C-2E78-4B14-AAAB-3526EFD5F114}" srcOrd="0" destOrd="0" presId="urn:microsoft.com/office/officeart/2018/2/layout/IconLabelList"/>
    <dgm:cxn modelId="{36F92235-E98F-4E8A-9893-0013BAAD3E83}" type="presParOf" srcId="{F536B1C5-95A8-4C57-8313-52F2638A4024}" destId="{99F7EE81-AA10-4CFB-BD42-8E843AF85A71}" srcOrd="1" destOrd="0" presId="urn:microsoft.com/office/officeart/2018/2/layout/IconLabelList"/>
    <dgm:cxn modelId="{F33D1C2C-9E17-4EE4-94DB-8F38E27397FA}" type="presParOf" srcId="{F536B1C5-95A8-4C57-8313-52F2638A4024}" destId="{13FA8FDD-548C-4C69-820F-D782C4B7E20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2E4E46-1E1E-4582-96DE-9D804021A5BA}"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8E6EE93A-9CEE-491E-B368-165E1653D003}">
      <dgm:prSet/>
      <dgm:spPr/>
      <dgm:t>
        <a:bodyPr/>
        <a:lstStyle/>
        <a:p>
          <a:r>
            <a:rPr lang="en-US" b="1"/>
            <a:t>What is the pH (acidity) of the food?</a:t>
          </a:r>
          <a:endParaRPr lang="en-US"/>
        </a:p>
      </dgm:t>
    </dgm:pt>
    <dgm:pt modelId="{7908229F-DDFA-41E4-B4EB-FD9CC2E6C669}" type="parTrans" cxnId="{8E7F8C19-D16E-42E8-808C-75337929315B}">
      <dgm:prSet/>
      <dgm:spPr/>
      <dgm:t>
        <a:bodyPr/>
        <a:lstStyle/>
        <a:p>
          <a:endParaRPr lang="en-US"/>
        </a:p>
      </dgm:t>
    </dgm:pt>
    <dgm:pt modelId="{DFECCA9D-E8DF-4124-8CAF-BE5AF8EA2015}" type="sibTrans" cxnId="{8E7F8C19-D16E-42E8-808C-75337929315B}">
      <dgm:prSet/>
      <dgm:spPr/>
      <dgm:t>
        <a:bodyPr/>
        <a:lstStyle/>
        <a:p>
          <a:endParaRPr lang="en-US"/>
        </a:p>
      </dgm:t>
    </dgm:pt>
    <dgm:pt modelId="{931C9221-1CDC-4744-8BCC-8D3DB7857653}">
      <dgm:prSet/>
      <dgm:spPr/>
      <dgm:t>
        <a:bodyPr/>
        <a:lstStyle/>
        <a:p>
          <a:r>
            <a:rPr lang="en-US" b="1" dirty="0"/>
            <a:t>below	   pH 4.6		          above pH 4.6</a:t>
          </a:r>
          <a:endParaRPr lang="en-US" dirty="0"/>
        </a:p>
      </dgm:t>
    </dgm:pt>
    <dgm:pt modelId="{7A4169B3-956D-403D-8F69-9F2785AF9395}" type="parTrans" cxnId="{D3FEBAA8-6487-40D8-9CC9-8598110778DA}">
      <dgm:prSet/>
      <dgm:spPr/>
      <dgm:t>
        <a:bodyPr/>
        <a:lstStyle/>
        <a:p>
          <a:endParaRPr lang="en-US"/>
        </a:p>
      </dgm:t>
    </dgm:pt>
    <dgm:pt modelId="{27CCC44E-D127-49EB-A96A-D0A3FBEF8CC9}" type="sibTrans" cxnId="{D3FEBAA8-6487-40D8-9CC9-8598110778DA}">
      <dgm:prSet/>
      <dgm:spPr/>
      <dgm:t>
        <a:bodyPr/>
        <a:lstStyle/>
        <a:p>
          <a:endParaRPr lang="en-US"/>
        </a:p>
      </dgm:t>
    </dgm:pt>
    <dgm:pt modelId="{22D651B8-C81A-4B6C-BE51-8748CA08B33D}" type="pres">
      <dgm:prSet presAssocID="{BF2E4E46-1E1E-4582-96DE-9D804021A5BA}" presName="Name0" presStyleCnt="0">
        <dgm:presLayoutVars>
          <dgm:dir/>
          <dgm:animLvl val="lvl"/>
          <dgm:resizeHandles val="exact"/>
        </dgm:presLayoutVars>
      </dgm:prSet>
      <dgm:spPr/>
    </dgm:pt>
    <dgm:pt modelId="{1A46747D-A36F-4AF4-8FA6-A1FE211D7A84}" type="pres">
      <dgm:prSet presAssocID="{8E6EE93A-9CEE-491E-B368-165E1653D003}" presName="composite" presStyleCnt="0"/>
      <dgm:spPr/>
    </dgm:pt>
    <dgm:pt modelId="{CB945663-9469-4C8D-BE90-3FB19BC5F3D2}" type="pres">
      <dgm:prSet presAssocID="{8E6EE93A-9CEE-491E-B368-165E1653D003}" presName="parTx" presStyleLbl="node1" presStyleIdx="0" presStyleCnt="1" custScaleX="80313" custScaleY="51813" custLinFactNeighborX="-788" custLinFactNeighborY="-27679">
        <dgm:presLayoutVars>
          <dgm:chMax val="0"/>
          <dgm:chPref val="0"/>
          <dgm:bulletEnabled val="1"/>
        </dgm:presLayoutVars>
      </dgm:prSet>
      <dgm:spPr/>
    </dgm:pt>
    <dgm:pt modelId="{F6522DE3-1A22-4FE7-9725-EB1369BF9039}" type="pres">
      <dgm:prSet presAssocID="{8E6EE93A-9CEE-491E-B368-165E1653D003}" presName="desTx" presStyleLbl="revTx" presStyleIdx="0" presStyleCnt="1">
        <dgm:presLayoutVars>
          <dgm:bulletEnabled val="1"/>
        </dgm:presLayoutVars>
      </dgm:prSet>
      <dgm:spPr/>
    </dgm:pt>
  </dgm:ptLst>
  <dgm:cxnLst>
    <dgm:cxn modelId="{8E7F8C19-D16E-42E8-808C-75337929315B}" srcId="{BF2E4E46-1E1E-4582-96DE-9D804021A5BA}" destId="{8E6EE93A-9CEE-491E-B368-165E1653D003}" srcOrd="0" destOrd="0" parTransId="{7908229F-DDFA-41E4-B4EB-FD9CC2E6C669}" sibTransId="{DFECCA9D-E8DF-4124-8CAF-BE5AF8EA2015}"/>
    <dgm:cxn modelId="{9D362770-326A-41C5-8674-75CC52731006}" type="presOf" srcId="{8E6EE93A-9CEE-491E-B368-165E1653D003}" destId="{CB945663-9469-4C8D-BE90-3FB19BC5F3D2}" srcOrd="0" destOrd="0" presId="urn:microsoft.com/office/officeart/2005/8/layout/chevron1"/>
    <dgm:cxn modelId="{20B36652-DEAD-48C8-A1FB-0BB55ED4B59D}" type="presOf" srcId="{931C9221-1CDC-4744-8BCC-8D3DB7857653}" destId="{F6522DE3-1A22-4FE7-9725-EB1369BF9039}" srcOrd="0" destOrd="0" presId="urn:microsoft.com/office/officeart/2005/8/layout/chevron1"/>
    <dgm:cxn modelId="{FC3BF98A-2B24-431B-B704-1D81FBE53643}" type="presOf" srcId="{BF2E4E46-1E1E-4582-96DE-9D804021A5BA}" destId="{22D651B8-C81A-4B6C-BE51-8748CA08B33D}" srcOrd="0" destOrd="0" presId="urn:microsoft.com/office/officeart/2005/8/layout/chevron1"/>
    <dgm:cxn modelId="{D3FEBAA8-6487-40D8-9CC9-8598110778DA}" srcId="{8E6EE93A-9CEE-491E-B368-165E1653D003}" destId="{931C9221-1CDC-4744-8BCC-8D3DB7857653}" srcOrd="0" destOrd="0" parTransId="{7A4169B3-956D-403D-8F69-9F2785AF9395}" sibTransId="{27CCC44E-D127-49EB-A96A-D0A3FBEF8CC9}"/>
    <dgm:cxn modelId="{6850A57C-DA27-466B-9E68-4116C040CCBA}" type="presParOf" srcId="{22D651B8-C81A-4B6C-BE51-8748CA08B33D}" destId="{1A46747D-A36F-4AF4-8FA6-A1FE211D7A84}" srcOrd="0" destOrd="0" presId="urn:microsoft.com/office/officeart/2005/8/layout/chevron1"/>
    <dgm:cxn modelId="{61AA0547-69E2-4F3B-814E-952A63876BAC}" type="presParOf" srcId="{1A46747D-A36F-4AF4-8FA6-A1FE211D7A84}" destId="{CB945663-9469-4C8D-BE90-3FB19BC5F3D2}" srcOrd="0" destOrd="0" presId="urn:microsoft.com/office/officeart/2005/8/layout/chevron1"/>
    <dgm:cxn modelId="{C7AD3809-3B85-45EF-A120-57F2F7274AF7}" type="presParOf" srcId="{1A46747D-A36F-4AF4-8FA6-A1FE211D7A84}" destId="{F6522DE3-1A22-4FE7-9725-EB1369BF9039}"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89EF7A-A745-4B7C-820C-BAC543B0D02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6059316-DA8B-4D56-B475-3569BA517294}">
      <dgm:prSet/>
      <dgm:spPr/>
      <dgm:t>
        <a:bodyPr/>
        <a:lstStyle/>
        <a:p>
          <a:r>
            <a:rPr lang="en-US" b="1"/>
            <a:t>Food Preservation Methods:</a:t>
          </a:r>
          <a:endParaRPr lang="en-US"/>
        </a:p>
      </dgm:t>
    </dgm:pt>
    <dgm:pt modelId="{6D3AD5F0-8DB0-4DB3-96CB-E98A4FA0B25D}" type="parTrans" cxnId="{6DD42685-259B-4F34-B6FB-E50B450CD2E1}">
      <dgm:prSet/>
      <dgm:spPr/>
      <dgm:t>
        <a:bodyPr/>
        <a:lstStyle/>
        <a:p>
          <a:endParaRPr lang="en-US"/>
        </a:p>
      </dgm:t>
    </dgm:pt>
    <dgm:pt modelId="{92452A13-2335-4478-9EC9-F15F1392F0B3}" type="sibTrans" cxnId="{6DD42685-259B-4F34-B6FB-E50B450CD2E1}">
      <dgm:prSet/>
      <dgm:spPr/>
      <dgm:t>
        <a:bodyPr/>
        <a:lstStyle/>
        <a:p>
          <a:endParaRPr lang="en-US"/>
        </a:p>
      </dgm:t>
    </dgm:pt>
    <dgm:pt modelId="{E3C3F173-4FA5-4A40-860D-B611C70EB95B}">
      <dgm:prSet/>
      <dgm:spPr/>
      <dgm:t>
        <a:bodyPr/>
        <a:lstStyle/>
        <a:p>
          <a:r>
            <a:rPr lang="en-US"/>
            <a:t>Refrigeration: 	Extends shelf life </a:t>
          </a:r>
        </a:p>
      </dgm:t>
    </dgm:pt>
    <dgm:pt modelId="{6B2FFF6C-9F46-40D5-AFAE-E1D69AFA39D3}" type="parTrans" cxnId="{13BFF49D-5AAF-4F3A-8EB3-C0EF40FA24F3}">
      <dgm:prSet/>
      <dgm:spPr/>
      <dgm:t>
        <a:bodyPr/>
        <a:lstStyle/>
        <a:p>
          <a:endParaRPr lang="en-US"/>
        </a:p>
      </dgm:t>
    </dgm:pt>
    <dgm:pt modelId="{184C249E-A42B-42ED-9D53-789FAD571DF3}" type="sibTrans" cxnId="{13BFF49D-5AAF-4F3A-8EB3-C0EF40FA24F3}">
      <dgm:prSet/>
      <dgm:spPr/>
      <dgm:t>
        <a:bodyPr/>
        <a:lstStyle/>
        <a:p>
          <a:endParaRPr lang="en-US"/>
        </a:p>
      </dgm:t>
    </dgm:pt>
    <dgm:pt modelId="{11906ED8-1768-42B3-BFA6-B22F8ED6482A}">
      <dgm:prSet/>
      <dgm:spPr/>
      <dgm:t>
        <a:bodyPr/>
        <a:lstStyle/>
        <a:p>
          <a:r>
            <a:rPr lang="en-US" dirty="0"/>
            <a:t>Freezing: 	Lowers temperature, so it lowers   			available water microbes may want</a:t>
          </a:r>
        </a:p>
      </dgm:t>
    </dgm:pt>
    <dgm:pt modelId="{0A89DA7D-EA6F-47EB-A42C-0CD6B7D792F4}" type="parTrans" cxnId="{5323CAF6-3CA1-45C0-9AC5-DEED2638C1B8}">
      <dgm:prSet/>
      <dgm:spPr/>
      <dgm:t>
        <a:bodyPr/>
        <a:lstStyle/>
        <a:p>
          <a:endParaRPr lang="en-US"/>
        </a:p>
      </dgm:t>
    </dgm:pt>
    <dgm:pt modelId="{2D791DB8-D368-4557-8727-47E5E31D16EC}" type="sibTrans" cxnId="{5323CAF6-3CA1-45C0-9AC5-DEED2638C1B8}">
      <dgm:prSet/>
      <dgm:spPr/>
      <dgm:t>
        <a:bodyPr/>
        <a:lstStyle/>
        <a:p>
          <a:endParaRPr lang="en-US"/>
        </a:p>
      </dgm:t>
    </dgm:pt>
    <dgm:pt modelId="{873B6FDB-E155-4CA3-81C0-44AC114CEE21}">
      <dgm:prSet/>
      <dgm:spPr/>
      <dgm:t>
        <a:bodyPr/>
        <a:lstStyle/>
        <a:p>
          <a:r>
            <a:rPr lang="en-US"/>
            <a:t>Drying:		Lower available water</a:t>
          </a:r>
        </a:p>
      </dgm:t>
    </dgm:pt>
    <dgm:pt modelId="{3B434810-BC90-40BF-AA6C-E63EB1E1D371}" type="parTrans" cxnId="{49A58299-4BD8-4648-AE97-99C58B777E3B}">
      <dgm:prSet/>
      <dgm:spPr/>
      <dgm:t>
        <a:bodyPr/>
        <a:lstStyle/>
        <a:p>
          <a:endParaRPr lang="en-US"/>
        </a:p>
      </dgm:t>
    </dgm:pt>
    <dgm:pt modelId="{ADC0E19D-4A5D-44B7-8556-50DB5D7D0A81}" type="sibTrans" cxnId="{49A58299-4BD8-4648-AE97-99C58B777E3B}">
      <dgm:prSet/>
      <dgm:spPr/>
      <dgm:t>
        <a:bodyPr/>
        <a:lstStyle/>
        <a:p>
          <a:endParaRPr lang="en-US"/>
        </a:p>
      </dgm:t>
    </dgm:pt>
    <dgm:pt modelId="{3CEDDB55-9009-4DAC-94BA-3D3B8E93B921}">
      <dgm:prSet/>
      <dgm:spPr/>
      <dgm:t>
        <a:bodyPr/>
        <a:lstStyle/>
        <a:p>
          <a:r>
            <a:rPr lang="en-US" dirty="0"/>
            <a:t>Canning:	Removal of oxygen, sealed jar, uses heat  		(or pressure)</a:t>
          </a:r>
        </a:p>
      </dgm:t>
    </dgm:pt>
    <dgm:pt modelId="{5E2E6350-B969-4368-B1B6-73121AC5BACF}" type="parTrans" cxnId="{F61C1899-9ADE-470B-AE07-BCEAA0E5FA5F}">
      <dgm:prSet/>
      <dgm:spPr/>
      <dgm:t>
        <a:bodyPr/>
        <a:lstStyle/>
        <a:p>
          <a:endParaRPr lang="en-US"/>
        </a:p>
      </dgm:t>
    </dgm:pt>
    <dgm:pt modelId="{8E024A09-5297-4DDB-9FF3-B19B28B9F9A6}" type="sibTrans" cxnId="{F61C1899-9ADE-470B-AE07-BCEAA0E5FA5F}">
      <dgm:prSet/>
      <dgm:spPr/>
      <dgm:t>
        <a:bodyPr/>
        <a:lstStyle/>
        <a:p>
          <a:endParaRPr lang="en-US"/>
        </a:p>
      </dgm:t>
    </dgm:pt>
    <dgm:pt modelId="{00788342-F86D-4368-9B0C-A1D25C775E20}">
      <dgm:prSet/>
      <dgm:spPr/>
      <dgm:t>
        <a:bodyPr/>
        <a:lstStyle/>
        <a:p>
          <a:r>
            <a:rPr lang="en-US" dirty="0"/>
            <a:t>Pickling:	                Increases acid, used heat with boil water    		method, removal of oxygen, sealed jar</a:t>
          </a:r>
        </a:p>
      </dgm:t>
    </dgm:pt>
    <dgm:pt modelId="{FF1A3E5C-BED4-488D-A29B-86FB4077F001}" type="parTrans" cxnId="{4578963D-62AB-4CDC-A3C8-3D64D9A26AEC}">
      <dgm:prSet/>
      <dgm:spPr/>
      <dgm:t>
        <a:bodyPr/>
        <a:lstStyle/>
        <a:p>
          <a:endParaRPr lang="en-US"/>
        </a:p>
      </dgm:t>
    </dgm:pt>
    <dgm:pt modelId="{D69AA3F4-1043-463F-ADA2-6BE89133028A}" type="sibTrans" cxnId="{4578963D-62AB-4CDC-A3C8-3D64D9A26AEC}">
      <dgm:prSet/>
      <dgm:spPr/>
      <dgm:t>
        <a:bodyPr/>
        <a:lstStyle/>
        <a:p>
          <a:endParaRPr lang="en-US"/>
        </a:p>
      </dgm:t>
    </dgm:pt>
    <dgm:pt modelId="{355CF7E9-D4E0-45A7-AA40-1A0E17106B61}">
      <dgm:prSet/>
      <dgm:spPr/>
      <dgm:t>
        <a:bodyPr/>
        <a:lstStyle/>
        <a:p>
          <a:r>
            <a:rPr lang="en-US" dirty="0"/>
            <a:t>Fermentation:	 ’good’ bacteria change 				carbohydrates/sugars to acids. </a:t>
          </a:r>
        </a:p>
      </dgm:t>
    </dgm:pt>
    <dgm:pt modelId="{DC7BF08D-39BD-4C9C-99FC-AA127F41C902}" type="parTrans" cxnId="{46608AA7-17C4-466C-A6D4-8F2F09B41050}">
      <dgm:prSet/>
      <dgm:spPr/>
      <dgm:t>
        <a:bodyPr/>
        <a:lstStyle/>
        <a:p>
          <a:endParaRPr lang="en-US"/>
        </a:p>
      </dgm:t>
    </dgm:pt>
    <dgm:pt modelId="{99169644-915B-46D1-9E4D-D181A30D2E4F}" type="sibTrans" cxnId="{46608AA7-17C4-466C-A6D4-8F2F09B41050}">
      <dgm:prSet/>
      <dgm:spPr/>
      <dgm:t>
        <a:bodyPr/>
        <a:lstStyle/>
        <a:p>
          <a:endParaRPr lang="en-US"/>
        </a:p>
      </dgm:t>
    </dgm:pt>
    <dgm:pt modelId="{4A05D2AA-E233-49D7-92D5-03F02850E3B3}" type="pres">
      <dgm:prSet presAssocID="{7D89EF7A-A745-4B7C-820C-BAC543B0D025}" presName="vert0" presStyleCnt="0">
        <dgm:presLayoutVars>
          <dgm:dir/>
          <dgm:animOne val="branch"/>
          <dgm:animLvl val="lvl"/>
        </dgm:presLayoutVars>
      </dgm:prSet>
      <dgm:spPr/>
    </dgm:pt>
    <dgm:pt modelId="{30A2E14D-5CD9-447F-87A1-10F93B9A3A23}" type="pres">
      <dgm:prSet presAssocID="{36059316-DA8B-4D56-B475-3569BA517294}" presName="thickLine" presStyleLbl="alignNode1" presStyleIdx="0" presStyleCnt="7"/>
      <dgm:spPr/>
    </dgm:pt>
    <dgm:pt modelId="{5C3552EA-50D2-4568-B1AC-E02A45172731}" type="pres">
      <dgm:prSet presAssocID="{36059316-DA8B-4D56-B475-3569BA517294}" presName="horz1" presStyleCnt="0"/>
      <dgm:spPr/>
    </dgm:pt>
    <dgm:pt modelId="{DE135C85-DE60-4205-973C-ACCF4EEDE91E}" type="pres">
      <dgm:prSet presAssocID="{36059316-DA8B-4D56-B475-3569BA517294}" presName="tx1" presStyleLbl="revTx" presStyleIdx="0" presStyleCnt="7"/>
      <dgm:spPr/>
    </dgm:pt>
    <dgm:pt modelId="{52E7E445-F7BA-431B-B87E-ED1D0275D50B}" type="pres">
      <dgm:prSet presAssocID="{36059316-DA8B-4D56-B475-3569BA517294}" presName="vert1" presStyleCnt="0"/>
      <dgm:spPr/>
    </dgm:pt>
    <dgm:pt modelId="{704E08C6-7063-457A-81F0-E43689C548A2}" type="pres">
      <dgm:prSet presAssocID="{E3C3F173-4FA5-4A40-860D-B611C70EB95B}" presName="thickLine" presStyleLbl="alignNode1" presStyleIdx="1" presStyleCnt="7"/>
      <dgm:spPr/>
    </dgm:pt>
    <dgm:pt modelId="{C37D68AF-3C17-4B6A-8F73-E8CA393FA53C}" type="pres">
      <dgm:prSet presAssocID="{E3C3F173-4FA5-4A40-860D-B611C70EB95B}" presName="horz1" presStyleCnt="0"/>
      <dgm:spPr/>
    </dgm:pt>
    <dgm:pt modelId="{9A69E94C-AFE4-4B3F-AA5D-898DC9519BC5}" type="pres">
      <dgm:prSet presAssocID="{E3C3F173-4FA5-4A40-860D-B611C70EB95B}" presName="tx1" presStyleLbl="revTx" presStyleIdx="1" presStyleCnt="7"/>
      <dgm:spPr/>
    </dgm:pt>
    <dgm:pt modelId="{18FB6B5C-633C-487A-B5E3-4AD4237F93EA}" type="pres">
      <dgm:prSet presAssocID="{E3C3F173-4FA5-4A40-860D-B611C70EB95B}" presName="vert1" presStyleCnt="0"/>
      <dgm:spPr/>
    </dgm:pt>
    <dgm:pt modelId="{566ADCE5-54FA-421F-A9BB-063B40757E1A}" type="pres">
      <dgm:prSet presAssocID="{11906ED8-1768-42B3-BFA6-B22F8ED6482A}" presName="thickLine" presStyleLbl="alignNode1" presStyleIdx="2" presStyleCnt="7"/>
      <dgm:spPr/>
    </dgm:pt>
    <dgm:pt modelId="{BBB7C4CB-172D-4442-B982-D80A2FDAFB55}" type="pres">
      <dgm:prSet presAssocID="{11906ED8-1768-42B3-BFA6-B22F8ED6482A}" presName="horz1" presStyleCnt="0"/>
      <dgm:spPr/>
    </dgm:pt>
    <dgm:pt modelId="{0048720E-E302-4BF2-B295-DCFD1781EDFE}" type="pres">
      <dgm:prSet presAssocID="{11906ED8-1768-42B3-BFA6-B22F8ED6482A}" presName="tx1" presStyleLbl="revTx" presStyleIdx="2" presStyleCnt="7"/>
      <dgm:spPr/>
    </dgm:pt>
    <dgm:pt modelId="{A94AC069-32BD-498D-88EC-8E4B1C4CD9CD}" type="pres">
      <dgm:prSet presAssocID="{11906ED8-1768-42B3-BFA6-B22F8ED6482A}" presName="vert1" presStyleCnt="0"/>
      <dgm:spPr/>
    </dgm:pt>
    <dgm:pt modelId="{0718A130-0748-4D61-8242-0F20D4CD8F47}" type="pres">
      <dgm:prSet presAssocID="{873B6FDB-E155-4CA3-81C0-44AC114CEE21}" presName="thickLine" presStyleLbl="alignNode1" presStyleIdx="3" presStyleCnt="7"/>
      <dgm:spPr/>
    </dgm:pt>
    <dgm:pt modelId="{FDDCF1E7-F2DC-40CD-A116-6B4BDBA65425}" type="pres">
      <dgm:prSet presAssocID="{873B6FDB-E155-4CA3-81C0-44AC114CEE21}" presName="horz1" presStyleCnt="0"/>
      <dgm:spPr/>
    </dgm:pt>
    <dgm:pt modelId="{06D23C43-9CBC-4ACB-AF95-758493A9115A}" type="pres">
      <dgm:prSet presAssocID="{873B6FDB-E155-4CA3-81C0-44AC114CEE21}" presName="tx1" presStyleLbl="revTx" presStyleIdx="3" presStyleCnt="7"/>
      <dgm:spPr/>
    </dgm:pt>
    <dgm:pt modelId="{521C8601-AE17-4266-9333-EFCAE2B9907B}" type="pres">
      <dgm:prSet presAssocID="{873B6FDB-E155-4CA3-81C0-44AC114CEE21}" presName="vert1" presStyleCnt="0"/>
      <dgm:spPr/>
    </dgm:pt>
    <dgm:pt modelId="{B4BF73DD-358F-481E-A136-D8AFA4FABEC6}" type="pres">
      <dgm:prSet presAssocID="{3CEDDB55-9009-4DAC-94BA-3D3B8E93B921}" presName="thickLine" presStyleLbl="alignNode1" presStyleIdx="4" presStyleCnt="7"/>
      <dgm:spPr/>
    </dgm:pt>
    <dgm:pt modelId="{2DCFACB8-9F24-4223-B0F5-AD33244FAC10}" type="pres">
      <dgm:prSet presAssocID="{3CEDDB55-9009-4DAC-94BA-3D3B8E93B921}" presName="horz1" presStyleCnt="0"/>
      <dgm:spPr/>
    </dgm:pt>
    <dgm:pt modelId="{A3EF9E2B-70A3-4F6F-8576-44000852B991}" type="pres">
      <dgm:prSet presAssocID="{3CEDDB55-9009-4DAC-94BA-3D3B8E93B921}" presName="tx1" presStyleLbl="revTx" presStyleIdx="4" presStyleCnt="7"/>
      <dgm:spPr/>
    </dgm:pt>
    <dgm:pt modelId="{158C07EF-F9AB-4433-94D7-03B4C826BFF6}" type="pres">
      <dgm:prSet presAssocID="{3CEDDB55-9009-4DAC-94BA-3D3B8E93B921}" presName="vert1" presStyleCnt="0"/>
      <dgm:spPr/>
    </dgm:pt>
    <dgm:pt modelId="{854EDBAE-001C-40DC-8C40-3B3E3EFBC28D}" type="pres">
      <dgm:prSet presAssocID="{00788342-F86D-4368-9B0C-A1D25C775E20}" presName="thickLine" presStyleLbl="alignNode1" presStyleIdx="5" presStyleCnt="7"/>
      <dgm:spPr/>
    </dgm:pt>
    <dgm:pt modelId="{5A401975-DC73-45E3-887A-7145DDC9B717}" type="pres">
      <dgm:prSet presAssocID="{00788342-F86D-4368-9B0C-A1D25C775E20}" presName="horz1" presStyleCnt="0"/>
      <dgm:spPr/>
    </dgm:pt>
    <dgm:pt modelId="{FF5E3D73-8D4F-4B09-8B3D-42D5B7AEB4DC}" type="pres">
      <dgm:prSet presAssocID="{00788342-F86D-4368-9B0C-A1D25C775E20}" presName="tx1" presStyleLbl="revTx" presStyleIdx="5" presStyleCnt="7"/>
      <dgm:spPr/>
    </dgm:pt>
    <dgm:pt modelId="{5A761E0E-FAAE-4D18-8A66-BF81F7B5A37E}" type="pres">
      <dgm:prSet presAssocID="{00788342-F86D-4368-9B0C-A1D25C775E20}" presName="vert1" presStyleCnt="0"/>
      <dgm:spPr/>
    </dgm:pt>
    <dgm:pt modelId="{9E9E1448-D4BF-4FEE-9658-3D9970982E6D}" type="pres">
      <dgm:prSet presAssocID="{355CF7E9-D4E0-45A7-AA40-1A0E17106B61}" presName="thickLine" presStyleLbl="alignNode1" presStyleIdx="6" presStyleCnt="7"/>
      <dgm:spPr/>
    </dgm:pt>
    <dgm:pt modelId="{33EEE88F-4684-4A25-BA0C-69A9BA6C582A}" type="pres">
      <dgm:prSet presAssocID="{355CF7E9-D4E0-45A7-AA40-1A0E17106B61}" presName="horz1" presStyleCnt="0"/>
      <dgm:spPr/>
    </dgm:pt>
    <dgm:pt modelId="{F8EDBC20-702D-4BAA-B9B2-EEBEAF543C59}" type="pres">
      <dgm:prSet presAssocID="{355CF7E9-D4E0-45A7-AA40-1A0E17106B61}" presName="tx1" presStyleLbl="revTx" presStyleIdx="6" presStyleCnt="7"/>
      <dgm:spPr/>
    </dgm:pt>
    <dgm:pt modelId="{E9D530E0-A827-491A-9339-9C70B691A5AF}" type="pres">
      <dgm:prSet presAssocID="{355CF7E9-D4E0-45A7-AA40-1A0E17106B61}" presName="vert1" presStyleCnt="0"/>
      <dgm:spPr/>
    </dgm:pt>
  </dgm:ptLst>
  <dgm:cxnLst>
    <dgm:cxn modelId="{97F63E20-3B19-47BC-BA1E-C57EE0E2F122}" type="presOf" srcId="{36059316-DA8B-4D56-B475-3569BA517294}" destId="{DE135C85-DE60-4205-973C-ACCF4EEDE91E}" srcOrd="0" destOrd="0" presId="urn:microsoft.com/office/officeart/2008/layout/LinedList"/>
    <dgm:cxn modelId="{5316A12A-E165-4342-921F-0E242DFA25B7}" type="presOf" srcId="{873B6FDB-E155-4CA3-81C0-44AC114CEE21}" destId="{06D23C43-9CBC-4ACB-AF95-758493A9115A}" srcOrd="0" destOrd="0" presId="urn:microsoft.com/office/officeart/2008/layout/LinedList"/>
    <dgm:cxn modelId="{4578963D-62AB-4CDC-A3C8-3D64D9A26AEC}" srcId="{7D89EF7A-A745-4B7C-820C-BAC543B0D025}" destId="{00788342-F86D-4368-9B0C-A1D25C775E20}" srcOrd="5" destOrd="0" parTransId="{FF1A3E5C-BED4-488D-A29B-86FB4077F001}" sibTransId="{D69AA3F4-1043-463F-ADA2-6BE89133028A}"/>
    <dgm:cxn modelId="{AB995B73-5D36-4DD6-A9DF-921F8D9B61D3}" type="presOf" srcId="{7D89EF7A-A745-4B7C-820C-BAC543B0D025}" destId="{4A05D2AA-E233-49D7-92D5-03F02850E3B3}" srcOrd="0" destOrd="0" presId="urn:microsoft.com/office/officeart/2008/layout/LinedList"/>
    <dgm:cxn modelId="{80F08B77-1827-4ED8-AC6E-4B3E491E588B}" type="presOf" srcId="{E3C3F173-4FA5-4A40-860D-B611C70EB95B}" destId="{9A69E94C-AFE4-4B3F-AA5D-898DC9519BC5}" srcOrd="0" destOrd="0" presId="urn:microsoft.com/office/officeart/2008/layout/LinedList"/>
    <dgm:cxn modelId="{6DD42685-259B-4F34-B6FB-E50B450CD2E1}" srcId="{7D89EF7A-A745-4B7C-820C-BAC543B0D025}" destId="{36059316-DA8B-4D56-B475-3569BA517294}" srcOrd="0" destOrd="0" parTransId="{6D3AD5F0-8DB0-4DB3-96CB-E98A4FA0B25D}" sibTransId="{92452A13-2335-4478-9EC9-F15F1392F0B3}"/>
    <dgm:cxn modelId="{F61C1899-9ADE-470B-AE07-BCEAA0E5FA5F}" srcId="{7D89EF7A-A745-4B7C-820C-BAC543B0D025}" destId="{3CEDDB55-9009-4DAC-94BA-3D3B8E93B921}" srcOrd="4" destOrd="0" parTransId="{5E2E6350-B969-4368-B1B6-73121AC5BACF}" sibTransId="{8E024A09-5297-4DDB-9FF3-B19B28B9F9A6}"/>
    <dgm:cxn modelId="{49A58299-4BD8-4648-AE97-99C58B777E3B}" srcId="{7D89EF7A-A745-4B7C-820C-BAC543B0D025}" destId="{873B6FDB-E155-4CA3-81C0-44AC114CEE21}" srcOrd="3" destOrd="0" parTransId="{3B434810-BC90-40BF-AA6C-E63EB1E1D371}" sibTransId="{ADC0E19D-4A5D-44B7-8556-50DB5D7D0A81}"/>
    <dgm:cxn modelId="{AEFF579D-4DF8-4CB0-9E00-74E616F5C522}" type="presOf" srcId="{11906ED8-1768-42B3-BFA6-B22F8ED6482A}" destId="{0048720E-E302-4BF2-B295-DCFD1781EDFE}" srcOrd="0" destOrd="0" presId="urn:microsoft.com/office/officeart/2008/layout/LinedList"/>
    <dgm:cxn modelId="{13BFF49D-5AAF-4F3A-8EB3-C0EF40FA24F3}" srcId="{7D89EF7A-A745-4B7C-820C-BAC543B0D025}" destId="{E3C3F173-4FA5-4A40-860D-B611C70EB95B}" srcOrd="1" destOrd="0" parTransId="{6B2FFF6C-9F46-40D5-AFAE-E1D69AFA39D3}" sibTransId="{184C249E-A42B-42ED-9D53-789FAD571DF3}"/>
    <dgm:cxn modelId="{46608AA7-17C4-466C-A6D4-8F2F09B41050}" srcId="{7D89EF7A-A745-4B7C-820C-BAC543B0D025}" destId="{355CF7E9-D4E0-45A7-AA40-1A0E17106B61}" srcOrd="6" destOrd="0" parTransId="{DC7BF08D-39BD-4C9C-99FC-AA127F41C902}" sibTransId="{99169644-915B-46D1-9E4D-D181A30D2E4F}"/>
    <dgm:cxn modelId="{4315B1AB-6F1E-45D4-A69A-8D0BDD0E0C7D}" type="presOf" srcId="{3CEDDB55-9009-4DAC-94BA-3D3B8E93B921}" destId="{A3EF9E2B-70A3-4F6F-8576-44000852B991}" srcOrd="0" destOrd="0" presId="urn:microsoft.com/office/officeart/2008/layout/LinedList"/>
    <dgm:cxn modelId="{9206EFB1-DCB3-4B4E-B291-0C8010265FB8}" type="presOf" srcId="{355CF7E9-D4E0-45A7-AA40-1A0E17106B61}" destId="{F8EDBC20-702D-4BAA-B9B2-EEBEAF543C59}" srcOrd="0" destOrd="0" presId="urn:microsoft.com/office/officeart/2008/layout/LinedList"/>
    <dgm:cxn modelId="{FB8369C8-EB39-4778-A2BB-BE267266B5C9}" type="presOf" srcId="{00788342-F86D-4368-9B0C-A1D25C775E20}" destId="{FF5E3D73-8D4F-4B09-8B3D-42D5B7AEB4DC}" srcOrd="0" destOrd="0" presId="urn:microsoft.com/office/officeart/2008/layout/LinedList"/>
    <dgm:cxn modelId="{5323CAF6-3CA1-45C0-9AC5-DEED2638C1B8}" srcId="{7D89EF7A-A745-4B7C-820C-BAC543B0D025}" destId="{11906ED8-1768-42B3-BFA6-B22F8ED6482A}" srcOrd="2" destOrd="0" parTransId="{0A89DA7D-EA6F-47EB-A42C-0CD6B7D792F4}" sibTransId="{2D791DB8-D368-4557-8727-47E5E31D16EC}"/>
    <dgm:cxn modelId="{99336205-15D0-48AA-B8AF-108BA0AF17D7}" type="presParOf" srcId="{4A05D2AA-E233-49D7-92D5-03F02850E3B3}" destId="{30A2E14D-5CD9-447F-87A1-10F93B9A3A23}" srcOrd="0" destOrd="0" presId="urn:microsoft.com/office/officeart/2008/layout/LinedList"/>
    <dgm:cxn modelId="{0C8EDEC2-CDEF-429F-93DB-8F385EDC8249}" type="presParOf" srcId="{4A05D2AA-E233-49D7-92D5-03F02850E3B3}" destId="{5C3552EA-50D2-4568-B1AC-E02A45172731}" srcOrd="1" destOrd="0" presId="urn:microsoft.com/office/officeart/2008/layout/LinedList"/>
    <dgm:cxn modelId="{39285828-2E2E-4AC5-B40C-1B58998F9F34}" type="presParOf" srcId="{5C3552EA-50D2-4568-B1AC-E02A45172731}" destId="{DE135C85-DE60-4205-973C-ACCF4EEDE91E}" srcOrd="0" destOrd="0" presId="urn:microsoft.com/office/officeart/2008/layout/LinedList"/>
    <dgm:cxn modelId="{E98ACA3A-F84E-492C-8769-5E4EEA36C651}" type="presParOf" srcId="{5C3552EA-50D2-4568-B1AC-E02A45172731}" destId="{52E7E445-F7BA-431B-B87E-ED1D0275D50B}" srcOrd="1" destOrd="0" presId="urn:microsoft.com/office/officeart/2008/layout/LinedList"/>
    <dgm:cxn modelId="{7787F1DF-B0A2-4F39-85CD-501BF6DE629E}" type="presParOf" srcId="{4A05D2AA-E233-49D7-92D5-03F02850E3B3}" destId="{704E08C6-7063-457A-81F0-E43689C548A2}" srcOrd="2" destOrd="0" presId="urn:microsoft.com/office/officeart/2008/layout/LinedList"/>
    <dgm:cxn modelId="{719324C2-3F7D-47F2-84E1-675CDED34365}" type="presParOf" srcId="{4A05D2AA-E233-49D7-92D5-03F02850E3B3}" destId="{C37D68AF-3C17-4B6A-8F73-E8CA393FA53C}" srcOrd="3" destOrd="0" presId="urn:microsoft.com/office/officeart/2008/layout/LinedList"/>
    <dgm:cxn modelId="{DBC193E4-7C88-4F0E-9448-12C235D99D9C}" type="presParOf" srcId="{C37D68AF-3C17-4B6A-8F73-E8CA393FA53C}" destId="{9A69E94C-AFE4-4B3F-AA5D-898DC9519BC5}" srcOrd="0" destOrd="0" presId="urn:microsoft.com/office/officeart/2008/layout/LinedList"/>
    <dgm:cxn modelId="{818E9000-578B-4339-99FE-BC02B02C0F80}" type="presParOf" srcId="{C37D68AF-3C17-4B6A-8F73-E8CA393FA53C}" destId="{18FB6B5C-633C-487A-B5E3-4AD4237F93EA}" srcOrd="1" destOrd="0" presId="urn:microsoft.com/office/officeart/2008/layout/LinedList"/>
    <dgm:cxn modelId="{2890494C-D4E6-4698-8A1F-BDF18F2B570C}" type="presParOf" srcId="{4A05D2AA-E233-49D7-92D5-03F02850E3B3}" destId="{566ADCE5-54FA-421F-A9BB-063B40757E1A}" srcOrd="4" destOrd="0" presId="urn:microsoft.com/office/officeart/2008/layout/LinedList"/>
    <dgm:cxn modelId="{E6C1C4FB-8A6D-4ADD-9340-C0E161A854AA}" type="presParOf" srcId="{4A05D2AA-E233-49D7-92D5-03F02850E3B3}" destId="{BBB7C4CB-172D-4442-B982-D80A2FDAFB55}" srcOrd="5" destOrd="0" presId="urn:microsoft.com/office/officeart/2008/layout/LinedList"/>
    <dgm:cxn modelId="{82A26201-6DC8-4B9B-A1B8-1C65ED9B8CAD}" type="presParOf" srcId="{BBB7C4CB-172D-4442-B982-D80A2FDAFB55}" destId="{0048720E-E302-4BF2-B295-DCFD1781EDFE}" srcOrd="0" destOrd="0" presId="urn:microsoft.com/office/officeart/2008/layout/LinedList"/>
    <dgm:cxn modelId="{46B89057-4888-4CC3-9B57-74F24C750C50}" type="presParOf" srcId="{BBB7C4CB-172D-4442-B982-D80A2FDAFB55}" destId="{A94AC069-32BD-498D-88EC-8E4B1C4CD9CD}" srcOrd="1" destOrd="0" presId="urn:microsoft.com/office/officeart/2008/layout/LinedList"/>
    <dgm:cxn modelId="{E839E3B0-C2A9-4293-8AA5-094A841CC055}" type="presParOf" srcId="{4A05D2AA-E233-49D7-92D5-03F02850E3B3}" destId="{0718A130-0748-4D61-8242-0F20D4CD8F47}" srcOrd="6" destOrd="0" presId="urn:microsoft.com/office/officeart/2008/layout/LinedList"/>
    <dgm:cxn modelId="{DC1AB4D4-F825-4075-9708-895ADF67C13F}" type="presParOf" srcId="{4A05D2AA-E233-49D7-92D5-03F02850E3B3}" destId="{FDDCF1E7-F2DC-40CD-A116-6B4BDBA65425}" srcOrd="7" destOrd="0" presId="urn:microsoft.com/office/officeart/2008/layout/LinedList"/>
    <dgm:cxn modelId="{2045F4CB-7CB8-4ED7-A528-8B004929337A}" type="presParOf" srcId="{FDDCF1E7-F2DC-40CD-A116-6B4BDBA65425}" destId="{06D23C43-9CBC-4ACB-AF95-758493A9115A}" srcOrd="0" destOrd="0" presId="urn:microsoft.com/office/officeart/2008/layout/LinedList"/>
    <dgm:cxn modelId="{857ABBC6-E78B-4D59-B3CF-F5EF639348B6}" type="presParOf" srcId="{FDDCF1E7-F2DC-40CD-A116-6B4BDBA65425}" destId="{521C8601-AE17-4266-9333-EFCAE2B9907B}" srcOrd="1" destOrd="0" presId="urn:microsoft.com/office/officeart/2008/layout/LinedList"/>
    <dgm:cxn modelId="{635DD9F4-AEC4-4AB2-A342-943E39CEDF70}" type="presParOf" srcId="{4A05D2AA-E233-49D7-92D5-03F02850E3B3}" destId="{B4BF73DD-358F-481E-A136-D8AFA4FABEC6}" srcOrd="8" destOrd="0" presId="urn:microsoft.com/office/officeart/2008/layout/LinedList"/>
    <dgm:cxn modelId="{36E571E8-C25C-4C57-A494-67EB9D3455C0}" type="presParOf" srcId="{4A05D2AA-E233-49D7-92D5-03F02850E3B3}" destId="{2DCFACB8-9F24-4223-B0F5-AD33244FAC10}" srcOrd="9" destOrd="0" presId="urn:microsoft.com/office/officeart/2008/layout/LinedList"/>
    <dgm:cxn modelId="{C0454318-3020-45FF-AA5C-C623C8F21422}" type="presParOf" srcId="{2DCFACB8-9F24-4223-B0F5-AD33244FAC10}" destId="{A3EF9E2B-70A3-4F6F-8576-44000852B991}" srcOrd="0" destOrd="0" presId="urn:microsoft.com/office/officeart/2008/layout/LinedList"/>
    <dgm:cxn modelId="{B2BDA872-A1D8-4EF7-A454-B9232B297E3D}" type="presParOf" srcId="{2DCFACB8-9F24-4223-B0F5-AD33244FAC10}" destId="{158C07EF-F9AB-4433-94D7-03B4C826BFF6}" srcOrd="1" destOrd="0" presId="urn:microsoft.com/office/officeart/2008/layout/LinedList"/>
    <dgm:cxn modelId="{03B26144-005A-4BE6-A53D-54100EA5F268}" type="presParOf" srcId="{4A05D2AA-E233-49D7-92D5-03F02850E3B3}" destId="{854EDBAE-001C-40DC-8C40-3B3E3EFBC28D}" srcOrd="10" destOrd="0" presId="urn:microsoft.com/office/officeart/2008/layout/LinedList"/>
    <dgm:cxn modelId="{E225F199-C28A-4CAD-9AF8-1930CCD8FDBD}" type="presParOf" srcId="{4A05D2AA-E233-49D7-92D5-03F02850E3B3}" destId="{5A401975-DC73-45E3-887A-7145DDC9B717}" srcOrd="11" destOrd="0" presId="urn:microsoft.com/office/officeart/2008/layout/LinedList"/>
    <dgm:cxn modelId="{FFD191EA-0368-4512-830B-7BA99B8C692B}" type="presParOf" srcId="{5A401975-DC73-45E3-887A-7145DDC9B717}" destId="{FF5E3D73-8D4F-4B09-8B3D-42D5B7AEB4DC}" srcOrd="0" destOrd="0" presId="urn:microsoft.com/office/officeart/2008/layout/LinedList"/>
    <dgm:cxn modelId="{389C8FA5-3D09-49A9-9CAD-AE0E24D635DD}" type="presParOf" srcId="{5A401975-DC73-45E3-887A-7145DDC9B717}" destId="{5A761E0E-FAAE-4D18-8A66-BF81F7B5A37E}" srcOrd="1" destOrd="0" presId="urn:microsoft.com/office/officeart/2008/layout/LinedList"/>
    <dgm:cxn modelId="{C95C6C95-8176-4A71-B9CF-0DEC6211F03E}" type="presParOf" srcId="{4A05D2AA-E233-49D7-92D5-03F02850E3B3}" destId="{9E9E1448-D4BF-4FEE-9658-3D9970982E6D}" srcOrd="12" destOrd="0" presId="urn:microsoft.com/office/officeart/2008/layout/LinedList"/>
    <dgm:cxn modelId="{6F215167-6FFB-4096-B818-0CB791328B74}" type="presParOf" srcId="{4A05D2AA-E233-49D7-92D5-03F02850E3B3}" destId="{33EEE88F-4684-4A25-BA0C-69A9BA6C582A}" srcOrd="13" destOrd="0" presId="urn:microsoft.com/office/officeart/2008/layout/LinedList"/>
    <dgm:cxn modelId="{2A281642-2F1D-433A-AA81-BE2D1582FB12}" type="presParOf" srcId="{33EEE88F-4684-4A25-BA0C-69A9BA6C582A}" destId="{F8EDBC20-702D-4BAA-B9B2-EEBEAF543C59}" srcOrd="0" destOrd="0" presId="urn:microsoft.com/office/officeart/2008/layout/LinedList"/>
    <dgm:cxn modelId="{2DB85755-D528-4815-ACD6-F33A4C9150BF}" type="presParOf" srcId="{33EEE88F-4684-4A25-BA0C-69A9BA6C582A}" destId="{E9D530E0-A827-491A-9339-9C70B691A5A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DE5ABF-F28C-492A-A828-19B04651AF7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C246540-2AB6-44CA-98BC-4F687EDE0806}">
      <dgm:prSet/>
      <dgm:spPr/>
      <dgm:t>
        <a:bodyPr/>
        <a:lstStyle/>
        <a:p>
          <a:r>
            <a:rPr lang="en-US"/>
            <a:t>-Add </a:t>
          </a:r>
          <a:r>
            <a:rPr lang="en-US" b="1"/>
            <a:t>acid </a:t>
          </a:r>
          <a:r>
            <a:rPr lang="en-US"/>
            <a:t>to all tomato products.</a:t>
          </a:r>
        </a:p>
      </dgm:t>
    </dgm:pt>
    <dgm:pt modelId="{818DBC55-1D7C-4FCF-8470-A426DE79DF99}" type="parTrans" cxnId="{F0E31CB2-BBD9-4046-83F0-FEC18E0AE1BF}">
      <dgm:prSet/>
      <dgm:spPr/>
      <dgm:t>
        <a:bodyPr/>
        <a:lstStyle/>
        <a:p>
          <a:endParaRPr lang="en-US"/>
        </a:p>
      </dgm:t>
    </dgm:pt>
    <dgm:pt modelId="{A9861CA5-2C61-4A09-B5EC-DF1839E28F08}" type="sibTrans" cxnId="{F0E31CB2-BBD9-4046-83F0-FEC18E0AE1BF}">
      <dgm:prSet/>
      <dgm:spPr/>
      <dgm:t>
        <a:bodyPr/>
        <a:lstStyle/>
        <a:p>
          <a:endParaRPr lang="en-US"/>
        </a:p>
      </dgm:t>
    </dgm:pt>
    <dgm:pt modelId="{612078B7-7C02-472A-B31B-A5ACAE87F830}">
      <dgm:prSet/>
      <dgm:spPr/>
      <dgm:t>
        <a:bodyPr/>
        <a:lstStyle/>
        <a:p>
          <a:r>
            <a:rPr lang="en-US" b="1"/>
            <a:t>-Alum</a:t>
          </a:r>
          <a:r>
            <a:rPr lang="en-US"/>
            <a:t> is no longer recommended to firm pickles (if used, for crock pickles </a:t>
          </a:r>
          <a:r>
            <a:rPr lang="en-US" u="sng"/>
            <a:t>only</a:t>
          </a:r>
          <a:r>
            <a:rPr lang="en-US"/>
            <a:t>).</a:t>
          </a:r>
        </a:p>
      </dgm:t>
    </dgm:pt>
    <dgm:pt modelId="{2A4F136A-BA05-4396-8C93-08A56C8521D7}" type="parTrans" cxnId="{877803C3-EBC3-4A9B-8276-B41950654F06}">
      <dgm:prSet/>
      <dgm:spPr/>
      <dgm:t>
        <a:bodyPr/>
        <a:lstStyle/>
        <a:p>
          <a:endParaRPr lang="en-US"/>
        </a:p>
      </dgm:t>
    </dgm:pt>
    <dgm:pt modelId="{3E913984-12B5-4FEC-BA38-1B0DDE9ABFC8}" type="sibTrans" cxnId="{877803C3-EBC3-4A9B-8276-B41950654F06}">
      <dgm:prSet/>
      <dgm:spPr/>
      <dgm:t>
        <a:bodyPr/>
        <a:lstStyle/>
        <a:p>
          <a:endParaRPr lang="en-US"/>
        </a:p>
      </dgm:t>
    </dgm:pt>
    <dgm:pt modelId="{92A11D46-3E85-4F34-9D0D-B51FD06ADDA8}">
      <dgm:prSet/>
      <dgm:spPr/>
      <dgm:t>
        <a:bodyPr/>
        <a:lstStyle/>
        <a:p>
          <a:r>
            <a:rPr lang="en-US" b="1"/>
            <a:t>-Lime</a:t>
          </a:r>
          <a:r>
            <a:rPr lang="en-US"/>
            <a:t> (calcium hydroxide) is used only as an initial soak to firm pickles; </a:t>
          </a:r>
          <a:r>
            <a:rPr lang="en-US" u="sng"/>
            <a:t>remove</a:t>
          </a:r>
          <a:r>
            <a:rPr lang="en-US"/>
            <a:t> excess by rinsing. </a:t>
          </a:r>
        </a:p>
      </dgm:t>
    </dgm:pt>
    <dgm:pt modelId="{BC8D44A2-9D62-40F5-8174-86CAC9870B2F}" type="parTrans" cxnId="{711C303C-A650-4B31-91BA-52098B280B04}">
      <dgm:prSet/>
      <dgm:spPr/>
      <dgm:t>
        <a:bodyPr/>
        <a:lstStyle/>
        <a:p>
          <a:endParaRPr lang="en-US"/>
        </a:p>
      </dgm:t>
    </dgm:pt>
    <dgm:pt modelId="{3AE155EA-599A-44DD-A134-182A6C4C371A}" type="sibTrans" cxnId="{711C303C-A650-4B31-91BA-52098B280B04}">
      <dgm:prSet/>
      <dgm:spPr/>
      <dgm:t>
        <a:bodyPr/>
        <a:lstStyle/>
        <a:p>
          <a:endParaRPr lang="en-US"/>
        </a:p>
      </dgm:t>
    </dgm:pt>
    <dgm:pt modelId="{F423C825-FD24-4564-BCF6-1BBB9F667648}">
      <dgm:prSet/>
      <dgm:spPr/>
      <dgm:t>
        <a:bodyPr/>
        <a:lstStyle/>
        <a:p>
          <a:r>
            <a:rPr lang="en-US"/>
            <a:t>-For firm </a:t>
          </a:r>
          <a:r>
            <a:rPr lang="en-US" b="1"/>
            <a:t>pickles</a:t>
          </a:r>
          <a:r>
            <a:rPr lang="en-US"/>
            <a:t> – pickle fresh cukes, remove 1/8” from blossom end, pack cukes in ice, use CaCl</a:t>
          </a:r>
          <a:r>
            <a:rPr lang="en-US" baseline="-25000"/>
            <a:t>2 </a:t>
          </a:r>
          <a:r>
            <a:rPr lang="en-US"/>
            <a:t>(pickle crisp).</a:t>
          </a:r>
        </a:p>
      </dgm:t>
    </dgm:pt>
    <dgm:pt modelId="{60304E04-2F0E-46B0-BF58-AC0B65813D5C}" type="parTrans" cxnId="{292DF9C5-1259-4D78-958C-7A1382D32F06}">
      <dgm:prSet/>
      <dgm:spPr/>
      <dgm:t>
        <a:bodyPr/>
        <a:lstStyle/>
        <a:p>
          <a:endParaRPr lang="en-US"/>
        </a:p>
      </dgm:t>
    </dgm:pt>
    <dgm:pt modelId="{E952DEA9-3A5B-4FBC-B76F-0F6614E7B16F}" type="sibTrans" cxnId="{292DF9C5-1259-4D78-958C-7A1382D32F06}">
      <dgm:prSet/>
      <dgm:spPr/>
      <dgm:t>
        <a:bodyPr/>
        <a:lstStyle/>
        <a:p>
          <a:endParaRPr lang="en-US"/>
        </a:p>
      </dgm:t>
    </dgm:pt>
    <dgm:pt modelId="{AADF00A3-A8ED-4887-A675-E4AC8B40F39D}">
      <dgm:prSet/>
      <dgm:spPr/>
      <dgm:t>
        <a:bodyPr/>
        <a:lstStyle/>
        <a:p>
          <a:r>
            <a:rPr lang="en-US"/>
            <a:t>-Do not use </a:t>
          </a:r>
          <a:r>
            <a:rPr lang="en-US" b="1"/>
            <a:t>paraffin</a:t>
          </a:r>
          <a:r>
            <a:rPr lang="en-US"/>
            <a:t> to seal jars of jam &amp; jelly.</a:t>
          </a:r>
        </a:p>
      </dgm:t>
    </dgm:pt>
    <dgm:pt modelId="{890C17DC-F6CB-4E10-AC55-D95BA4D298D3}" type="parTrans" cxnId="{FA31DC91-BD79-4B01-9210-B31F1B0E3AEB}">
      <dgm:prSet/>
      <dgm:spPr/>
      <dgm:t>
        <a:bodyPr/>
        <a:lstStyle/>
        <a:p>
          <a:endParaRPr lang="en-US"/>
        </a:p>
      </dgm:t>
    </dgm:pt>
    <dgm:pt modelId="{33F8E4B1-9B39-425F-B911-98CAA5FC233A}" type="sibTrans" cxnId="{FA31DC91-BD79-4B01-9210-B31F1B0E3AEB}">
      <dgm:prSet/>
      <dgm:spPr/>
      <dgm:t>
        <a:bodyPr/>
        <a:lstStyle/>
        <a:p>
          <a:endParaRPr lang="en-US"/>
        </a:p>
      </dgm:t>
    </dgm:pt>
    <dgm:pt modelId="{C4BD48FF-8C1D-4C53-B38F-B7D04A925E9A}">
      <dgm:prSet/>
      <dgm:spPr/>
      <dgm:t>
        <a:bodyPr/>
        <a:lstStyle/>
        <a:p>
          <a:r>
            <a:rPr lang="en-US" dirty="0"/>
            <a:t>-Jar lids must be </a:t>
          </a:r>
          <a:r>
            <a:rPr lang="en-US" b="1" dirty="0"/>
            <a:t>single use</a:t>
          </a:r>
          <a:r>
            <a:rPr lang="en-US" dirty="0"/>
            <a:t>; seal finger-tip tight before processing, remove bands after processing, clean/dry.</a:t>
          </a:r>
        </a:p>
      </dgm:t>
    </dgm:pt>
    <dgm:pt modelId="{6DEC293F-B03F-498D-8B8D-210445B7DC19}" type="parTrans" cxnId="{01758E7E-C5A2-4159-A965-72B1D1F148E5}">
      <dgm:prSet/>
      <dgm:spPr/>
      <dgm:t>
        <a:bodyPr/>
        <a:lstStyle/>
        <a:p>
          <a:endParaRPr lang="en-US"/>
        </a:p>
      </dgm:t>
    </dgm:pt>
    <dgm:pt modelId="{7D076872-8C7C-4DB4-89FB-B49F8B993969}" type="sibTrans" cxnId="{01758E7E-C5A2-4159-A965-72B1D1F148E5}">
      <dgm:prSet/>
      <dgm:spPr/>
      <dgm:t>
        <a:bodyPr/>
        <a:lstStyle/>
        <a:p>
          <a:endParaRPr lang="en-US"/>
        </a:p>
      </dgm:t>
    </dgm:pt>
    <dgm:pt modelId="{11E5EFFF-EDF4-4B8F-BAB5-F24D6AE6CEBD}" type="pres">
      <dgm:prSet presAssocID="{1ADE5ABF-F28C-492A-A828-19B04651AF70}" presName="diagram" presStyleCnt="0">
        <dgm:presLayoutVars>
          <dgm:dir/>
          <dgm:resizeHandles val="exact"/>
        </dgm:presLayoutVars>
      </dgm:prSet>
      <dgm:spPr/>
    </dgm:pt>
    <dgm:pt modelId="{1D1FD944-EC35-45D6-B3B1-C8E74EC14F2C}" type="pres">
      <dgm:prSet presAssocID="{3C246540-2AB6-44CA-98BC-4F687EDE0806}" presName="node" presStyleLbl="node1" presStyleIdx="0" presStyleCnt="6">
        <dgm:presLayoutVars>
          <dgm:bulletEnabled val="1"/>
        </dgm:presLayoutVars>
      </dgm:prSet>
      <dgm:spPr/>
    </dgm:pt>
    <dgm:pt modelId="{E60E4185-13D2-4906-9C79-A429F748FBC7}" type="pres">
      <dgm:prSet presAssocID="{A9861CA5-2C61-4A09-B5EC-DF1839E28F08}" presName="sibTrans" presStyleCnt="0"/>
      <dgm:spPr/>
    </dgm:pt>
    <dgm:pt modelId="{A6607EF3-96C0-47F3-9A09-579FE4E9C7DF}" type="pres">
      <dgm:prSet presAssocID="{612078B7-7C02-472A-B31B-A5ACAE87F830}" presName="node" presStyleLbl="node1" presStyleIdx="1" presStyleCnt="6">
        <dgm:presLayoutVars>
          <dgm:bulletEnabled val="1"/>
        </dgm:presLayoutVars>
      </dgm:prSet>
      <dgm:spPr/>
    </dgm:pt>
    <dgm:pt modelId="{5BC5D95D-DAE5-42DD-BFE5-687F7605696F}" type="pres">
      <dgm:prSet presAssocID="{3E913984-12B5-4FEC-BA38-1B0DDE9ABFC8}" presName="sibTrans" presStyleCnt="0"/>
      <dgm:spPr/>
    </dgm:pt>
    <dgm:pt modelId="{B0E85CF8-AAB8-42F6-9653-43937046CEC4}" type="pres">
      <dgm:prSet presAssocID="{92A11D46-3E85-4F34-9D0D-B51FD06ADDA8}" presName="node" presStyleLbl="node1" presStyleIdx="2" presStyleCnt="6">
        <dgm:presLayoutVars>
          <dgm:bulletEnabled val="1"/>
        </dgm:presLayoutVars>
      </dgm:prSet>
      <dgm:spPr/>
    </dgm:pt>
    <dgm:pt modelId="{C42854B1-9182-4BB5-9636-F60668D3C556}" type="pres">
      <dgm:prSet presAssocID="{3AE155EA-599A-44DD-A134-182A6C4C371A}" presName="sibTrans" presStyleCnt="0"/>
      <dgm:spPr/>
    </dgm:pt>
    <dgm:pt modelId="{FC9EAB12-088D-44A0-8B6D-A0717ABA8582}" type="pres">
      <dgm:prSet presAssocID="{F423C825-FD24-4564-BCF6-1BBB9F667648}" presName="node" presStyleLbl="node1" presStyleIdx="3" presStyleCnt="6">
        <dgm:presLayoutVars>
          <dgm:bulletEnabled val="1"/>
        </dgm:presLayoutVars>
      </dgm:prSet>
      <dgm:spPr/>
    </dgm:pt>
    <dgm:pt modelId="{79410379-A0F5-4F2E-9F58-0CD2289E1632}" type="pres">
      <dgm:prSet presAssocID="{E952DEA9-3A5B-4FBC-B76F-0F6614E7B16F}" presName="sibTrans" presStyleCnt="0"/>
      <dgm:spPr/>
    </dgm:pt>
    <dgm:pt modelId="{249E6423-1D04-42DF-A4A8-9CC831610F4A}" type="pres">
      <dgm:prSet presAssocID="{AADF00A3-A8ED-4887-A675-E4AC8B40F39D}" presName="node" presStyleLbl="node1" presStyleIdx="4" presStyleCnt="6">
        <dgm:presLayoutVars>
          <dgm:bulletEnabled val="1"/>
        </dgm:presLayoutVars>
      </dgm:prSet>
      <dgm:spPr/>
    </dgm:pt>
    <dgm:pt modelId="{ED02F635-E43B-459D-BAF7-0AA8A68C6AFC}" type="pres">
      <dgm:prSet presAssocID="{33F8E4B1-9B39-425F-B911-98CAA5FC233A}" presName="sibTrans" presStyleCnt="0"/>
      <dgm:spPr/>
    </dgm:pt>
    <dgm:pt modelId="{7FB227A8-A564-457E-A3D0-2CA2A5B953F1}" type="pres">
      <dgm:prSet presAssocID="{C4BD48FF-8C1D-4C53-B38F-B7D04A925E9A}" presName="node" presStyleLbl="node1" presStyleIdx="5" presStyleCnt="6">
        <dgm:presLayoutVars>
          <dgm:bulletEnabled val="1"/>
        </dgm:presLayoutVars>
      </dgm:prSet>
      <dgm:spPr/>
    </dgm:pt>
  </dgm:ptLst>
  <dgm:cxnLst>
    <dgm:cxn modelId="{73425926-F9F6-4A05-8C37-360E979B5960}" type="presOf" srcId="{AADF00A3-A8ED-4887-A675-E4AC8B40F39D}" destId="{249E6423-1D04-42DF-A4A8-9CC831610F4A}" srcOrd="0" destOrd="0" presId="urn:microsoft.com/office/officeart/2005/8/layout/default"/>
    <dgm:cxn modelId="{711C303C-A650-4B31-91BA-52098B280B04}" srcId="{1ADE5ABF-F28C-492A-A828-19B04651AF70}" destId="{92A11D46-3E85-4F34-9D0D-B51FD06ADDA8}" srcOrd="2" destOrd="0" parTransId="{BC8D44A2-9D62-40F5-8174-86CAC9870B2F}" sibTransId="{3AE155EA-599A-44DD-A134-182A6C4C371A}"/>
    <dgm:cxn modelId="{8DBE9740-909C-4074-B212-97A1818C5489}" type="presOf" srcId="{1ADE5ABF-F28C-492A-A828-19B04651AF70}" destId="{11E5EFFF-EDF4-4B8F-BAB5-F24D6AE6CEBD}" srcOrd="0" destOrd="0" presId="urn:microsoft.com/office/officeart/2005/8/layout/default"/>
    <dgm:cxn modelId="{98AA465D-88BC-43F2-9536-7EEE7130A0CB}" type="presOf" srcId="{F423C825-FD24-4564-BCF6-1BBB9F667648}" destId="{FC9EAB12-088D-44A0-8B6D-A0717ABA8582}" srcOrd="0" destOrd="0" presId="urn:microsoft.com/office/officeart/2005/8/layout/default"/>
    <dgm:cxn modelId="{9226E97D-D04E-4778-B7A2-7A3D1500292A}" type="presOf" srcId="{612078B7-7C02-472A-B31B-A5ACAE87F830}" destId="{A6607EF3-96C0-47F3-9A09-579FE4E9C7DF}" srcOrd="0" destOrd="0" presId="urn:microsoft.com/office/officeart/2005/8/layout/default"/>
    <dgm:cxn modelId="{01758E7E-C5A2-4159-A965-72B1D1F148E5}" srcId="{1ADE5ABF-F28C-492A-A828-19B04651AF70}" destId="{C4BD48FF-8C1D-4C53-B38F-B7D04A925E9A}" srcOrd="5" destOrd="0" parTransId="{6DEC293F-B03F-498D-8B8D-210445B7DC19}" sibTransId="{7D076872-8C7C-4DB4-89FB-B49F8B993969}"/>
    <dgm:cxn modelId="{04A14880-5AE4-4F4B-96A6-7544201C9CC6}" type="presOf" srcId="{92A11D46-3E85-4F34-9D0D-B51FD06ADDA8}" destId="{B0E85CF8-AAB8-42F6-9653-43937046CEC4}" srcOrd="0" destOrd="0" presId="urn:microsoft.com/office/officeart/2005/8/layout/default"/>
    <dgm:cxn modelId="{F43CFF89-2FC7-42F3-A8D7-A870461C46AA}" type="presOf" srcId="{3C246540-2AB6-44CA-98BC-4F687EDE0806}" destId="{1D1FD944-EC35-45D6-B3B1-C8E74EC14F2C}" srcOrd="0" destOrd="0" presId="urn:microsoft.com/office/officeart/2005/8/layout/default"/>
    <dgm:cxn modelId="{FA31DC91-BD79-4B01-9210-B31F1B0E3AEB}" srcId="{1ADE5ABF-F28C-492A-A828-19B04651AF70}" destId="{AADF00A3-A8ED-4887-A675-E4AC8B40F39D}" srcOrd="4" destOrd="0" parTransId="{890C17DC-F6CB-4E10-AC55-D95BA4D298D3}" sibTransId="{33F8E4B1-9B39-425F-B911-98CAA5FC233A}"/>
    <dgm:cxn modelId="{F0E31CB2-BBD9-4046-83F0-FEC18E0AE1BF}" srcId="{1ADE5ABF-F28C-492A-A828-19B04651AF70}" destId="{3C246540-2AB6-44CA-98BC-4F687EDE0806}" srcOrd="0" destOrd="0" parTransId="{818DBC55-1D7C-4FCF-8470-A426DE79DF99}" sibTransId="{A9861CA5-2C61-4A09-B5EC-DF1839E28F08}"/>
    <dgm:cxn modelId="{2B7DBBC0-36F9-4DA7-969F-E406A867BDD2}" type="presOf" srcId="{C4BD48FF-8C1D-4C53-B38F-B7D04A925E9A}" destId="{7FB227A8-A564-457E-A3D0-2CA2A5B953F1}" srcOrd="0" destOrd="0" presId="urn:microsoft.com/office/officeart/2005/8/layout/default"/>
    <dgm:cxn modelId="{877803C3-EBC3-4A9B-8276-B41950654F06}" srcId="{1ADE5ABF-F28C-492A-A828-19B04651AF70}" destId="{612078B7-7C02-472A-B31B-A5ACAE87F830}" srcOrd="1" destOrd="0" parTransId="{2A4F136A-BA05-4396-8C93-08A56C8521D7}" sibTransId="{3E913984-12B5-4FEC-BA38-1B0DDE9ABFC8}"/>
    <dgm:cxn modelId="{292DF9C5-1259-4D78-958C-7A1382D32F06}" srcId="{1ADE5ABF-F28C-492A-A828-19B04651AF70}" destId="{F423C825-FD24-4564-BCF6-1BBB9F667648}" srcOrd="3" destOrd="0" parTransId="{60304E04-2F0E-46B0-BF58-AC0B65813D5C}" sibTransId="{E952DEA9-3A5B-4FBC-B76F-0F6614E7B16F}"/>
    <dgm:cxn modelId="{A488F536-74EA-468F-BF4D-FFAFD74AA627}" type="presParOf" srcId="{11E5EFFF-EDF4-4B8F-BAB5-F24D6AE6CEBD}" destId="{1D1FD944-EC35-45D6-B3B1-C8E74EC14F2C}" srcOrd="0" destOrd="0" presId="urn:microsoft.com/office/officeart/2005/8/layout/default"/>
    <dgm:cxn modelId="{DD0079DD-E89F-41A8-A283-84C7CF9B179B}" type="presParOf" srcId="{11E5EFFF-EDF4-4B8F-BAB5-F24D6AE6CEBD}" destId="{E60E4185-13D2-4906-9C79-A429F748FBC7}" srcOrd="1" destOrd="0" presId="urn:microsoft.com/office/officeart/2005/8/layout/default"/>
    <dgm:cxn modelId="{D7168091-90FD-42EF-BB01-10AC084BBEA3}" type="presParOf" srcId="{11E5EFFF-EDF4-4B8F-BAB5-F24D6AE6CEBD}" destId="{A6607EF3-96C0-47F3-9A09-579FE4E9C7DF}" srcOrd="2" destOrd="0" presId="urn:microsoft.com/office/officeart/2005/8/layout/default"/>
    <dgm:cxn modelId="{D578CE32-8BF2-4E8F-873C-C93232E0FCF5}" type="presParOf" srcId="{11E5EFFF-EDF4-4B8F-BAB5-F24D6AE6CEBD}" destId="{5BC5D95D-DAE5-42DD-BFE5-687F7605696F}" srcOrd="3" destOrd="0" presId="urn:microsoft.com/office/officeart/2005/8/layout/default"/>
    <dgm:cxn modelId="{320FCB0F-D64E-4D3A-BF11-B8426B86CEED}" type="presParOf" srcId="{11E5EFFF-EDF4-4B8F-BAB5-F24D6AE6CEBD}" destId="{B0E85CF8-AAB8-42F6-9653-43937046CEC4}" srcOrd="4" destOrd="0" presId="urn:microsoft.com/office/officeart/2005/8/layout/default"/>
    <dgm:cxn modelId="{0C6E43FD-4887-4FCA-AA9A-ACC944CADA4D}" type="presParOf" srcId="{11E5EFFF-EDF4-4B8F-BAB5-F24D6AE6CEBD}" destId="{C42854B1-9182-4BB5-9636-F60668D3C556}" srcOrd="5" destOrd="0" presId="urn:microsoft.com/office/officeart/2005/8/layout/default"/>
    <dgm:cxn modelId="{E73590C9-F9D8-4634-87F2-E9D278A5A151}" type="presParOf" srcId="{11E5EFFF-EDF4-4B8F-BAB5-F24D6AE6CEBD}" destId="{FC9EAB12-088D-44A0-8B6D-A0717ABA8582}" srcOrd="6" destOrd="0" presId="urn:microsoft.com/office/officeart/2005/8/layout/default"/>
    <dgm:cxn modelId="{EA978128-4510-4151-9C54-34B2E686240E}" type="presParOf" srcId="{11E5EFFF-EDF4-4B8F-BAB5-F24D6AE6CEBD}" destId="{79410379-A0F5-4F2E-9F58-0CD2289E1632}" srcOrd="7" destOrd="0" presId="urn:microsoft.com/office/officeart/2005/8/layout/default"/>
    <dgm:cxn modelId="{A6A31628-73DF-43A1-8499-ED031239F386}" type="presParOf" srcId="{11E5EFFF-EDF4-4B8F-BAB5-F24D6AE6CEBD}" destId="{249E6423-1D04-42DF-A4A8-9CC831610F4A}" srcOrd="8" destOrd="0" presId="urn:microsoft.com/office/officeart/2005/8/layout/default"/>
    <dgm:cxn modelId="{B307B46D-EB7B-4B16-8B88-C9E98C8CF9C1}" type="presParOf" srcId="{11E5EFFF-EDF4-4B8F-BAB5-F24D6AE6CEBD}" destId="{ED02F635-E43B-459D-BAF7-0AA8A68C6AFC}" srcOrd="9" destOrd="0" presId="urn:microsoft.com/office/officeart/2005/8/layout/default"/>
    <dgm:cxn modelId="{AB4BE17E-C845-47D1-8B9B-F8544939CB0F}" type="presParOf" srcId="{11E5EFFF-EDF4-4B8F-BAB5-F24D6AE6CEBD}" destId="{7FB227A8-A564-457E-A3D0-2CA2A5B953F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213E81-2E4C-47B4-8719-C2AF750C4C05}"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64E34449-E9A3-4461-B237-1482F00E8F0B}">
      <dgm:prSet/>
      <dgm:spPr/>
      <dgm:t>
        <a:bodyPr/>
        <a:lstStyle/>
        <a:p>
          <a:r>
            <a:rPr lang="en-US" i="1"/>
            <a:t>Pressure canners and pressure cookers are </a:t>
          </a:r>
          <a:r>
            <a:rPr lang="en-US" b="1" i="1"/>
            <a:t>NOT</a:t>
          </a:r>
          <a:r>
            <a:rPr lang="en-US" i="1"/>
            <a:t> necessarily the same thing.</a:t>
          </a:r>
          <a:endParaRPr lang="en-US"/>
        </a:p>
      </dgm:t>
    </dgm:pt>
    <dgm:pt modelId="{0C95F24C-92D3-4A5D-B365-4D58E43211AE}" type="parTrans" cxnId="{958B8ACF-7EF3-4DDE-BE68-8AE7EB1FE7B2}">
      <dgm:prSet/>
      <dgm:spPr/>
      <dgm:t>
        <a:bodyPr/>
        <a:lstStyle/>
        <a:p>
          <a:endParaRPr lang="en-US"/>
        </a:p>
      </dgm:t>
    </dgm:pt>
    <dgm:pt modelId="{3698CD2F-9846-408B-B2C4-39C5B7C5B228}" type="sibTrans" cxnId="{958B8ACF-7EF3-4DDE-BE68-8AE7EB1FE7B2}">
      <dgm:prSet/>
      <dgm:spPr/>
      <dgm:t>
        <a:bodyPr/>
        <a:lstStyle/>
        <a:p>
          <a:endParaRPr lang="en-US"/>
        </a:p>
      </dgm:t>
    </dgm:pt>
    <dgm:pt modelId="{DC51E602-DE04-4B73-8CDF-7D66AA929575}">
      <dgm:prSet/>
      <dgm:spPr/>
      <dgm:t>
        <a:bodyPr/>
        <a:lstStyle/>
        <a:p>
          <a:r>
            <a:rPr lang="en-US"/>
            <a:t>Pressure canners must hold at least 4 Quart jars and be able to regulate pressure at 5, 10, 15 pounds (psi).</a:t>
          </a:r>
        </a:p>
      </dgm:t>
    </dgm:pt>
    <dgm:pt modelId="{0E6AB478-4624-4A1E-BD51-7F5CF4CB6098}" type="parTrans" cxnId="{B09ED98B-8FBC-48C7-BB54-1DBF0B8CE84B}">
      <dgm:prSet/>
      <dgm:spPr/>
      <dgm:t>
        <a:bodyPr/>
        <a:lstStyle/>
        <a:p>
          <a:endParaRPr lang="en-US"/>
        </a:p>
      </dgm:t>
    </dgm:pt>
    <dgm:pt modelId="{AEB1259D-ECAA-4519-8BE4-424631623D9E}" type="sibTrans" cxnId="{B09ED98B-8FBC-48C7-BB54-1DBF0B8CE84B}">
      <dgm:prSet/>
      <dgm:spPr/>
      <dgm:t>
        <a:bodyPr/>
        <a:lstStyle/>
        <a:p>
          <a:endParaRPr lang="en-US"/>
        </a:p>
      </dgm:t>
    </dgm:pt>
    <dgm:pt modelId="{F9ABC67D-C73D-4228-A463-D561AC9B3648}">
      <dgm:prSet/>
      <dgm:spPr/>
      <dgm:t>
        <a:bodyPr/>
        <a:lstStyle/>
        <a:p>
          <a:r>
            <a:rPr lang="en-US">
              <a:sym typeface="Wingdings" panose="05000000000000000000" pitchFamily="2" charset="2"/>
            </a:rPr>
            <a:t></a:t>
          </a:r>
          <a:r>
            <a:rPr lang="en-US"/>
            <a:t>Pressure cookers are NOT recommended for home canning.</a:t>
          </a:r>
        </a:p>
      </dgm:t>
    </dgm:pt>
    <dgm:pt modelId="{9BA63F56-81C6-4F78-A6FB-17A9DB2DE3D2}" type="parTrans" cxnId="{327B702F-C0C4-483E-8AE3-985B0C52F75E}">
      <dgm:prSet/>
      <dgm:spPr/>
      <dgm:t>
        <a:bodyPr/>
        <a:lstStyle/>
        <a:p>
          <a:endParaRPr lang="en-US"/>
        </a:p>
      </dgm:t>
    </dgm:pt>
    <dgm:pt modelId="{82C8F126-7046-410E-9C3D-E52FADE9CE1D}" type="sibTrans" cxnId="{327B702F-C0C4-483E-8AE3-985B0C52F75E}">
      <dgm:prSet/>
      <dgm:spPr/>
      <dgm:t>
        <a:bodyPr/>
        <a:lstStyle/>
        <a:p>
          <a:endParaRPr lang="en-US"/>
        </a:p>
      </dgm:t>
    </dgm:pt>
    <dgm:pt modelId="{C0866DEA-962F-4BB1-955E-A589326FBB6F}" type="pres">
      <dgm:prSet presAssocID="{97213E81-2E4C-47B4-8719-C2AF750C4C05}" presName="Name0" presStyleCnt="0">
        <dgm:presLayoutVars>
          <dgm:dir/>
          <dgm:animLvl val="lvl"/>
          <dgm:resizeHandles val="exact"/>
        </dgm:presLayoutVars>
      </dgm:prSet>
      <dgm:spPr/>
    </dgm:pt>
    <dgm:pt modelId="{48B9B538-E395-46A0-B705-ECE90471BE85}" type="pres">
      <dgm:prSet presAssocID="{64E34449-E9A3-4461-B237-1482F00E8F0B}" presName="boxAndChildren" presStyleCnt="0"/>
      <dgm:spPr/>
    </dgm:pt>
    <dgm:pt modelId="{67B48E70-364B-4369-BB59-DB4A4C5D20FA}" type="pres">
      <dgm:prSet presAssocID="{64E34449-E9A3-4461-B237-1482F00E8F0B}" presName="parentTextBox" presStyleLbl="node1" presStyleIdx="0" presStyleCnt="1"/>
      <dgm:spPr/>
    </dgm:pt>
    <dgm:pt modelId="{91DFCB95-5B9F-41DE-AA81-15BC61F6D670}" type="pres">
      <dgm:prSet presAssocID="{64E34449-E9A3-4461-B237-1482F00E8F0B}" presName="entireBox" presStyleLbl="node1" presStyleIdx="0" presStyleCnt="1"/>
      <dgm:spPr/>
    </dgm:pt>
    <dgm:pt modelId="{25812921-A1CE-4B9D-A85F-E04A20ADF821}" type="pres">
      <dgm:prSet presAssocID="{64E34449-E9A3-4461-B237-1482F00E8F0B}" presName="descendantBox" presStyleCnt="0"/>
      <dgm:spPr/>
    </dgm:pt>
    <dgm:pt modelId="{46695390-4DAA-4BB2-9DD3-1549BBD4B118}" type="pres">
      <dgm:prSet presAssocID="{DC51E602-DE04-4B73-8CDF-7D66AA929575}" presName="childTextBox" presStyleLbl="fgAccFollowNode1" presStyleIdx="0" presStyleCnt="1">
        <dgm:presLayoutVars>
          <dgm:bulletEnabled val="1"/>
        </dgm:presLayoutVars>
      </dgm:prSet>
      <dgm:spPr/>
    </dgm:pt>
  </dgm:ptLst>
  <dgm:cxnLst>
    <dgm:cxn modelId="{D7D06B1A-9BC1-426E-850B-A76EF2248C67}" type="presOf" srcId="{64E34449-E9A3-4461-B237-1482F00E8F0B}" destId="{67B48E70-364B-4369-BB59-DB4A4C5D20FA}" srcOrd="0" destOrd="0" presId="urn:microsoft.com/office/officeart/2005/8/layout/process4"/>
    <dgm:cxn modelId="{24036E1F-A34D-4C9B-8098-F25B6A9AA394}" type="presOf" srcId="{F9ABC67D-C73D-4228-A463-D561AC9B3648}" destId="{46695390-4DAA-4BB2-9DD3-1549BBD4B118}" srcOrd="0" destOrd="1" presId="urn:microsoft.com/office/officeart/2005/8/layout/process4"/>
    <dgm:cxn modelId="{327B702F-C0C4-483E-8AE3-985B0C52F75E}" srcId="{DC51E602-DE04-4B73-8CDF-7D66AA929575}" destId="{F9ABC67D-C73D-4228-A463-D561AC9B3648}" srcOrd="0" destOrd="0" parTransId="{9BA63F56-81C6-4F78-A6FB-17A9DB2DE3D2}" sibTransId="{82C8F126-7046-410E-9C3D-E52FADE9CE1D}"/>
    <dgm:cxn modelId="{DFCF8365-148D-4195-BB30-666847396069}" type="presOf" srcId="{97213E81-2E4C-47B4-8719-C2AF750C4C05}" destId="{C0866DEA-962F-4BB1-955E-A589326FBB6F}" srcOrd="0" destOrd="0" presId="urn:microsoft.com/office/officeart/2005/8/layout/process4"/>
    <dgm:cxn modelId="{4B2CA952-EAE1-489A-B7A8-CC633B59E15F}" type="presOf" srcId="{64E34449-E9A3-4461-B237-1482F00E8F0B}" destId="{91DFCB95-5B9F-41DE-AA81-15BC61F6D670}" srcOrd="1" destOrd="0" presId="urn:microsoft.com/office/officeart/2005/8/layout/process4"/>
    <dgm:cxn modelId="{1113548B-E177-4D41-86B6-EBEA359246B1}" type="presOf" srcId="{DC51E602-DE04-4B73-8CDF-7D66AA929575}" destId="{46695390-4DAA-4BB2-9DD3-1549BBD4B118}" srcOrd="0" destOrd="0" presId="urn:microsoft.com/office/officeart/2005/8/layout/process4"/>
    <dgm:cxn modelId="{B09ED98B-8FBC-48C7-BB54-1DBF0B8CE84B}" srcId="{64E34449-E9A3-4461-B237-1482F00E8F0B}" destId="{DC51E602-DE04-4B73-8CDF-7D66AA929575}" srcOrd="0" destOrd="0" parTransId="{0E6AB478-4624-4A1E-BD51-7F5CF4CB6098}" sibTransId="{AEB1259D-ECAA-4519-8BE4-424631623D9E}"/>
    <dgm:cxn modelId="{958B8ACF-7EF3-4DDE-BE68-8AE7EB1FE7B2}" srcId="{97213E81-2E4C-47B4-8719-C2AF750C4C05}" destId="{64E34449-E9A3-4461-B237-1482F00E8F0B}" srcOrd="0" destOrd="0" parTransId="{0C95F24C-92D3-4A5D-B365-4D58E43211AE}" sibTransId="{3698CD2F-9846-408B-B2C4-39C5B7C5B228}"/>
    <dgm:cxn modelId="{195E735F-68A9-4B70-A909-304967631D45}" type="presParOf" srcId="{C0866DEA-962F-4BB1-955E-A589326FBB6F}" destId="{48B9B538-E395-46A0-B705-ECE90471BE85}" srcOrd="0" destOrd="0" presId="urn:microsoft.com/office/officeart/2005/8/layout/process4"/>
    <dgm:cxn modelId="{C5104CCB-9A15-4D62-BBF3-69778187F496}" type="presParOf" srcId="{48B9B538-E395-46A0-B705-ECE90471BE85}" destId="{67B48E70-364B-4369-BB59-DB4A4C5D20FA}" srcOrd="0" destOrd="0" presId="urn:microsoft.com/office/officeart/2005/8/layout/process4"/>
    <dgm:cxn modelId="{7DEBC050-03DE-4CD2-9A8E-66CE1F618579}" type="presParOf" srcId="{48B9B538-E395-46A0-B705-ECE90471BE85}" destId="{91DFCB95-5B9F-41DE-AA81-15BC61F6D670}" srcOrd="1" destOrd="0" presId="urn:microsoft.com/office/officeart/2005/8/layout/process4"/>
    <dgm:cxn modelId="{5739C944-2D83-45B7-AD90-00E71014A437}" type="presParOf" srcId="{48B9B538-E395-46A0-B705-ECE90471BE85}" destId="{25812921-A1CE-4B9D-A85F-E04A20ADF821}" srcOrd="2" destOrd="0" presId="urn:microsoft.com/office/officeart/2005/8/layout/process4"/>
    <dgm:cxn modelId="{213EC39D-76A0-43B5-943F-DD2C253F7204}" type="presParOf" srcId="{25812921-A1CE-4B9D-A85F-E04A20ADF821}" destId="{46695390-4DAA-4BB2-9DD3-1549BBD4B11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C10C1-12B0-4137-97C8-AEA684261E45}">
      <dsp:nvSpPr>
        <dsp:cNvPr id="0" name=""/>
        <dsp:cNvSpPr/>
      </dsp:nvSpPr>
      <dsp:spPr>
        <a:xfrm>
          <a:off x="811122" y="399349"/>
          <a:ext cx="1306125" cy="1306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A3A4A1-BD08-4488-86C3-F84094EB0304}">
      <dsp:nvSpPr>
        <dsp:cNvPr id="0" name=""/>
        <dsp:cNvSpPr/>
      </dsp:nvSpPr>
      <dsp:spPr>
        <a:xfrm>
          <a:off x="12934" y="2245877"/>
          <a:ext cx="290250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kern="1200" dirty="0"/>
            <a:t>The Smith-Lever Act of 1914 established the Cooperative Extension Service, a partnership between land grant colleges nationwide, as a means for disseminating and implementing research-based information from land-grant universities, including the University of Massachusetts. </a:t>
          </a:r>
        </a:p>
      </dsp:txBody>
      <dsp:txXfrm>
        <a:off x="12934" y="2245877"/>
        <a:ext cx="2902500" cy="1755000"/>
      </dsp:txXfrm>
    </dsp:sp>
    <dsp:sp modelId="{0649AD8C-2E78-4B14-AAAB-3526EFD5F114}">
      <dsp:nvSpPr>
        <dsp:cNvPr id="0" name=""/>
        <dsp:cNvSpPr/>
      </dsp:nvSpPr>
      <dsp:spPr>
        <a:xfrm>
          <a:off x="4221559" y="399349"/>
          <a:ext cx="1306125" cy="1306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FA8FDD-548C-4C69-820F-D782C4B7E20A}">
      <dsp:nvSpPr>
        <dsp:cNvPr id="0" name=""/>
        <dsp:cNvSpPr/>
      </dsp:nvSpPr>
      <dsp:spPr>
        <a:xfrm>
          <a:off x="3423372" y="2245877"/>
          <a:ext cx="290250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kern="1200" dirty="0"/>
            <a:t>Much of the focus was on homemaking and agricultural practices and the sharing of science-based information</a:t>
          </a:r>
          <a:r>
            <a:rPr lang="en-US" sz="1400" kern="1200" dirty="0"/>
            <a:t>.</a:t>
          </a:r>
        </a:p>
      </dsp:txBody>
      <dsp:txXfrm>
        <a:off x="3423372" y="2245877"/>
        <a:ext cx="2902500" cy="175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45663-9469-4C8D-BE90-3FB19BC5F3D2}">
      <dsp:nvSpPr>
        <dsp:cNvPr id="0" name=""/>
        <dsp:cNvSpPr/>
      </dsp:nvSpPr>
      <dsp:spPr>
        <a:xfrm>
          <a:off x="1447801" y="524757"/>
          <a:ext cx="5406539" cy="41311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What is the pH (acidity) of the food?</a:t>
          </a:r>
          <a:endParaRPr lang="en-US" sz="2400" kern="1200"/>
        </a:p>
      </dsp:txBody>
      <dsp:txXfrm>
        <a:off x="1654359" y="524757"/>
        <a:ext cx="4993423" cy="413116"/>
      </dsp:txXfrm>
    </dsp:sp>
    <dsp:sp modelId="{F6522DE3-1A22-4FE7-9725-EB1369BF9039}">
      <dsp:nvSpPr>
        <dsp:cNvPr id="0" name=""/>
        <dsp:cNvSpPr/>
      </dsp:nvSpPr>
      <dsp:spPr>
        <a:xfrm>
          <a:off x="838199" y="1018101"/>
          <a:ext cx="6705600" cy="235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below	   pH 4.6		          above pH 4.6</a:t>
          </a:r>
          <a:endParaRPr lang="en-US" sz="2400" kern="1200" dirty="0"/>
        </a:p>
      </dsp:txBody>
      <dsp:txXfrm>
        <a:off x="838199" y="1018101"/>
        <a:ext cx="6705600" cy="2351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2E14D-5CD9-447F-87A1-10F93B9A3A23}">
      <dsp:nvSpPr>
        <dsp:cNvPr id="0" name=""/>
        <dsp:cNvSpPr/>
      </dsp:nvSpPr>
      <dsp:spPr>
        <a:xfrm>
          <a:off x="0" y="689"/>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35C85-DE60-4205-973C-ACCF4EEDE91E}">
      <dsp:nvSpPr>
        <dsp:cNvPr id="0" name=""/>
        <dsp:cNvSpPr/>
      </dsp:nvSpPr>
      <dsp:spPr>
        <a:xfrm>
          <a:off x="0" y="6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Food Preservation Methods:</a:t>
          </a:r>
          <a:endParaRPr lang="en-US" sz="2200" kern="1200"/>
        </a:p>
      </dsp:txBody>
      <dsp:txXfrm>
        <a:off x="0" y="689"/>
        <a:ext cx="6797675" cy="806933"/>
      </dsp:txXfrm>
    </dsp:sp>
    <dsp:sp modelId="{704E08C6-7063-457A-81F0-E43689C548A2}">
      <dsp:nvSpPr>
        <dsp:cNvPr id="0" name=""/>
        <dsp:cNvSpPr/>
      </dsp:nvSpPr>
      <dsp:spPr>
        <a:xfrm>
          <a:off x="0" y="807622"/>
          <a:ext cx="6797675" cy="0"/>
        </a:xfrm>
        <a:prstGeom prst="line">
          <a:avLst/>
        </a:prstGeom>
        <a:solidFill>
          <a:schemeClr val="accent2">
            <a:hueOff val="-90318"/>
            <a:satOff val="1879"/>
            <a:lumOff val="1993"/>
            <a:alphaOff val="0"/>
          </a:schemeClr>
        </a:solidFill>
        <a:ln w="15875" cap="flat" cmpd="sng" algn="ctr">
          <a:solidFill>
            <a:schemeClr val="accent2">
              <a:hueOff val="-90318"/>
              <a:satOff val="1879"/>
              <a:lumOff val="19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69E94C-AFE4-4B3F-AA5D-898DC9519BC5}">
      <dsp:nvSpPr>
        <dsp:cNvPr id="0" name=""/>
        <dsp:cNvSpPr/>
      </dsp:nvSpPr>
      <dsp:spPr>
        <a:xfrm>
          <a:off x="0" y="807622"/>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Refrigeration: 	Extends shelf life </a:t>
          </a:r>
        </a:p>
      </dsp:txBody>
      <dsp:txXfrm>
        <a:off x="0" y="807622"/>
        <a:ext cx="6797675" cy="806933"/>
      </dsp:txXfrm>
    </dsp:sp>
    <dsp:sp modelId="{566ADCE5-54FA-421F-A9BB-063B40757E1A}">
      <dsp:nvSpPr>
        <dsp:cNvPr id="0" name=""/>
        <dsp:cNvSpPr/>
      </dsp:nvSpPr>
      <dsp:spPr>
        <a:xfrm>
          <a:off x="0" y="1614556"/>
          <a:ext cx="6797675" cy="0"/>
        </a:xfrm>
        <a:prstGeom prst="line">
          <a:avLst/>
        </a:prstGeom>
        <a:solidFill>
          <a:schemeClr val="accent2">
            <a:hueOff val="-180636"/>
            <a:satOff val="3758"/>
            <a:lumOff val="3987"/>
            <a:alphaOff val="0"/>
          </a:schemeClr>
        </a:solidFill>
        <a:ln w="15875" cap="flat" cmpd="sng" algn="ctr">
          <a:solidFill>
            <a:schemeClr val="accent2">
              <a:hueOff val="-180636"/>
              <a:satOff val="3758"/>
              <a:lumOff val="39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8720E-E302-4BF2-B295-DCFD1781EDFE}">
      <dsp:nvSpPr>
        <dsp:cNvPr id="0" name=""/>
        <dsp:cNvSpPr/>
      </dsp:nvSpPr>
      <dsp:spPr>
        <a:xfrm>
          <a:off x="0" y="1614556"/>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Freezing: 	Lowers temperature, so it lowers   			available water microbes may want</a:t>
          </a:r>
        </a:p>
      </dsp:txBody>
      <dsp:txXfrm>
        <a:off x="0" y="1614556"/>
        <a:ext cx="6797675" cy="806933"/>
      </dsp:txXfrm>
    </dsp:sp>
    <dsp:sp modelId="{0718A130-0748-4D61-8242-0F20D4CD8F47}">
      <dsp:nvSpPr>
        <dsp:cNvPr id="0" name=""/>
        <dsp:cNvSpPr/>
      </dsp:nvSpPr>
      <dsp:spPr>
        <a:xfrm>
          <a:off x="0" y="2421489"/>
          <a:ext cx="6797675" cy="0"/>
        </a:xfrm>
        <a:prstGeom prst="line">
          <a:avLst/>
        </a:prstGeom>
        <a:solidFill>
          <a:schemeClr val="accent2">
            <a:hueOff val="-270954"/>
            <a:satOff val="5637"/>
            <a:lumOff val="5980"/>
            <a:alphaOff val="0"/>
          </a:schemeClr>
        </a:solidFill>
        <a:ln w="15875" cap="flat" cmpd="sng" algn="ctr">
          <a:solidFill>
            <a:schemeClr val="accent2">
              <a:hueOff val="-270954"/>
              <a:satOff val="5637"/>
              <a:lumOff val="59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D23C43-9CBC-4ACB-AF95-758493A9115A}">
      <dsp:nvSpPr>
        <dsp:cNvPr id="0" name=""/>
        <dsp:cNvSpPr/>
      </dsp:nvSpPr>
      <dsp:spPr>
        <a:xfrm>
          <a:off x="0" y="24214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Drying:		Lower available water</a:t>
          </a:r>
        </a:p>
      </dsp:txBody>
      <dsp:txXfrm>
        <a:off x="0" y="2421489"/>
        <a:ext cx="6797675" cy="806933"/>
      </dsp:txXfrm>
    </dsp:sp>
    <dsp:sp modelId="{B4BF73DD-358F-481E-A136-D8AFA4FABEC6}">
      <dsp:nvSpPr>
        <dsp:cNvPr id="0" name=""/>
        <dsp:cNvSpPr/>
      </dsp:nvSpPr>
      <dsp:spPr>
        <a:xfrm>
          <a:off x="0" y="3228422"/>
          <a:ext cx="6797675" cy="0"/>
        </a:xfrm>
        <a:prstGeom prst="line">
          <a:avLst/>
        </a:prstGeom>
        <a:solidFill>
          <a:schemeClr val="accent2">
            <a:hueOff val="-361272"/>
            <a:satOff val="7517"/>
            <a:lumOff val="7973"/>
            <a:alphaOff val="0"/>
          </a:schemeClr>
        </a:solidFill>
        <a:ln w="15875" cap="flat" cmpd="sng" algn="ctr">
          <a:solidFill>
            <a:schemeClr val="accent2">
              <a:hueOff val="-361272"/>
              <a:satOff val="7517"/>
              <a:lumOff val="79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EF9E2B-70A3-4F6F-8576-44000852B991}">
      <dsp:nvSpPr>
        <dsp:cNvPr id="0" name=""/>
        <dsp:cNvSpPr/>
      </dsp:nvSpPr>
      <dsp:spPr>
        <a:xfrm>
          <a:off x="0" y="3228422"/>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Canning:	Removal of oxygen, sealed jar, uses heat  		(or pressure)</a:t>
          </a:r>
        </a:p>
      </dsp:txBody>
      <dsp:txXfrm>
        <a:off x="0" y="3228422"/>
        <a:ext cx="6797675" cy="806933"/>
      </dsp:txXfrm>
    </dsp:sp>
    <dsp:sp modelId="{854EDBAE-001C-40DC-8C40-3B3E3EFBC28D}">
      <dsp:nvSpPr>
        <dsp:cNvPr id="0" name=""/>
        <dsp:cNvSpPr/>
      </dsp:nvSpPr>
      <dsp:spPr>
        <a:xfrm>
          <a:off x="0" y="4035355"/>
          <a:ext cx="6797675" cy="0"/>
        </a:xfrm>
        <a:prstGeom prst="line">
          <a:avLst/>
        </a:prstGeom>
        <a:solidFill>
          <a:schemeClr val="accent2">
            <a:hueOff val="-451590"/>
            <a:satOff val="9396"/>
            <a:lumOff val="9967"/>
            <a:alphaOff val="0"/>
          </a:schemeClr>
        </a:solidFill>
        <a:ln w="15875" cap="flat" cmpd="sng" algn="ctr">
          <a:solidFill>
            <a:schemeClr val="accent2">
              <a:hueOff val="-451590"/>
              <a:satOff val="9396"/>
              <a:lumOff val="99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5E3D73-8D4F-4B09-8B3D-42D5B7AEB4DC}">
      <dsp:nvSpPr>
        <dsp:cNvPr id="0" name=""/>
        <dsp:cNvSpPr/>
      </dsp:nvSpPr>
      <dsp:spPr>
        <a:xfrm>
          <a:off x="0" y="4035355"/>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Pickling:	                Increases acid, used heat with boil water    		method, removal of oxygen, sealed jar</a:t>
          </a:r>
        </a:p>
      </dsp:txBody>
      <dsp:txXfrm>
        <a:off x="0" y="4035355"/>
        <a:ext cx="6797675" cy="806933"/>
      </dsp:txXfrm>
    </dsp:sp>
    <dsp:sp modelId="{9E9E1448-D4BF-4FEE-9658-3D9970982E6D}">
      <dsp:nvSpPr>
        <dsp:cNvPr id="0" name=""/>
        <dsp:cNvSpPr/>
      </dsp:nvSpPr>
      <dsp:spPr>
        <a:xfrm>
          <a:off x="0" y="4842289"/>
          <a:ext cx="6797675" cy="0"/>
        </a:xfrm>
        <a:prstGeom prst="line">
          <a:avLst/>
        </a:prstGeom>
        <a:solidFill>
          <a:schemeClr val="accent2">
            <a:hueOff val="-541908"/>
            <a:satOff val="11275"/>
            <a:lumOff val="11960"/>
            <a:alphaOff val="0"/>
          </a:schemeClr>
        </a:solidFill>
        <a:ln w="15875" cap="flat" cmpd="sng" algn="ctr">
          <a:solidFill>
            <a:schemeClr val="accent2">
              <a:hueOff val="-541908"/>
              <a:satOff val="11275"/>
              <a:lumOff val="119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EDBC20-702D-4BAA-B9B2-EEBEAF543C59}">
      <dsp:nvSpPr>
        <dsp:cNvPr id="0" name=""/>
        <dsp:cNvSpPr/>
      </dsp:nvSpPr>
      <dsp:spPr>
        <a:xfrm>
          <a:off x="0" y="48422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Fermentation:	 ’good’ bacteria change 				carbohydrates/sugars to acids. </a:t>
          </a:r>
        </a:p>
      </dsp:txBody>
      <dsp:txXfrm>
        <a:off x="0" y="4842289"/>
        <a:ext cx="6797675" cy="806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FD944-EC35-45D6-B3B1-C8E74EC14F2C}">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-Add </a:t>
          </a:r>
          <a:r>
            <a:rPr lang="en-US" sz="2100" b="1" kern="1200"/>
            <a:t>acid </a:t>
          </a:r>
          <a:r>
            <a:rPr lang="en-US" sz="2100" kern="1200"/>
            <a:t>to all tomato products.</a:t>
          </a:r>
        </a:p>
      </dsp:txBody>
      <dsp:txXfrm>
        <a:off x="377190" y="3160"/>
        <a:ext cx="2907506" cy="1744503"/>
      </dsp:txXfrm>
    </dsp:sp>
    <dsp:sp modelId="{A6607EF3-96C0-47F3-9A09-579FE4E9C7DF}">
      <dsp:nvSpPr>
        <dsp:cNvPr id="0" name=""/>
        <dsp:cNvSpPr/>
      </dsp:nvSpPr>
      <dsp:spPr>
        <a:xfrm>
          <a:off x="3575446" y="3160"/>
          <a:ext cx="2907506" cy="1744503"/>
        </a:xfrm>
        <a:prstGeom prst="rect">
          <a:avLst/>
        </a:prstGeom>
        <a:solidFill>
          <a:schemeClr val="accent2">
            <a:hueOff val="-108382"/>
            <a:satOff val="2255"/>
            <a:lumOff val="2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-Alum</a:t>
          </a:r>
          <a:r>
            <a:rPr lang="en-US" sz="2100" kern="1200"/>
            <a:t> is no longer recommended to firm pickles (if used, for crock pickles </a:t>
          </a:r>
          <a:r>
            <a:rPr lang="en-US" sz="2100" u="sng" kern="1200"/>
            <a:t>only</a:t>
          </a:r>
          <a:r>
            <a:rPr lang="en-US" sz="2100" kern="1200"/>
            <a:t>).</a:t>
          </a:r>
        </a:p>
      </dsp:txBody>
      <dsp:txXfrm>
        <a:off x="3575446" y="3160"/>
        <a:ext cx="2907506" cy="1744503"/>
      </dsp:txXfrm>
    </dsp:sp>
    <dsp:sp modelId="{B0E85CF8-AAB8-42F6-9653-43937046CEC4}">
      <dsp:nvSpPr>
        <dsp:cNvPr id="0" name=""/>
        <dsp:cNvSpPr/>
      </dsp:nvSpPr>
      <dsp:spPr>
        <a:xfrm>
          <a:off x="6773703" y="3160"/>
          <a:ext cx="2907506" cy="1744503"/>
        </a:xfrm>
        <a:prstGeom prst="rect">
          <a:avLst/>
        </a:prstGeom>
        <a:solidFill>
          <a:schemeClr val="accent2">
            <a:hueOff val="-216763"/>
            <a:satOff val="4510"/>
            <a:lumOff val="4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-Lime</a:t>
          </a:r>
          <a:r>
            <a:rPr lang="en-US" sz="2100" kern="1200"/>
            <a:t> (calcium hydroxide) is used only as an initial soak to firm pickles; </a:t>
          </a:r>
          <a:r>
            <a:rPr lang="en-US" sz="2100" u="sng" kern="1200"/>
            <a:t>remove</a:t>
          </a:r>
          <a:r>
            <a:rPr lang="en-US" sz="2100" kern="1200"/>
            <a:t> excess by rinsing. </a:t>
          </a:r>
        </a:p>
      </dsp:txBody>
      <dsp:txXfrm>
        <a:off x="6773703" y="3160"/>
        <a:ext cx="2907506" cy="1744503"/>
      </dsp:txXfrm>
    </dsp:sp>
    <dsp:sp modelId="{FC9EAB12-088D-44A0-8B6D-A0717ABA8582}">
      <dsp:nvSpPr>
        <dsp:cNvPr id="0" name=""/>
        <dsp:cNvSpPr/>
      </dsp:nvSpPr>
      <dsp:spPr>
        <a:xfrm>
          <a:off x="377190" y="2038415"/>
          <a:ext cx="2907506" cy="1744503"/>
        </a:xfrm>
        <a:prstGeom prst="rect">
          <a:avLst/>
        </a:prstGeom>
        <a:solidFill>
          <a:schemeClr val="accent2">
            <a:hueOff val="-325145"/>
            <a:satOff val="6765"/>
            <a:lumOff val="71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-For firm </a:t>
          </a:r>
          <a:r>
            <a:rPr lang="en-US" sz="2100" b="1" kern="1200"/>
            <a:t>pickles</a:t>
          </a:r>
          <a:r>
            <a:rPr lang="en-US" sz="2100" kern="1200"/>
            <a:t> – pickle fresh cukes, remove 1/8” from blossom end, pack cukes in ice, use CaCl</a:t>
          </a:r>
          <a:r>
            <a:rPr lang="en-US" sz="2100" kern="1200" baseline="-25000"/>
            <a:t>2 </a:t>
          </a:r>
          <a:r>
            <a:rPr lang="en-US" sz="2100" kern="1200"/>
            <a:t>(pickle crisp).</a:t>
          </a:r>
        </a:p>
      </dsp:txBody>
      <dsp:txXfrm>
        <a:off x="377190" y="2038415"/>
        <a:ext cx="2907506" cy="1744503"/>
      </dsp:txXfrm>
    </dsp:sp>
    <dsp:sp modelId="{249E6423-1D04-42DF-A4A8-9CC831610F4A}">
      <dsp:nvSpPr>
        <dsp:cNvPr id="0" name=""/>
        <dsp:cNvSpPr/>
      </dsp:nvSpPr>
      <dsp:spPr>
        <a:xfrm>
          <a:off x="3575446" y="2038415"/>
          <a:ext cx="2907506" cy="1744503"/>
        </a:xfrm>
        <a:prstGeom prst="rect">
          <a:avLst/>
        </a:prstGeom>
        <a:solidFill>
          <a:schemeClr val="accent2">
            <a:hueOff val="-433526"/>
            <a:satOff val="9020"/>
            <a:lumOff val="956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-Do not use </a:t>
          </a:r>
          <a:r>
            <a:rPr lang="en-US" sz="2100" b="1" kern="1200"/>
            <a:t>paraffin</a:t>
          </a:r>
          <a:r>
            <a:rPr lang="en-US" sz="2100" kern="1200"/>
            <a:t> to seal jars of jam &amp; jelly.</a:t>
          </a:r>
        </a:p>
      </dsp:txBody>
      <dsp:txXfrm>
        <a:off x="3575446" y="2038415"/>
        <a:ext cx="2907506" cy="1744503"/>
      </dsp:txXfrm>
    </dsp:sp>
    <dsp:sp modelId="{7FB227A8-A564-457E-A3D0-2CA2A5B953F1}">
      <dsp:nvSpPr>
        <dsp:cNvPr id="0" name=""/>
        <dsp:cNvSpPr/>
      </dsp:nvSpPr>
      <dsp:spPr>
        <a:xfrm>
          <a:off x="6773703" y="2038415"/>
          <a:ext cx="2907506" cy="1744503"/>
        </a:xfrm>
        <a:prstGeom prst="rect">
          <a:avLst/>
        </a:prstGeom>
        <a:solidFill>
          <a:schemeClr val="accent2">
            <a:hueOff val="-541908"/>
            <a:satOff val="11275"/>
            <a:lumOff val="1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-Jar lids must be </a:t>
          </a:r>
          <a:r>
            <a:rPr lang="en-US" sz="2100" b="1" kern="1200" dirty="0"/>
            <a:t>single use</a:t>
          </a:r>
          <a:r>
            <a:rPr lang="en-US" sz="2100" kern="1200" dirty="0"/>
            <a:t>; seal finger-tip tight before processing, remove bands after processing, clean/dry.</a:t>
          </a:r>
        </a:p>
      </dsp:txBody>
      <dsp:txXfrm>
        <a:off x="6773703" y="2038415"/>
        <a:ext cx="2907506" cy="17445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FCB95-5B9F-41DE-AA81-15BC61F6D670}">
      <dsp:nvSpPr>
        <dsp:cNvPr id="0" name=""/>
        <dsp:cNvSpPr/>
      </dsp:nvSpPr>
      <dsp:spPr>
        <a:xfrm>
          <a:off x="0" y="0"/>
          <a:ext cx="10058399" cy="4023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i="1" kern="1200"/>
            <a:t>Pressure canners and pressure cookers are </a:t>
          </a:r>
          <a:r>
            <a:rPr lang="en-US" sz="4700" b="1" i="1" kern="1200"/>
            <a:t>NOT</a:t>
          </a:r>
          <a:r>
            <a:rPr lang="en-US" sz="4700" i="1" kern="1200"/>
            <a:t> necessarily the same thing.</a:t>
          </a:r>
          <a:endParaRPr lang="en-US" sz="4700" kern="1200"/>
        </a:p>
      </dsp:txBody>
      <dsp:txXfrm>
        <a:off x="0" y="0"/>
        <a:ext cx="10058399" cy="2172614"/>
      </dsp:txXfrm>
    </dsp:sp>
    <dsp:sp modelId="{46695390-4DAA-4BB2-9DD3-1549BBD4B118}">
      <dsp:nvSpPr>
        <dsp:cNvPr id="0" name=""/>
        <dsp:cNvSpPr/>
      </dsp:nvSpPr>
      <dsp:spPr>
        <a:xfrm>
          <a:off x="0" y="2092147"/>
          <a:ext cx="10058399" cy="185074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43180" rIns="241808" bIns="43180" numCol="1" spcCol="1270" anchor="t" anchorCtr="0">
          <a:noAutofit/>
        </a:bodyPr>
        <a:lstStyle/>
        <a:p>
          <a:pPr marL="0" lvl="0" indent="0" algn="l" defTabSz="1511300">
            <a:lnSpc>
              <a:spcPct val="90000"/>
            </a:lnSpc>
            <a:spcBef>
              <a:spcPct val="0"/>
            </a:spcBef>
            <a:spcAft>
              <a:spcPct val="35000"/>
            </a:spcAft>
            <a:buNone/>
          </a:pPr>
          <a:r>
            <a:rPr lang="en-US" sz="3400" kern="1200"/>
            <a:t>Pressure canners must hold at least 4 Quart jars and be able to regulate pressure at 5, 10, 15 pounds (psi).</a:t>
          </a:r>
        </a:p>
        <a:p>
          <a:pPr marL="228600" lvl="1" indent="-228600" algn="l" defTabSz="1200150">
            <a:lnSpc>
              <a:spcPct val="90000"/>
            </a:lnSpc>
            <a:spcBef>
              <a:spcPct val="0"/>
            </a:spcBef>
            <a:spcAft>
              <a:spcPct val="15000"/>
            </a:spcAft>
            <a:buChar char="•"/>
          </a:pPr>
          <a:r>
            <a:rPr lang="en-US" sz="2700" kern="1200">
              <a:sym typeface="Wingdings" panose="05000000000000000000" pitchFamily="2" charset="2"/>
            </a:rPr>
            <a:t></a:t>
          </a:r>
          <a:r>
            <a:rPr lang="en-US" sz="2700" kern="1200"/>
            <a:t>Pressure cookers are NOT recommended for home canning.</a:t>
          </a:r>
        </a:p>
      </dsp:txBody>
      <dsp:txXfrm>
        <a:off x="0" y="2092147"/>
        <a:ext cx="10058399" cy="185074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2DB16-375B-4E2B-955A-644F4C75294E}"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C325E-4AA5-4F5B-9364-4D10D470FA9B}" type="slidenum">
              <a:rPr lang="en-US" smtClean="0"/>
              <a:t>‹#›</a:t>
            </a:fld>
            <a:endParaRPr lang="en-US"/>
          </a:p>
        </p:txBody>
      </p:sp>
    </p:spTree>
    <p:extLst>
      <p:ext uri="{BB962C8B-B14F-4D97-AF65-F5344CB8AC3E}">
        <p14:creationId xmlns:p14="http://schemas.microsoft.com/office/powerpoint/2010/main" val="27562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88C7A5CF-3184-4A8B-2B6E-9CEC40BDE0A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2FF3107-590B-4276-A1E3-BCD1C7BA319B}" type="slidenum">
              <a:rPr lang="en-US" altLang="en-US">
                <a:latin typeface="Tahoma" panose="020B0604030504040204" pitchFamily="34" charset="0"/>
              </a:rPr>
              <a:pPr algn="r" eaLnBrk="1" hangingPunct="1">
                <a:spcBef>
                  <a:spcPct val="0"/>
                </a:spcBef>
              </a:pPr>
              <a:t>11</a:t>
            </a:fld>
            <a:endParaRPr lang="en-US" altLang="en-US">
              <a:latin typeface="Tahoma" panose="020B0604030504040204" pitchFamily="34" charset="0"/>
            </a:endParaRPr>
          </a:p>
        </p:txBody>
      </p:sp>
      <p:sp>
        <p:nvSpPr>
          <p:cNvPr id="19459" name="Rectangle 2">
            <a:extLst>
              <a:ext uri="{FF2B5EF4-FFF2-40B4-BE49-F238E27FC236}">
                <a16:creationId xmlns:a16="http://schemas.microsoft.com/office/drawing/2014/main" id="{F4E5C105-7D51-57FF-E2FB-DC05107D59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a:extLst>
              <a:ext uri="{FF2B5EF4-FFF2-40B4-BE49-F238E27FC236}">
                <a16:creationId xmlns:a16="http://schemas.microsoft.com/office/drawing/2014/main" id="{6EA24366-9B50-74A0-D985-E070D8D4D8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b="1">
                <a:latin typeface="Arial" panose="020B0604020202020204" pitchFamily="34" charset="0"/>
              </a:rPr>
              <a:t>Moisture:  L</a:t>
            </a:r>
            <a:r>
              <a:rPr lang="en-US" altLang="en-US">
                <a:latin typeface="Arial" panose="020B0604020202020204" pitchFamily="34" charset="0"/>
              </a:rPr>
              <a:t>ike most other forms of life, moisture is an important factor in bacterial growth.  Scientists have determined that the amount of water available affects bacterial growth. This is why man has dried foods for thousands of years as a way to preserve them.</a:t>
            </a:r>
          </a:p>
          <a:p>
            <a:pPr marL="228600" indent="-228600" eaLnBrk="1" hangingPunct="1">
              <a:spcBef>
                <a:spcPct val="0"/>
              </a:spcBef>
            </a:pPr>
            <a:r>
              <a:rPr lang="en-US" altLang="en-US">
                <a:latin typeface="Arial" panose="020B0604020202020204" pitchFamily="34" charset="0"/>
              </a:rPr>
              <a:t>Water activity, simply, is a measure of available water in the food.</a:t>
            </a:r>
          </a:p>
          <a:p>
            <a:pPr marL="228600" indent="-228600"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08461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12465B6-6F58-9357-2C2D-A5F50CF7CF9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B5522F8-0975-4E2C-A4EE-879C1B298DBE}" type="slidenum">
              <a:rPr lang="en-US" altLang="en-US">
                <a:latin typeface="Tahoma" panose="020B0604030504040204" pitchFamily="34" charset="0"/>
              </a:rPr>
              <a:pPr algn="r" eaLnBrk="1" hangingPunct="1">
                <a:spcBef>
                  <a:spcPct val="0"/>
                </a:spcBef>
              </a:pPr>
              <a:t>12</a:t>
            </a:fld>
            <a:endParaRPr lang="en-US" altLang="en-US">
              <a:latin typeface="Tahoma" panose="020B0604030504040204" pitchFamily="34" charset="0"/>
            </a:endParaRPr>
          </a:p>
        </p:txBody>
      </p:sp>
      <p:sp>
        <p:nvSpPr>
          <p:cNvPr id="24579" name="Rectangle 2">
            <a:extLst>
              <a:ext uri="{FF2B5EF4-FFF2-40B4-BE49-F238E27FC236}">
                <a16:creationId xmlns:a16="http://schemas.microsoft.com/office/drawing/2014/main" id="{AD308BB6-A079-36FE-A8DB-C4760B6D22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080312CD-F7A8-CB50-F0E5-89831C1D25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latin typeface="Arial" panose="020B0604020202020204" pitchFamily="34" charset="0"/>
              </a:rPr>
              <a:t>Low Acidity –  Bacteria do not like an acid environment. </a:t>
            </a:r>
            <a:r>
              <a:rPr lang="en-US" altLang="en-US">
                <a:latin typeface="Arial" panose="020B0604020202020204" pitchFamily="34" charset="0"/>
              </a:rPr>
              <a:t> The pH symbol is used to designate the acidity or alkalinity of a food.  A pH of less than 7.0 indicates that food is considered acidic;  however, slightly acidic foods like chicken, beef and pork support growth well.  Disease- causing bacteria grow best when the food they live in and on has a pH of 4. 6. to 7.0.  Examples: Meat, fish and milk. Also many fruits and vegetables fall into this range.  </a:t>
            </a:r>
          </a:p>
        </p:txBody>
      </p:sp>
    </p:spTree>
    <p:extLst>
      <p:ext uri="{BB962C8B-B14F-4D97-AF65-F5344CB8AC3E}">
        <p14:creationId xmlns:p14="http://schemas.microsoft.com/office/powerpoint/2010/main" val="313563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542B40F-50F4-909D-6668-7A04F4B996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E5DDDD0-484E-0000-6593-C1C734BE46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panose="02020603050405020304" pitchFamily="18" charset="0"/>
              </a:rPr>
              <a:t>pH is the measure of acidity in a food. Foods with a pH below 4.6 are high in acid; fruits are high in acid and can be boiling water canned. Acidified foods (foods where we add acid) like pickles and salsa (and tomatoes) are also high in acid and can be water bath canned. Some fermented foods are also high in acid.</a:t>
            </a:r>
          </a:p>
          <a:p>
            <a:r>
              <a:rPr lang="en-US" altLang="en-US">
                <a:latin typeface="Times" panose="02020603050405020304" pitchFamily="18" charset="0"/>
              </a:rPr>
              <a:t>Foods that are low in acid have a pH above 4.6. Meat, cheese, vegetables, and a few fruits have a pH above 4.6. Foods with a pH above 4.6 (meat/vegetables) must be pressure canned. </a:t>
            </a:r>
          </a:p>
        </p:txBody>
      </p:sp>
      <p:sp>
        <p:nvSpPr>
          <p:cNvPr id="30724" name="Slide Number Placeholder 3">
            <a:extLst>
              <a:ext uri="{FF2B5EF4-FFF2-40B4-BE49-F238E27FC236}">
                <a16:creationId xmlns:a16="http://schemas.microsoft.com/office/drawing/2014/main" id="{39B066CD-F36B-1FFA-7E99-1FDD988015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C1A204B-5797-46DA-A539-3AAB3DF22C3A}" type="slidenum">
              <a:rPr lang="en-US" altLang="en-US" smtClean="0">
                <a:latin typeface="Times" panose="02020603050405020304" pitchFamily="18" charset="0"/>
              </a:rPr>
              <a:pPr/>
              <a:t>13</a:t>
            </a:fld>
            <a:endParaRPr lang="en-US" altLang="en-US">
              <a:latin typeface="Times" panose="02020603050405020304" pitchFamily="18" charset="0"/>
            </a:endParaRPr>
          </a:p>
        </p:txBody>
      </p:sp>
    </p:spTree>
    <p:extLst>
      <p:ext uri="{BB962C8B-B14F-4D97-AF65-F5344CB8AC3E}">
        <p14:creationId xmlns:p14="http://schemas.microsoft.com/office/powerpoint/2010/main" val="144348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14733FD-EB9A-0DAD-52AB-B4DA96ED7B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8901BBB-3C84-8439-17D0-F1FB0AD5DB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panose="02020603050405020304" pitchFamily="18" charset="0"/>
            </a:endParaRPr>
          </a:p>
        </p:txBody>
      </p:sp>
      <p:sp>
        <p:nvSpPr>
          <p:cNvPr id="41988" name="Slide Number Placeholder 3">
            <a:extLst>
              <a:ext uri="{FF2B5EF4-FFF2-40B4-BE49-F238E27FC236}">
                <a16:creationId xmlns:a16="http://schemas.microsoft.com/office/drawing/2014/main" id="{BAB41297-6850-5B56-977B-234ECA3D71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EB4105D-07DB-4086-9963-8CA030E62F2A}" type="slidenum">
              <a:rPr lang="en-US" altLang="en-US" smtClean="0">
                <a:latin typeface="Times" panose="02020603050405020304" pitchFamily="18" charset="0"/>
              </a:rPr>
              <a:pPr/>
              <a:t>16</a:t>
            </a:fld>
            <a:endParaRPr lang="en-US" altLang="en-US">
              <a:latin typeface="Times" panose="02020603050405020304" pitchFamily="18" charset="0"/>
            </a:endParaRPr>
          </a:p>
        </p:txBody>
      </p:sp>
    </p:spTree>
    <p:extLst>
      <p:ext uri="{BB962C8B-B14F-4D97-AF65-F5344CB8AC3E}">
        <p14:creationId xmlns:p14="http://schemas.microsoft.com/office/powerpoint/2010/main" val="97817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0995-3F0B-6AE2-0AD6-DAD2C7531048}"/>
            </a:ext>
          </a:extLst>
        </p:cNvPr>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DF99C49-F589-3B6E-8F8B-86F8AAAA5C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1CF6912-725F-6698-F82E-00676C03C4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panose="02020603050405020304" pitchFamily="18" charset="0"/>
              </a:rPr>
              <a:t>pH is the measure of acidity in a food. Foods with a pH below 4.6 are high in acid; fruits are high in acid and can be boiling water canned. Acidified foods (foods where we add acid) like pickles and salsa (and tomatoes) are also high in acid and can be water bath canned. Some fermented foods are also high in acid.</a:t>
            </a:r>
          </a:p>
          <a:p>
            <a:r>
              <a:rPr lang="en-US" altLang="en-US">
                <a:latin typeface="Times" panose="02020603050405020304" pitchFamily="18" charset="0"/>
              </a:rPr>
              <a:t>Foods that are low in acid have a pH above 4.6. Meat, cheese, vegetables, and a few fruits have a pH above 4.6. Foods with a pH above 4.6 (meat/vegetables) must be pressure canned. </a:t>
            </a:r>
          </a:p>
        </p:txBody>
      </p:sp>
      <p:sp>
        <p:nvSpPr>
          <p:cNvPr id="30724" name="Slide Number Placeholder 3">
            <a:extLst>
              <a:ext uri="{FF2B5EF4-FFF2-40B4-BE49-F238E27FC236}">
                <a16:creationId xmlns:a16="http://schemas.microsoft.com/office/drawing/2014/main" id="{C6FF5FED-7CE8-D1DD-002B-8EC13F3764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C1A204B-5797-46DA-A539-3AAB3DF22C3A}" type="slidenum">
              <a:rPr lang="en-US" altLang="en-US" smtClean="0">
                <a:latin typeface="Times" panose="02020603050405020304" pitchFamily="18" charset="0"/>
              </a:rPr>
              <a:pPr/>
              <a:t>17</a:t>
            </a:fld>
            <a:endParaRPr lang="en-US" altLang="en-US">
              <a:latin typeface="Times" panose="02020603050405020304" pitchFamily="18" charset="0"/>
            </a:endParaRPr>
          </a:p>
        </p:txBody>
      </p:sp>
    </p:spTree>
    <p:extLst>
      <p:ext uri="{BB962C8B-B14F-4D97-AF65-F5344CB8AC3E}">
        <p14:creationId xmlns:p14="http://schemas.microsoft.com/office/powerpoint/2010/main" val="85502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50292BD-4EE6-79BD-99EB-5E773420BF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CC6FCAC-1343-456C-BCB5-95FE4D02A9CA}" type="slidenum">
              <a:rPr lang="en-US" altLang="en-US" smtClean="0">
                <a:latin typeface="Times" panose="02020603050405020304" pitchFamily="18" charset="0"/>
              </a:rPr>
              <a:pPr/>
              <a:t>18</a:t>
            </a:fld>
            <a:endParaRPr lang="en-US" altLang="en-US">
              <a:latin typeface="Times" panose="02020603050405020304" pitchFamily="18" charset="0"/>
            </a:endParaRPr>
          </a:p>
        </p:txBody>
      </p:sp>
      <p:sp>
        <p:nvSpPr>
          <p:cNvPr id="26627" name="Rectangle 2">
            <a:extLst>
              <a:ext uri="{FF2B5EF4-FFF2-40B4-BE49-F238E27FC236}">
                <a16:creationId xmlns:a16="http://schemas.microsoft.com/office/drawing/2014/main" id="{581E726C-474C-DCFC-CD63-99C4FFEE08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8BE7B107-94E4-1997-5730-78A73A4639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panose="02020603050405020304" pitchFamily="18" charset="0"/>
              </a:rPr>
              <a:t>Depending on the method of home food preservation that you choose, you may have a variety of recipes to choose from, or your choices may be limited. Every year, check to make sure your canning recipes are up-to-date. Leave the creativity behind when home canning! Don’t experiment with your health and that of your family.</a:t>
            </a:r>
          </a:p>
          <a:p>
            <a:endParaRPr lang="en-US" altLang="en-US">
              <a:latin typeface="Times" panose="02020603050405020304" pitchFamily="18" charset="0"/>
            </a:endParaRPr>
          </a:p>
          <a:p>
            <a:r>
              <a:rPr lang="en-US" altLang="en-US">
                <a:latin typeface="Times" panose="02020603050405020304" pitchFamily="18" charset="0"/>
              </a:rPr>
              <a:t>Be sure that you:</a:t>
            </a:r>
          </a:p>
          <a:p>
            <a:pPr>
              <a:buFontTx/>
              <a:buChar char="•"/>
            </a:pPr>
            <a:r>
              <a:rPr lang="en-US" altLang="en-US">
                <a:latin typeface="Times" panose="02020603050405020304" pitchFamily="18" charset="0"/>
              </a:rPr>
              <a:t>Use recipes as they are written, don’t adapt . Changing the amount of sugar and salt is sometimes OK, but making other changes is generally not alright. As we talk about specific recipes later this summer, I will make sure to mention if any modifications are safe.</a:t>
            </a:r>
          </a:p>
          <a:p>
            <a:pPr>
              <a:buFontTx/>
              <a:buChar char="•"/>
            </a:pPr>
            <a:r>
              <a:rPr lang="en-US" altLang="en-US">
                <a:latin typeface="Times" panose="02020603050405020304" pitchFamily="18" charset="0"/>
              </a:rPr>
              <a:t>For instance, it generally isn’t OK to add more onion or celery than is called for; it isn’t OK to add butter or flour if it isn’t called for; and it isn’t OK to use a larger jar and ‘guess’ on the processing time. It also isn’t OK to leave a critical ingredient like acid out of canned tomatoes. </a:t>
            </a:r>
          </a:p>
          <a:p>
            <a:pPr>
              <a:buFontTx/>
              <a:buChar char="•"/>
            </a:pPr>
            <a:r>
              <a:rPr lang="en-US" altLang="en-US">
                <a:latin typeface="Times" panose="02020603050405020304" pitchFamily="18" charset="0"/>
              </a:rPr>
              <a:t>Follow current recipes. Research published in 1994 indicated that some canning procedures were no longer safe. For instance, before 1994 it appeared to be safe to can tomatoes without added acid, but we now know that this isn’t true. So, if your canning recipes pre-date 1994, be sure to order new publications. </a:t>
            </a:r>
          </a:p>
          <a:p>
            <a:pPr>
              <a:buFontTx/>
              <a:buChar char="•"/>
            </a:pPr>
            <a:r>
              <a:rPr lang="en-US" altLang="en-US">
                <a:latin typeface="Times" panose="02020603050405020304" pitchFamily="18" charset="0"/>
              </a:rPr>
              <a:t>Call for help BEFORE canning, not after. If you aren’t sure if you are following a safe method, call your county extension office before you start, not while you are waiting for the jars to cool.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9E974C9-30EB-364D-F1CC-30CF212B63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E25B638-FDEB-4C50-BEA7-421516FD2F04}" type="slidenum">
              <a:rPr lang="en-US" altLang="en-US" smtClean="0">
                <a:latin typeface="Times" panose="02020603050405020304" pitchFamily="18" charset="0"/>
              </a:rPr>
              <a:pPr/>
              <a:t>19</a:t>
            </a:fld>
            <a:endParaRPr lang="en-US" altLang="en-US">
              <a:latin typeface="Times" panose="02020603050405020304" pitchFamily="18" charset="0"/>
            </a:endParaRPr>
          </a:p>
        </p:txBody>
      </p:sp>
      <p:sp>
        <p:nvSpPr>
          <p:cNvPr id="35843" name="Rectangle 2">
            <a:extLst>
              <a:ext uri="{FF2B5EF4-FFF2-40B4-BE49-F238E27FC236}">
                <a16:creationId xmlns:a16="http://schemas.microsoft.com/office/drawing/2014/main" id="{824E2124-23CE-4313-8D85-93C9B7658F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F62E50FB-0101-535A-9802-CB09C082D1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latin typeface="Times" panose="02020603050405020304" pitchFamily="18" charset="0"/>
              </a:rPr>
              <a:t>Some home canning practices to avoid at ALL COSTS:</a:t>
            </a:r>
          </a:p>
          <a:p>
            <a:pPr lvl="1">
              <a:buFontTx/>
              <a:buChar char="•"/>
            </a:pPr>
            <a:r>
              <a:rPr lang="en-US" altLang="en-US">
                <a:latin typeface="Times" panose="02020603050405020304" pitchFamily="18" charset="0"/>
              </a:rPr>
              <a:t>Do not use a boiling water canner for low-acid foods. Always use a pressure canner for low-acid foods. You risk botulism poisoning if you do not.</a:t>
            </a:r>
          </a:p>
          <a:p>
            <a:pPr lvl="1">
              <a:buFontTx/>
              <a:buChar char="•"/>
            </a:pPr>
            <a:r>
              <a:rPr lang="en-US" altLang="en-US">
                <a:latin typeface="Times" panose="02020603050405020304" pitchFamily="18" charset="0"/>
              </a:rPr>
              <a:t>Never open-kettle can foods. Open-kettle canning is when you place hot food in hot, clean jars and seal, with no further processing. Open kettle canning is NOT acceptable for any type of foods: fruits, tomatoes, or vegetables. With open kettle canning you risk spoilage or even food poisoning.</a:t>
            </a:r>
          </a:p>
          <a:p>
            <a:pPr lvl="1">
              <a:buFontTx/>
              <a:buChar char="•"/>
            </a:pPr>
            <a:r>
              <a:rPr lang="en-US" altLang="en-US">
                <a:latin typeface="Times" panose="02020603050405020304" pitchFamily="18" charset="0"/>
              </a:rPr>
              <a:t>Never oven can foods. Oven canning is when you place canning jars with food such as meat in the oven, heat the jars for a period of time, remove the jars and seal.  The jars are likely to break, and the food is not heated sufficient to ensure safety.</a:t>
            </a:r>
          </a:p>
          <a:p>
            <a:pPr lvl="1">
              <a:buFontTx/>
              <a:buChar char="•"/>
            </a:pPr>
            <a:endParaRPr lang="en-US" altLang="en-US">
              <a:latin typeface="Times" panose="02020603050405020304" pitchFamily="18" charset="0"/>
            </a:endParaRPr>
          </a:p>
          <a:p>
            <a:r>
              <a:rPr lang="en-US" altLang="en-US">
                <a:latin typeface="Times" panose="02020603050405020304" pitchFamily="18" charset="0"/>
              </a:rPr>
              <a:t>Here’s an easy way to explain why oven canning does not ensure safety. Think of the last time you had your oven heated to 375 degrees F. You can open the oven door, and place your hand in the oven and, as long as you don’t touch anything, you can leave your hand there a few seconds. But, consider holding your hand over a kettle of boiling water. The boiling water is at 212 degrees F, 163 degrees cooler than the oven, and yet your hand is instantly burned by the steam.  So…we can say that dry heat (like an oven) does not act in the same way as moist heat (steam). In home canning we use steam in a pressure canner, or boiling water in a BWC to create the heat needed to ensure safe food.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235910D-5F81-078F-B94F-E7BBA67B06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86307D6-3B28-4374-8882-7C3F8F911315}" type="slidenum">
              <a:rPr lang="en-US" altLang="en-US" smtClean="0">
                <a:latin typeface="Times" panose="02020603050405020304" pitchFamily="18" charset="0"/>
              </a:rPr>
              <a:pPr/>
              <a:t>21</a:t>
            </a:fld>
            <a:endParaRPr lang="en-US" altLang="en-US">
              <a:latin typeface="Times" panose="02020603050405020304" pitchFamily="18" charset="0"/>
            </a:endParaRPr>
          </a:p>
        </p:txBody>
      </p:sp>
      <p:sp>
        <p:nvSpPr>
          <p:cNvPr id="38915" name="Rectangle 2">
            <a:extLst>
              <a:ext uri="{FF2B5EF4-FFF2-40B4-BE49-F238E27FC236}">
                <a16:creationId xmlns:a16="http://schemas.microsoft.com/office/drawing/2014/main" id="{2A9E18CB-E7EA-3BE2-5B61-4A6E7DF096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335813C9-6032-A904-CE17-8F920EFF9F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latin typeface="Times" panose="02020603050405020304" pitchFamily="18" charset="0"/>
              </a:rPr>
              <a:t>Pressure canners are not necessarily the same thing as pressure cookers.  </a:t>
            </a:r>
          </a:p>
          <a:p>
            <a:pPr lvl="1"/>
            <a:endParaRPr lang="en-US" altLang="en-US">
              <a:latin typeface="Times" panose="02020603050405020304" pitchFamily="18" charset="0"/>
            </a:endParaRPr>
          </a:p>
          <a:p>
            <a:pPr lvl="1"/>
            <a:r>
              <a:rPr lang="en-US" altLang="en-US" b="1">
                <a:latin typeface="Times" panose="02020603050405020304" pitchFamily="18" charset="0"/>
              </a:rPr>
              <a:t>Small pressure cookers or pressure saucepans</a:t>
            </a:r>
            <a:r>
              <a:rPr lang="en-US" altLang="en-US">
                <a:latin typeface="Times" panose="02020603050405020304" pitchFamily="18" charset="0"/>
              </a:rPr>
              <a:t> are used to rapidly cook meats, vegetables and other foods for a family meal. But they may not maintain adequate pressure, and they heat and cool too quickly to use them to safely pressure can foods.  </a:t>
            </a:r>
            <a:endParaRPr lang="en-US" altLang="en-US" b="1">
              <a:latin typeface="Times" panose="02020603050405020304" pitchFamily="18" charset="0"/>
            </a:endParaRPr>
          </a:p>
          <a:p>
            <a:pPr lvl="1"/>
            <a:r>
              <a:rPr lang="en-US" altLang="en-US" b="1">
                <a:latin typeface="Times" panose="02020603050405020304" pitchFamily="18" charset="0"/>
              </a:rPr>
              <a:t>Pressure canners</a:t>
            </a:r>
            <a:r>
              <a:rPr lang="en-US" altLang="en-US">
                <a:latin typeface="Times" panose="02020603050405020304" pitchFamily="18" charset="0"/>
              </a:rPr>
              <a:t> have either dial or weighted gauges. Pressure canners are necessary to safely can foods such as meats and vegetables that are low in acid. </a:t>
            </a:r>
          </a:p>
          <a:p>
            <a:pPr lvl="1"/>
            <a:r>
              <a:rPr lang="en-US" altLang="en-US">
                <a:latin typeface="Times" panose="02020603050405020304" pitchFamily="18" charset="0"/>
              </a:rPr>
              <a:t>Pressure canners and pressure saucepans come in a wide variety of sizes. </a:t>
            </a:r>
            <a:r>
              <a:rPr lang="en-US" altLang="en-US" b="1">
                <a:latin typeface="Times" panose="02020603050405020304" pitchFamily="18" charset="0"/>
              </a:rPr>
              <a:t>Pressure canners</a:t>
            </a:r>
            <a:r>
              <a:rPr lang="en-US" altLang="en-US">
                <a:latin typeface="Times" panose="02020603050405020304" pitchFamily="18" charset="0"/>
              </a:rPr>
              <a:t> may hold up to 22 Quarts of canned food, and are able to process food at pressures up to 25 pounds of pressure.  Some popular brands of pressure canners are Mirro, Presto, and All American. </a:t>
            </a:r>
            <a:r>
              <a:rPr lang="en-US" altLang="en-US" b="1">
                <a:latin typeface="Times" panose="02020603050405020304" pitchFamily="18" charset="0"/>
              </a:rPr>
              <a:t>Pressure cookers</a:t>
            </a:r>
            <a:r>
              <a:rPr lang="en-US" altLang="en-US">
                <a:latin typeface="Times" panose="02020603050405020304" pitchFamily="18" charset="0"/>
              </a:rPr>
              <a:t> usually hold no more than 4 to 6 Quarts of liquid, and they may, or may not, have a way to regulate the pressure. Some pressure cookers come equipped with a weight to cook at 5, 10 or 15 pounds of pressure, while others have no way to regulate pressure settings, or simply have settings of ‘low’, ‘medium’ and ‘high’. Pressure cookers are not recommended for home canning.</a:t>
            </a:r>
            <a:endParaRPr lang="en-US" altLang="en-US" b="1">
              <a:latin typeface="Times" panose="02020603050405020304" pitchFamily="18" charset="0"/>
            </a:endParaRPr>
          </a:p>
        </p:txBody>
      </p:sp>
    </p:spTree>
    <p:extLst>
      <p:ext uri="{BB962C8B-B14F-4D97-AF65-F5344CB8AC3E}">
        <p14:creationId xmlns:p14="http://schemas.microsoft.com/office/powerpoint/2010/main" val="93587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B4EBEAA-4BBF-CCED-3FD7-712F99E50A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AB939F3-AC80-4C7F-B325-CDFA790CFAEA}" type="slidenum">
              <a:rPr lang="en-US" altLang="en-US" smtClean="0">
                <a:latin typeface="Times" panose="02020603050405020304" pitchFamily="18" charset="0"/>
              </a:rPr>
              <a:pPr/>
              <a:t>23</a:t>
            </a:fld>
            <a:endParaRPr lang="en-US" altLang="en-US">
              <a:latin typeface="Times" panose="02020603050405020304" pitchFamily="18" charset="0"/>
            </a:endParaRPr>
          </a:p>
        </p:txBody>
      </p:sp>
      <p:sp>
        <p:nvSpPr>
          <p:cNvPr id="11267" name="Rectangle 2">
            <a:extLst>
              <a:ext uri="{FF2B5EF4-FFF2-40B4-BE49-F238E27FC236}">
                <a16:creationId xmlns:a16="http://schemas.microsoft.com/office/drawing/2014/main" id="{447C34D1-8C2D-3272-604F-A32A85B777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a:extLst>
              <a:ext uri="{FF2B5EF4-FFF2-40B4-BE49-F238E27FC236}">
                <a16:creationId xmlns:a16="http://schemas.microsoft.com/office/drawing/2014/main" id="{9B26149D-9F72-B090-3D51-11C29EF3C2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imes" panose="02020603050405020304" pitchFamily="18" charset="0"/>
              </a:rPr>
              <a:t>There are 3 main methods of food preservation: canning, freezing and drying. The method you choose will depend on whether there are safe guidelines for preserving your food using that method; and which method best suits your needs. For instance, you may want to can a new salsa recipe, but if there are no safe guidelines for doing so, you may end up freezing the product instead. Or, if you have a bounty of delicious strawberries from your garden, you might consider canning strawberry jam, or freezing the berries ‘as is’ … but not  drying, because drying strawberries results in a poor quality product. Canning, freezing and drying, if done correctly, can help you store safe, high quality food for later use.</a:t>
            </a:r>
          </a:p>
          <a:p>
            <a:endParaRPr lang="en-US" altLang="en-US" dirty="0">
              <a:latin typeface="Times" panose="02020603050405020304" pitchFamily="18" charset="0"/>
            </a:endParaRPr>
          </a:p>
          <a:p>
            <a:endParaRPr lang="en-US" altLang="en-US" dirty="0">
              <a:latin typeface="Times" panose="02020603050405020304" pitchFamily="18" charset="0"/>
            </a:endParaRPr>
          </a:p>
        </p:txBody>
      </p:sp>
    </p:spTree>
    <p:extLst>
      <p:ext uri="{BB962C8B-B14F-4D97-AF65-F5344CB8AC3E}">
        <p14:creationId xmlns:p14="http://schemas.microsoft.com/office/powerpoint/2010/main" val="38406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184DA70-C731-4C70-880D-CCD4705E623C}" type="datetime1">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4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2A279-0833-481D-8C56-F67FD0AC6C50}" type="datetime1">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117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87DA83-5663-4C9C-B9AA-0B40A3DAFF81}" type="datetime1">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67889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DB636-6DA2-2E6E-F434-7B0B089662D5}"/>
              </a:ext>
            </a:extLst>
          </p:cNvPr>
          <p:cNvSpPr>
            <a:spLocks noGrp="1" noChangeArrowheads="1"/>
          </p:cNvSpPr>
          <p:nvPr>
            <p:ph type="dt" sz="half" idx="10"/>
          </p:nvPr>
        </p:nvSpPr>
        <p:spPr>
          <a:xfrm>
            <a:off x="1016000" y="6391275"/>
            <a:ext cx="2743200" cy="457200"/>
          </a:xfrm>
          <a:prstGeom prst="rect">
            <a:avLst/>
          </a:prstGeom>
        </p:spPr>
        <p:txBody>
          <a:bodyPr/>
          <a:lstStyle>
            <a:lvl1pPr eaLnBrk="1" hangingPunct="1">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0682F594-EE41-6984-A06B-44A40E43B863}"/>
              </a:ext>
            </a:extLst>
          </p:cNvPr>
          <p:cNvSpPr>
            <a:spLocks noGrp="1" noChangeArrowheads="1"/>
          </p:cNvSpPr>
          <p:nvPr>
            <p:ph type="ftr" sz="quarter" idx="11"/>
          </p:nvPr>
        </p:nvSpPr>
        <p:spPr>
          <a:xfrm>
            <a:off x="4470400" y="6403975"/>
            <a:ext cx="3860800" cy="457200"/>
          </a:xfrm>
          <a:prstGeom prst="rect">
            <a:avLst/>
          </a:prstGeom>
        </p:spPr>
        <p:txBody>
          <a:bodyPr/>
          <a:lstStyle>
            <a:lvl1pPr eaLnBrk="1" hangingPunct="1">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0CF15E74-205A-D564-3CE6-8BCDD5D43BE4}"/>
              </a:ext>
            </a:extLst>
          </p:cNvPr>
          <p:cNvSpPr>
            <a:spLocks noGrp="1" noChangeArrowheads="1"/>
          </p:cNvSpPr>
          <p:nvPr>
            <p:ph type="sldNum" sz="quarter" idx="12"/>
          </p:nvPr>
        </p:nvSpPr>
        <p:spPr>
          <a:xfrm>
            <a:off x="9144000" y="6400800"/>
            <a:ext cx="2133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4EF5BC7-366A-421F-B4F3-54352937E67D}" type="slidenum">
              <a:rPr lang="en-US" altLang="en-US"/>
              <a:pPr>
                <a:defRPr/>
              </a:pPr>
              <a:t>‹#›</a:t>
            </a:fld>
            <a:endParaRPr lang="en-US" altLang="en-US"/>
          </a:p>
        </p:txBody>
      </p:sp>
    </p:spTree>
    <p:extLst>
      <p:ext uri="{BB962C8B-B14F-4D97-AF65-F5344CB8AC3E}">
        <p14:creationId xmlns:p14="http://schemas.microsoft.com/office/powerpoint/2010/main" val="195871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46800" y="1828800"/>
            <a:ext cx="5029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46800" y="3733800"/>
            <a:ext cx="5029200" cy="1752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564175D4-9981-9BF5-265B-E2BDAD413888}"/>
              </a:ext>
            </a:extLst>
          </p:cNvPr>
          <p:cNvSpPr>
            <a:spLocks noGrp="1"/>
          </p:cNvSpPr>
          <p:nvPr>
            <p:ph type="dt" sz="half" idx="10"/>
          </p:nvPr>
        </p:nvSpPr>
        <p:spPr>
          <a:xfrm>
            <a:off x="0" y="0"/>
            <a:ext cx="0" cy="0"/>
          </a:xfrm>
        </p:spPr>
        <p:txBody>
          <a:bodyPr/>
          <a:lstStyle>
            <a:lvl1pPr eaLnBrk="1" hangingPunct="1">
              <a:defRPr/>
            </a:lvl1pPr>
          </a:lstStyle>
          <a:p>
            <a:pPr>
              <a:defRPr/>
            </a:pPr>
            <a:endParaRPr lang="en-US"/>
          </a:p>
        </p:txBody>
      </p:sp>
      <p:sp>
        <p:nvSpPr>
          <p:cNvPr id="7" name="Footer Placeholder 4">
            <a:extLst>
              <a:ext uri="{FF2B5EF4-FFF2-40B4-BE49-F238E27FC236}">
                <a16:creationId xmlns:a16="http://schemas.microsoft.com/office/drawing/2014/main" id="{A275ECD0-38C0-D3B5-98F0-37C41E93FCEC}"/>
              </a:ext>
            </a:extLst>
          </p:cNvPr>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8" name="Slide Number Placeholder 5">
            <a:extLst>
              <a:ext uri="{FF2B5EF4-FFF2-40B4-BE49-F238E27FC236}">
                <a16:creationId xmlns:a16="http://schemas.microsoft.com/office/drawing/2014/main" id="{31F46F00-5858-8BC3-59B3-20D32AB7CE07}"/>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a:defRPr/>
            </a:pPr>
            <a:fld id="{2392A170-7B88-4DC3-93C1-73E6F88D8D60}" type="slidenum">
              <a:rPr lang="en-US" altLang="en-US"/>
              <a:pPr>
                <a:defRPr/>
              </a:pPr>
              <a:t>‹#›</a:t>
            </a:fld>
            <a:endParaRPr lang="en-US" altLang="en-US"/>
          </a:p>
        </p:txBody>
      </p:sp>
    </p:spTree>
    <p:extLst>
      <p:ext uri="{BB962C8B-B14F-4D97-AF65-F5344CB8AC3E}">
        <p14:creationId xmlns:p14="http://schemas.microsoft.com/office/powerpoint/2010/main" val="252354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E1D723-8F53-4F53-90B0-1982A396982E}" type="datetime1">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7941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56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AAC38D-0552-4C82-B593-E6124DFADBE2}" type="datetime1">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78680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F0F1C-5577-4ACB-BB62-DF8F3C494C7E}" type="datetime1">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1740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75B394-D9F9-4F0C-B15D-605F45CB9E9F}" type="datetime1">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4632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67345-2558-425A-8533-9BFDBCE15005}" type="datetime1">
              <a:rPr lang="en-US" smtClean="0"/>
              <a:t>9/5/2025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0081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BEA474-078D-4E9B-9B14-09A87B19DC46}" type="datetime1">
              <a:rPr lang="en-US" smtClean="0"/>
              <a:t>9/5/2025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4308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9/5/2025</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5579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D6E202-B606-4609-B914-27C9371A1F6D}" type="datetime1">
              <a:rPr lang="en-US" smtClean="0"/>
              <a:t>9/5/2025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6935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gcc02.safelinks.protection.outlook.com/?url=https%3A%2F%2Fnchfp.uga.edu%2Fnewsflash&amp;data=05%7C02%7Ckconcra%40capecod.gov%7Ceea4fb8675d841c8911f08dde67b6f4e%7C84475217b42348dbb766ed4bbbea74f1%7C0%7C0%7C638920140334166143%7CUnknown%7CTWFpbGZsb3d8eyJFbXB0eU1hcGkiOnRydWUsIlYiOiIwLjAuMDAwMCIsIlAiOiJXaW4zMiIsIkFOIjoiTWFpbCIsIldUIjoyfQ%3D%3D%7C0%7C%7C%7C&amp;sdata=90p92vxFey%2B3LFAWGhvaqeeVzbtRFvIH70G2zgFYmwI%3D&amp;reserved=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nchfp.uga.edu%2Fresources%2Fentry%2Fbackgrounder-heat-processing-of-home-canned-foods&amp;data=05%7C02%7Ckconcra%40capecod.gov%7Ceea4fb8675d841c8911f08dde67b6f4e%7C84475217b42348dbb766ed4bbbea74f1%7C0%7C0%7C638920140334151559%7CUnknown%7CTWFpbGZsb3d8eyJFbXB0eU1hcGkiOnRydWUsIlYiOiIwLjAuMDAwMCIsIlAiOiJXaW4zMiIsIkFOIjoiTWFpbCIsIldUIjoyfQ%3D%3D%7C0%7C%7C%7C&amp;sdata=Q%2FDhZSnyFpp2htZsfsZIrCypmjPq1Q%2F0A6rgk%2F4yrgA%3D&amp;reserved=0" TargetMode="External"/><Relationship Id="rId5" Type="http://schemas.openxmlformats.org/officeDocument/2006/relationships/hyperlink" Target="https://gcc02.safelinks.protection.outlook.com/?url=https%3A%2F%2Fwww.cdc.gov%2Fbotulism%2Fphp%2Fnational-botulism-surveillance%2Findex.html&amp;data=05%7C02%7Ckconcra%40capecod.gov%7Ceea4fb8675d841c8911f08dde67b6f4e%7C84475217b42348dbb766ed4bbbea74f1%7C0%7C0%7C638920140334125322%7CUnknown%7CTWFpbGZsb3d8eyJFbXB0eU1hcGkiOnRydWUsIlYiOiIwLjAuMDAwMCIsIlAiOiJXaW4zMiIsIkFOIjoiTWFpbCIsIldUIjoyfQ%3D%3D%7C0%7C%7C%7C&amp;sdata=%2FeGLpMVsnpmFMTfUW4abcFKDssLPqvrXxUTfHCl%2F4KI%3D&amp;reserved=0"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hyperlink" Target="https://nchfp.uga.edu/how/can" TargetMode="External"/><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healthycanning.com/" TargetMode="External"/><Relationship Id="rId4" Type="http://schemas.openxmlformats.org/officeDocument/2006/relationships/hyperlink" Target="http://www.freshpreserving.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hyperlink" Target="mailto:kconcra@capecod.gov"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kold.com/2025/08/23/city-says-man-who-gives-away-homemade-goods-is-breaking-law/"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7FBFF947-0568-41C8-9D1F-B98750138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146F29-E510-4DB4-B56B-1A876664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4" name="Rectangle 53">
            <a:extLst>
              <a:ext uri="{FF2B5EF4-FFF2-40B4-BE49-F238E27FC236}">
                <a16:creationId xmlns:a16="http://schemas.microsoft.com/office/drawing/2014/main" id="{43FDA1FA-3541-46E6-83FF-BDDA692BB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997823" y="2567939"/>
            <a:ext cx="5202616" cy="1535431"/>
          </a:xfrm>
        </p:spPr>
        <p:txBody>
          <a:bodyPr vert="horz" lIns="91440" tIns="45720" rIns="91440" bIns="45720" rtlCol="0" anchor="ctr">
            <a:normAutofit fontScale="90000"/>
          </a:bodyPr>
          <a:lstStyle/>
          <a:p>
            <a:pPr algn="ctr"/>
            <a:r>
              <a:rPr lang="en-US" sz="3200" dirty="0">
                <a:solidFill>
                  <a:schemeClr val="accent1"/>
                </a:solidFill>
                <a:latin typeface="Roboto" panose="02000000000000000000" pitchFamily="2" charset="0"/>
                <a:ea typeface="Roboto" panose="02000000000000000000" pitchFamily="2" charset="0"/>
                <a:cs typeface="Roboto" panose="02000000000000000000" pitchFamily="2" charset="0"/>
              </a:rPr>
              <a:t>Canning and home food preservation: </a:t>
            </a:r>
            <a:br>
              <a:rPr lang="en-US" sz="3200" dirty="0">
                <a:solidFill>
                  <a:schemeClr val="accent1"/>
                </a:solidFill>
                <a:latin typeface="Roboto" panose="02000000000000000000" pitchFamily="2" charset="0"/>
                <a:ea typeface="Roboto" panose="02000000000000000000" pitchFamily="2" charset="0"/>
                <a:cs typeface="Roboto" panose="02000000000000000000" pitchFamily="2" charset="0"/>
              </a:rPr>
            </a:br>
            <a:br>
              <a:rPr lang="en-US" sz="3200"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3200" dirty="0">
                <a:solidFill>
                  <a:schemeClr val="accent1"/>
                </a:solidFill>
                <a:latin typeface="Roboto" panose="02000000000000000000" pitchFamily="2" charset="0"/>
                <a:ea typeface="Roboto" panose="02000000000000000000" pitchFamily="2" charset="0"/>
                <a:cs typeface="Roboto" panose="02000000000000000000" pitchFamily="2" charset="0"/>
              </a:rPr>
              <a:t>Updates for Public Health</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6220" y="4470313"/>
            <a:ext cx="5542399" cy="1143000"/>
          </a:xfrm>
        </p:spPr>
        <p:txBody>
          <a:bodyPr vert="horz" lIns="91440" tIns="45720" rIns="91440" bIns="45720" rtlCol="0" anchor="t">
            <a:noAutofit/>
          </a:bodyPr>
          <a:lstStyle/>
          <a:p>
            <a:pPr algn="ctr"/>
            <a:r>
              <a:rPr lang="en-US" sz="1800" b="1" dirty="0">
                <a:solidFill>
                  <a:schemeClr val="accent3"/>
                </a:solidFill>
                <a:latin typeface="Roboto" panose="02000000000000000000" pitchFamily="2" charset="0"/>
                <a:ea typeface="Roboto" panose="02000000000000000000" pitchFamily="2" charset="0"/>
                <a:cs typeface="Roboto" panose="02000000000000000000" pitchFamily="2" charset="0"/>
              </a:rPr>
              <a:t>Kimberly Concra, MS, LDN</a:t>
            </a:r>
          </a:p>
          <a:p>
            <a:pPr algn="ctr"/>
            <a:r>
              <a:rPr lang="en-US" sz="1800" b="1" dirty="0">
                <a:solidFill>
                  <a:schemeClr val="accent3"/>
                </a:solidFill>
                <a:latin typeface="Roboto" panose="02000000000000000000" pitchFamily="2" charset="0"/>
                <a:ea typeface="Roboto" panose="02000000000000000000" pitchFamily="2" charset="0"/>
                <a:cs typeface="Roboto" panose="02000000000000000000" pitchFamily="2" charset="0"/>
              </a:rPr>
              <a:t>Nutrition &amp; Food Safety Specialist</a:t>
            </a:r>
          </a:p>
          <a:p>
            <a:pPr algn="ctr"/>
            <a:r>
              <a:rPr lang="en-US" sz="1800" b="1" dirty="0">
                <a:solidFill>
                  <a:schemeClr val="accent3"/>
                </a:solidFill>
                <a:latin typeface="Roboto" panose="02000000000000000000" pitchFamily="2" charset="0"/>
                <a:ea typeface="Roboto" panose="02000000000000000000" pitchFamily="2" charset="0"/>
                <a:cs typeface="Roboto" panose="02000000000000000000" pitchFamily="2" charset="0"/>
              </a:rPr>
              <a:t>Cape Cod Cooperative Extension</a:t>
            </a:r>
          </a:p>
          <a:p>
            <a:pPr algn="ctr"/>
            <a:r>
              <a:rPr lang="en-US" sz="1800" b="1" dirty="0">
                <a:solidFill>
                  <a:schemeClr val="accent3"/>
                </a:solidFill>
                <a:latin typeface="Roboto" panose="02000000000000000000" pitchFamily="2" charset="0"/>
                <a:ea typeface="Roboto" panose="02000000000000000000" pitchFamily="2" charset="0"/>
                <a:cs typeface="Roboto" panose="02000000000000000000" pitchFamily="2" charset="0"/>
              </a:rPr>
              <a:t>kconcra@capecod.gov</a:t>
            </a:r>
          </a:p>
        </p:txBody>
      </p:sp>
      <p:pic>
        <p:nvPicPr>
          <p:cNvPr id="4" name="Picture 4" descr="BC Official Seal 2021_ Small_72.png">
            <a:extLst>
              <a:ext uri="{FF2B5EF4-FFF2-40B4-BE49-F238E27FC236}">
                <a16:creationId xmlns:a16="http://schemas.microsoft.com/office/drawing/2014/main" id="{CA57535A-7320-488D-AE58-74AB2882D317}"/>
              </a:ext>
            </a:extLst>
          </p:cNvPr>
          <p:cNvPicPr>
            <a:picLocks noChangeAspect="1"/>
          </p:cNvPicPr>
          <p:nvPr/>
        </p:nvPicPr>
        <p:blipFill>
          <a:blip r:embed="rId2"/>
          <a:stretch>
            <a:fillRect/>
          </a:stretch>
        </p:blipFill>
        <p:spPr>
          <a:xfrm>
            <a:off x="7723870" y="421179"/>
            <a:ext cx="1750521" cy="1750521"/>
          </a:xfrm>
          <a:prstGeom prst="rect">
            <a:avLst/>
          </a:prstGeom>
        </p:spPr>
      </p:pic>
      <p:cxnSp>
        <p:nvCxnSpPr>
          <p:cNvPr id="56" name="Straight Connector 55">
            <a:extLst>
              <a:ext uri="{FF2B5EF4-FFF2-40B4-BE49-F238E27FC236}">
                <a16:creationId xmlns:a16="http://schemas.microsoft.com/office/drawing/2014/main" id="{1E6A7830-4B1A-416E-8782-4D0DC1F29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28C8F380-ECFE-54B2-8DEE-C48AD2D92599}"/>
              </a:ext>
            </a:extLst>
          </p:cNvPr>
          <p:cNvSpPr txBox="1"/>
          <p:nvPr/>
        </p:nvSpPr>
        <p:spPr>
          <a:xfrm>
            <a:off x="492370" y="516835"/>
            <a:ext cx="3084844" cy="2103875"/>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3600" spc="-50">
                <a:solidFill>
                  <a:srgbClr val="FFFFFF"/>
                </a:solidFill>
                <a:latin typeface="+mj-lt"/>
                <a:ea typeface="+mj-ea"/>
                <a:cs typeface="+mj-cs"/>
              </a:rPr>
              <a:t>Centers for Disease Control</a:t>
            </a:r>
          </a:p>
        </p:txBody>
      </p:sp>
      <p:sp>
        <p:nvSpPr>
          <p:cNvPr id="3" name="Content Placeholder 2">
            <a:extLst>
              <a:ext uri="{FF2B5EF4-FFF2-40B4-BE49-F238E27FC236}">
                <a16:creationId xmlns:a16="http://schemas.microsoft.com/office/drawing/2014/main" id="{4A43A7C8-3945-BDC4-D58D-E4B44DCA82E4}"/>
              </a:ext>
            </a:extLst>
          </p:cNvPr>
          <p:cNvSpPr>
            <a:spLocks noGrp="1"/>
          </p:cNvSpPr>
          <p:nvPr>
            <p:ph idx="1"/>
          </p:nvPr>
        </p:nvSpPr>
        <p:spPr>
          <a:xfrm>
            <a:off x="492371" y="2653800"/>
            <a:ext cx="3084844" cy="3335519"/>
          </a:xfrm>
        </p:spPr>
        <p:txBody>
          <a:bodyPr vert="horz" lIns="0" tIns="45720" rIns="0" bIns="45720" rtlCol="0">
            <a:normAutofit/>
          </a:bodyPr>
          <a:lstStyle/>
          <a:p>
            <a:pPr marL="82296" indent="0">
              <a:spcBef>
                <a:spcPts val="600"/>
              </a:spcBef>
              <a:spcAft>
                <a:spcPts val="0"/>
              </a:spcAft>
              <a:buSzPct val="80000"/>
              <a:defRPr/>
            </a:pPr>
            <a:r>
              <a:rPr lang="en-US" sz="1500" b="1">
                <a:solidFill>
                  <a:srgbClr val="FFFFFF"/>
                </a:solidFill>
              </a:rPr>
              <a:t>Home Canning is Back!</a:t>
            </a:r>
          </a:p>
          <a:p>
            <a:pPr marL="82296" indent="0">
              <a:spcBef>
                <a:spcPts val="600"/>
              </a:spcBef>
              <a:spcAft>
                <a:spcPts val="0"/>
              </a:spcAft>
              <a:buSzPct val="80000"/>
              <a:defRPr/>
            </a:pPr>
            <a:endParaRPr lang="en-US" sz="1500">
              <a:solidFill>
                <a:srgbClr val="FFFFFF"/>
              </a:solidFill>
            </a:endParaRPr>
          </a:p>
          <a:p>
            <a:pPr marL="365760" indent="-283464">
              <a:spcBef>
                <a:spcPts val="600"/>
              </a:spcBef>
              <a:spcAft>
                <a:spcPts val="0"/>
              </a:spcAft>
              <a:buSzPct val="80000"/>
              <a:buFont typeface="Calibri" panose="020F0502020204030204" pitchFamily="34" charset="0"/>
              <a:buChar char=""/>
              <a:defRPr/>
            </a:pPr>
            <a:r>
              <a:rPr lang="en-US" sz="1500">
                <a:solidFill>
                  <a:srgbClr val="FFFFFF"/>
                </a:solidFill>
              </a:rPr>
              <a:t>And botulism still does occur…</a:t>
            </a:r>
          </a:p>
          <a:p>
            <a:pPr marL="640080" lvl="1" indent="-237744">
              <a:spcBef>
                <a:spcPts val="550"/>
              </a:spcBef>
              <a:spcAft>
                <a:spcPts val="0"/>
              </a:spcAft>
              <a:buFont typeface="Calibri" panose="020F0502020204030204" pitchFamily="34" charset="0"/>
              <a:buChar char="◦"/>
              <a:defRPr/>
            </a:pPr>
            <a:endParaRPr lang="en-US" sz="1500">
              <a:solidFill>
                <a:srgbClr val="FFFFFF"/>
              </a:solidFill>
            </a:endParaRPr>
          </a:p>
          <a:p>
            <a:pPr marL="225425" indent="-225425">
              <a:defRPr/>
            </a:pPr>
            <a:r>
              <a:rPr lang="en-US" sz="1500">
                <a:solidFill>
                  <a:srgbClr val="FFFFFF"/>
                </a:solidFill>
              </a:rPr>
              <a:t>Done safely, canning </a:t>
            </a:r>
            <a:r>
              <a:rPr lang="en-US" sz="1500" b="1">
                <a:solidFill>
                  <a:srgbClr val="FFFFFF"/>
                </a:solidFill>
              </a:rPr>
              <a:t>preserves foods</a:t>
            </a:r>
            <a:r>
              <a:rPr lang="en-US" sz="1500">
                <a:solidFill>
                  <a:srgbClr val="FFFFFF"/>
                </a:solidFill>
              </a:rPr>
              <a:t> in a form that makes meal preparation a snap and captures </a:t>
            </a:r>
            <a:r>
              <a:rPr lang="en-US" sz="1500" b="1">
                <a:solidFill>
                  <a:srgbClr val="FFFFFF"/>
                </a:solidFill>
              </a:rPr>
              <a:t>peak-of-season flavor </a:t>
            </a:r>
            <a:r>
              <a:rPr lang="en-US" sz="1500">
                <a:solidFill>
                  <a:srgbClr val="FFFFFF"/>
                </a:solidFill>
              </a:rPr>
              <a:t>for enjoyment year round</a:t>
            </a:r>
          </a:p>
          <a:p>
            <a:pPr marL="225425" indent="-225425">
              <a:defRPr/>
            </a:pPr>
            <a:r>
              <a:rPr lang="en-US" sz="1500">
                <a:solidFill>
                  <a:srgbClr val="FFFFFF"/>
                </a:solidFill>
              </a:rPr>
              <a:t>Things do change… Stay current!</a:t>
            </a:r>
          </a:p>
          <a:p>
            <a:pPr marL="82296" indent="0">
              <a:spcBef>
                <a:spcPts val="600"/>
              </a:spcBef>
              <a:spcAft>
                <a:spcPts val="0"/>
              </a:spcAft>
              <a:buSzPct val="80000"/>
              <a:defRPr/>
            </a:pPr>
            <a:endParaRPr lang="en-US" sz="1500">
              <a:solidFill>
                <a:srgbClr val="FFFFFF"/>
              </a:solidFill>
            </a:endParaRPr>
          </a:p>
          <a:p>
            <a:pPr marL="82296" indent="0">
              <a:spcBef>
                <a:spcPts val="600"/>
              </a:spcBef>
              <a:spcAft>
                <a:spcPts val="0"/>
              </a:spcAft>
              <a:buSzPct val="80000"/>
              <a:defRPr/>
            </a:pPr>
            <a:endParaRPr lang="en-US" sz="1500">
              <a:solidFill>
                <a:srgbClr val="FFFFFF"/>
              </a:solidFill>
            </a:endParaRPr>
          </a:p>
          <a:p>
            <a:pPr marL="402336" lvl="1" indent="0">
              <a:spcBef>
                <a:spcPts val="550"/>
              </a:spcBef>
              <a:spcAft>
                <a:spcPts val="0"/>
              </a:spcAft>
              <a:buFont typeface="Calibri" panose="020F0502020204030204" pitchFamily="34" charset="0"/>
              <a:buNone/>
              <a:defRPr/>
            </a:pPr>
            <a:endParaRPr lang="en-US" sz="1500">
              <a:solidFill>
                <a:srgbClr val="FFFFFF"/>
              </a:solidFill>
            </a:endParaRPr>
          </a:p>
          <a:p>
            <a:pPr>
              <a:defRPr/>
            </a:pPr>
            <a:endParaRPr lang="en-US" sz="1500">
              <a:solidFill>
                <a:srgbClr val="FFFFFF"/>
              </a:solidFill>
            </a:endParaRP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049730FD-7034-B52D-B9E4-5B9DD501AE96}"/>
              </a:ext>
            </a:extLst>
          </p:cNvPr>
          <p:cNvPicPr>
            <a:picLocks noChangeAspect="1"/>
          </p:cNvPicPr>
          <p:nvPr/>
        </p:nvPicPr>
        <p:blipFill>
          <a:blip r:embed="rId2"/>
          <a:stretch>
            <a:fillRect/>
          </a:stretch>
        </p:blipFill>
        <p:spPr>
          <a:xfrm>
            <a:off x="4801033" y="640080"/>
            <a:ext cx="6680049" cy="5577840"/>
          </a:xfrm>
          <a:prstGeom prst="rect">
            <a:avLst/>
          </a:prstGeom>
        </p:spPr>
      </p:pic>
    </p:spTree>
    <p:extLst>
      <p:ext uri="{BB962C8B-B14F-4D97-AF65-F5344CB8AC3E}">
        <p14:creationId xmlns:p14="http://schemas.microsoft.com/office/powerpoint/2010/main" val="234996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3">
            <a:extLst>
              <a:ext uri="{FF2B5EF4-FFF2-40B4-BE49-F238E27FC236}">
                <a16:creationId xmlns:a16="http://schemas.microsoft.com/office/drawing/2014/main" id="{3E53C9A3-30F4-9508-605C-DDC4746422E2}"/>
              </a:ext>
            </a:extLst>
          </p:cNvPr>
          <p:cNvSpPr>
            <a:spLocks noGrp="1" noChangeArrowheads="1"/>
          </p:cNvSpPr>
          <p:nvPr>
            <p:ph type="sldNum" sz="quarter" idx="4294967295"/>
          </p:nvPr>
        </p:nvSpPr>
        <p:spPr bwMode="auto">
          <a:xfrm>
            <a:off x="807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fld id="{8ECE16B4-ACF7-4660-9A29-9B11E2E3BA11}" type="slidenum">
              <a:rPr lang="en-US" altLang="en-US" sz="1400">
                <a:solidFill>
                  <a:schemeClr val="tx1"/>
                </a:solidFill>
                <a:latin typeface="Tahoma" panose="020B0604030504040204" pitchFamily="34" charset="0"/>
              </a:rPr>
              <a:pPr eaLnBrk="1" hangingPunct="1">
                <a:spcBef>
                  <a:spcPct val="0"/>
                </a:spcBef>
              </a:pPr>
              <a:t>11</a:t>
            </a:fld>
            <a:endParaRPr lang="en-US" altLang="en-US" sz="1400">
              <a:solidFill>
                <a:schemeClr val="tx1"/>
              </a:solidFill>
              <a:latin typeface="Tahoma" panose="020B0604030504040204" pitchFamily="34" charset="0"/>
            </a:endParaRPr>
          </a:p>
        </p:txBody>
      </p:sp>
      <p:sp>
        <p:nvSpPr>
          <p:cNvPr id="18435" name="Slide Number Placeholder 5">
            <a:extLst>
              <a:ext uri="{FF2B5EF4-FFF2-40B4-BE49-F238E27FC236}">
                <a16:creationId xmlns:a16="http://schemas.microsoft.com/office/drawing/2014/main" id="{EDFF3D9D-045F-1512-A09A-E0D084E0010E}"/>
              </a:ext>
            </a:extLst>
          </p:cNvPr>
          <p:cNvSpPr txBox="1">
            <a:spLocks noGrp="1"/>
          </p:cNvSpPr>
          <p:nvPr/>
        </p:nvSpPr>
        <p:spPr bwMode="auto">
          <a:xfrm>
            <a:off x="8305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algn="r" eaLnBrk="1" hangingPunct="1">
              <a:spcBef>
                <a:spcPct val="0"/>
              </a:spcBef>
            </a:pPr>
            <a:fld id="{2CEBCA50-A466-4A11-BF92-061353905C0F}" type="slidenum">
              <a:rPr lang="en-US" altLang="en-US" sz="1400">
                <a:solidFill>
                  <a:schemeClr val="tx1"/>
                </a:solidFill>
                <a:latin typeface="Tahoma" panose="020B0604030504040204" pitchFamily="34" charset="0"/>
              </a:rPr>
              <a:pPr algn="r" eaLnBrk="1" hangingPunct="1">
                <a:spcBef>
                  <a:spcPct val="0"/>
                </a:spcBef>
              </a:pPr>
              <a:t>11</a:t>
            </a:fld>
            <a:endParaRPr lang="en-US" altLang="en-US" sz="1400">
              <a:solidFill>
                <a:schemeClr val="tx1"/>
              </a:solidFill>
              <a:latin typeface="Tahoma" panose="020B0604030504040204" pitchFamily="34" charset="0"/>
            </a:endParaRPr>
          </a:p>
        </p:txBody>
      </p:sp>
      <p:sp>
        <p:nvSpPr>
          <p:cNvPr id="18436" name="Rectangle 1026">
            <a:extLst>
              <a:ext uri="{FF2B5EF4-FFF2-40B4-BE49-F238E27FC236}">
                <a16:creationId xmlns:a16="http://schemas.microsoft.com/office/drawing/2014/main" id="{47CF3B84-BC6D-EA7E-E17D-94F834F97D32}"/>
              </a:ext>
            </a:extLst>
          </p:cNvPr>
          <p:cNvSpPr>
            <a:spLocks noGrp="1" noChangeArrowheads="1"/>
          </p:cNvSpPr>
          <p:nvPr>
            <p:ph type="title" idx="4294967295"/>
          </p:nvPr>
        </p:nvSpPr>
        <p:spPr bwMode="auto">
          <a:xfrm>
            <a:off x="1981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we know: </a:t>
            </a:r>
            <a:r>
              <a:rPr lang="en-US" altLang="en-US" dirty="0" err="1"/>
              <a:t>aW</a:t>
            </a:r>
            <a:endParaRPr lang="en-US" altLang="en-US" dirty="0"/>
          </a:p>
        </p:txBody>
      </p:sp>
      <p:sp>
        <p:nvSpPr>
          <p:cNvPr id="18437" name="Rectangle 1060">
            <a:extLst>
              <a:ext uri="{FF2B5EF4-FFF2-40B4-BE49-F238E27FC236}">
                <a16:creationId xmlns:a16="http://schemas.microsoft.com/office/drawing/2014/main" id="{B3BA05B9-AAE7-1083-58C6-5814E9E1553B}"/>
              </a:ext>
            </a:extLst>
          </p:cNvPr>
          <p:cNvSpPr>
            <a:spLocks noChangeArrowheads="1"/>
          </p:cNvSpPr>
          <p:nvPr/>
        </p:nvSpPr>
        <p:spPr bwMode="auto">
          <a:xfrm>
            <a:off x="2286000" y="2159000"/>
            <a:ext cx="226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r>
              <a:rPr lang="en-US" altLang="en-US" sz="2400" b="1">
                <a:solidFill>
                  <a:schemeClr val="tx2"/>
                </a:solidFill>
                <a:latin typeface="Arial Rounded MT Bold" panose="020F0704030504030204" pitchFamily="34" charset="0"/>
              </a:rPr>
              <a:t>Water Activity</a:t>
            </a:r>
          </a:p>
        </p:txBody>
      </p:sp>
      <p:sp>
        <p:nvSpPr>
          <p:cNvPr id="18438" name="Line 1061">
            <a:extLst>
              <a:ext uri="{FF2B5EF4-FFF2-40B4-BE49-F238E27FC236}">
                <a16:creationId xmlns:a16="http://schemas.microsoft.com/office/drawing/2014/main" id="{667B7B6C-7050-A51E-A251-490B0E8AE638}"/>
              </a:ext>
            </a:extLst>
          </p:cNvPr>
          <p:cNvSpPr>
            <a:spLocks noChangeShapeType="1"/>
          </p:cNvSpPr>
          <p:nvPr/>
        </p:nvSpPr>
        <p:spPr bwMode="auto">
          <a:xfrm>
            <a:off x="2438400" y="4267200"/>
            <a:ext cx="72390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9" name="Line 1062">
            <a:extLst>
              <a:ext uri="{FF2B5EF4-FFF2-40B4-BE49-F238E27FC236}">
                <a16:creationId xmlns:a16="http://schemas.microsoft.com/office/drawing/2014/main" id="{31727168-E9AB-3DE4-4B84-4D5F29DD2745}"/>
              </a:ext>
            </a:extLst>
          </p:cNvPr>
          <p:cNvSpPr>
            <a:spLocks noChangeShapeType="1"/>
          </p:cNvSpPr>
          <p:nvPr/>
        </p:nvSpPr>
        <p:spPr bwMode="auto">
          <a:xfrm>
            <a:off x="5105400" y="4038600"/>
            <a:ext cx="0" cy="609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0" name="Text Box 1063">
            <a:extLst>
              <a:ext uri="{FF2B5EF4-FFF2-40B4-BE49-F238E27FC236}">
                <a16:creationId xmlns:a16="http://schemas.microsoft.com/office/drawing/2014/main" id="{E505672F-C067-8765-D4CE-4C83A2F6A277}"/>
              </a:ext>
            </a:extLst>
          </p:cNvPr>
          <p:cNvSpPr txBox="1">
            <a:spLocks noChangeArrowheads="1"/>
          </p:cNvSpPr>
          <p:nvPr/>
        </p:nvSpPr>
        <p:spPr bwMode="auto">
          <a:xfrm>
            <a:off x="4419600" y="4572000"/>
            <a:ext cx="1371600" cy="63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lnSpc>
                <a:spcPct val="85000"/>
              </a:lnSpc>
              <a:spcBef>
                <a:spcPct val="80000"/>
              </a:spcBef>
            </a:pPr>
            <a:r>
              <a:rPr lang="en-US" altLang="en-US" sz="1200" b="1">
                <a:solidFill>
                  <a:srgbClr val="663300"/>
                </a:solidFill>
                <a:latin typeface="Arial" panose="020B0604020202020204" pitchFamily="34" charset="0"/>
              </a:rPr>
              <a:t>Dry Egg Noodles</a:t>
            </a:r>
          </a:p>
          <a:p>
            <a:pPr eaLnBrk="1" hangingPunct="1">
              <a:lnSpc>
                <a:spcPct val="70000"/>
              </a:lnSpc>
              <a:spcBef>
                <a:spcPct val="50000"/>
              </a:spcBef>
            </a:pPr>
            <a:r>
              <a:rPr lang="en-US" altLang="en-US" sz="1200" b="1">
                <a:solidFill>
                  <a:srgbClr val="663300"/>
                </a:solidFill>
                <a:latin typeface="Arial" panose="020B0604020202020204" pitchFamily="34" charset="0"/>
              </a:rPr>
              <a:t>Crackers</a:t>
            </a:r>
            <a:endParaRPr lang="en-US" altLang="en-US" sz="1200">
              <a:solidFill>
                <a:schemeClr val="tx1"/>
              </a:solidFill>
              <a:latin typeface="Arial" panose="020B0604020202020204" pitchFamily="34" charset="0"/>
            </a:endParaRPr>
          </a:p>
        </p:txBody>
      </p:sp>
      <p:sp>
        <p:nvSpPr>
          <p:cNvPr id="18441" name="Line 1064">
            <a:extLst>
              <a:ext uri="{FF2B5EF4-FFF2-40B4-BE49-F238E27FC236}">
                <a16:creationId xmlns:a16="http://schemas.microsoft.com/office/drawing/2014/main" id="{15800B1C-9DA4-16B1-12BB-2280AD01A9C1}"/>
              </a:ext>
            </a:extLst>
          </p:cNvPr>
          <p:cNvSpPr>
            <a:spLocks noChangeShapeType="1"/>
          </p:cNvSpPr>
          <p:nvPr/>
        </p:nvSpPr>
        <p:spPr bwMode="auto">
          <a:xfrm>
            <a:off x="5791200" y="4114800"/>
            <a:ext cx="0" cy="1219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Text Box 1065">
            <a:extLst>
              <a:ext uri="{FF2B5EF4-FFF2-40B4-BE49-F238E27FC236}">
                <a16:creationId xmlns:a16="http://schemas.microsoft.com/office/drawing/2014/main" id="{566090AC-4A12-D37E-D143-06D85520FEB1}"/>
              </a:ext>
            </a:extLst>
          </p:cNvPr>
          <p:cNvSpPr txBox="1">
            <a:spLocks noChangeArrowheads="1"/>
          </p:cNvSpPr>
          <p:nvPr/>
        </p:nvSpPr>
        <p:spPr bwMode="auto">
          <a:xfrm>
            <a:off x="5257800" y="5334000"/>
            <a:ext cx="1143000" cy="47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lnSpc>
                <a:spcPct val="85000"/>
              </a:lnSpc>
              <a:spcBef>
                <a:spcPct val="80000"/>
              </a:spcBef>
            </a:pPr>
            <a:r>
              <a:rPr lang="en-US" altLang="en-US" sz="1200" b="1">
                <a:solidFill>
                  <a:srgbClr val="000000"/>
                </a:solidFill>
                <a:latin typeface="Arial" panose="020B0604020202020204" pitchFamily="34" charset="0"/>
              </a:rPr>
              <a:t>Flours</a:t>
            </a:r>
          </a:p>
          <a:p>
            <a:pPr eaLnBrk="1" hangingPunct="1">
              <a:lnSpc>
                <a:spcPct val="70000"/>
              </a:lnSpc>
              <a:spcBef>
                <a:spcPct val="50000"/>
              </a:spcBef>
            </a:pPr>
            <a:r>
              <a:rPr lang="en-US" altLang="en-US" sz="1200" b="1">
                <a:solidFill>
                  <a:srgbClr val="000000"/>
                </a:solidFill>
                <a:latin typeface="Arial" panose="020B0604020202020204" pitchFamily="34" charset="0"/>
              </a:rPr>
              <a:t>Candy</a:t>
            </a:r>
            <a:endParaRPr lang="en-US" altLang="en-US" sz="1200">
              <a:solidFill>
                <a:srgbClr val="000000"/>
              </a:solidFill>
              <a:latin typeface="Arial" panose="020B0604020202020204" pitchFamily="34" charset="0"/>
            </a:endParaRPr>
          </a:p>
        </p:txBody>
      </p:sp>
      <p:sp>
        <p:nvSpPr>
          <p:cNvPr id="18443" name="Line 1066">
            <a:extLst>
              <a:ext uri="{FF2B5EF4-FFF2-40B4-BE49-F238E27FC236}">
                <a16:creationId xmlns:a16="http://schemas.microsoft.com/office/drawing/2014/main" id="{C54D3DBE-F0E5-38DB-8C5F-A64FB42D5C84}"/>
              </a:ext>
            </a:extLst>
          </p:cNvPr>
          <p:cNvSpPr>
            <a:spLocks noChangeShapeType="1"/>
          </p:cNvSpPr>
          <p:nvPr/>
        </p:nvSpPr>
        <p:spPr bwMode="auto">
          <a:xfrm>
            <a:off x="6553200" y="4038600"/>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Text Box 1067">
            <a:extLst>
              <a:ext uri="{FF2B5EF4-FFF2-40B4-BE49-F238E27FC236}">
                <a16:creationId xmlns:a16="http://schemas.microsoft.com/office/drawing/2014/main" id="{FF6945EA-0821-4D37-3218-E79CCFE711E0}"/>
              </a:ext>
            </a:extLst>
          </p:cNvPr>
          <p:cNvSpPr txBox="1">
            <a:spLocks noChangeArrowheads="1"/>
          </p:cNvSpPr>
          <p:nvPr/>
        </p:nvSpPr>
        <p:spPr bwMode="auto">
          <a:xfrm>
            <a:off x="6400800" y="4572001"/>
            <a:ext cx="838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lnSpc>
                <a:spcPct val="85000"/>
              </a:lnSpc>
              <a:spcBef>
                <a:spcPct val="80000"/>
              </a:spcBef>
            </a:pPr>
            <a:r>
              <a:rPr lang="en-US" altLang="en-US" sz="1200" b="1">
                <a:solidFill>
                  <a:srgbClr val="660066"/>
                </a:solidFill>
                <a:latin typeface="Arial" panose="020B0604020202020204" pitchFamily="34" charset="0"/>
              </a:rPr>
              <a:t>Jams &amp; Jellies</a:t>
            </a:r>
            <a:endParaRPr lang="en-US" altLang="en-US" sz="1200">
              <a:solidFill>
                <a:schemeClr val="tx1"/>
              </a:solidFill>
              <a:latin typeface="Arial" panose="020B0604020202020204" pitchFamily="34" charset="0"/>
            </a:endParaRPr>
          </a:p>
        </p:txBody>
      </p:sp>
      <p:sp>
        <p:nvSpPr>
          <p:cNvPr id="18445" name="Text Box 1068">
            <a:extLst>
              <a:ext uri="{FF2B5EF4-FFF2-40B4-BE49-F238E27FC236}">
                <a16:creationId xmlns:a16="http://schemas.microsoft.com/office/drawing/2014/main" id="{C72049E4-0AD4-679F-062F-D8A2077EFC8B}"/>
              </a:ext>
            </a:extLst>
          </p:cNvPr>
          <p:cNvSpPr txBox="1">
            <a:spLocks noChangeArrowheads="1"/>
          </p:cNvSpPr>
          <p:nvPr/>
        </p:nvSpPr>
        <p:spPr bwMode="auto">
          <a:xfrm>
            <a:off x="8305800" y="4495800"/>
            <a:ext cx="1219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lnSpc>
                <a:spcPct val="80000"/>
              </a:lnSpc>
              <a:spcBef>
                <a:spcPct val="50000"/>
              </a:spcBef>
            </a:pPr>
            <a:r>
              <a:rPr lang="en-US" altLang="en-US" sz="1200" b="1">
                <a:solidFill>
                  <a:srgbClr val="000000"/>
                </a:solidFill>
                <a:latin typeface="Arial" panose="020B0604020202020204" pitchFamily="34" charset="0"/>
              </a:rPr>
              <a:t>Meats, Fish </a:t>
            </a:r>
          </a:p>
          <a:p>
            <a:pPr eaLnBrk="1" hangingPunct="1">
              <a:lnSpc>
                <a:spcPct val="80000"/>
              </a:lnSpc>
              <a:spcBef>
                <a:spcPct val="30000"/>
              </a:spcBef>
            </a:pPr>
            <a:r>
              <a:rPr lang="en-US" altLang="en-US" sz="1200" b="1">
                <a:solidFill>
                  <a:srgbClr val="000000"/>
                </a:solidFill>
                <a:latin typeface="Arial" panose="020B0604020202020204" pitchFamily="34" charset="0"/>
              </a:rPr>
              <a:t>Poultry</a:t>
            </a:r>
            <a:endParaRPr lang="en-US" altLang="en-US" sz="1200">
              <a:solidFill>
                <a:srgbClr val="000000"/>
              </a:solidFill>
              <a:latin typeface="Arial" panose="020B0604020202020204" pitchFamily="34" charset="0"/>
            </a:endParaRPr>
          </a:p>
        </p:txBody>
      </p:sp>
      <p:sp>
        <p:nvSpPr>
          <p:cNvPr id="18446" name="Line 1069">
            <a:extLst>
              <a:ext uri="{FF2B5EF4-FFF2-40B4-BE49-F238E27FC236}">
                <a16:creationId xmlns:a16="http://schemas.microsoft.com/office/drawing/2014/main" id="{62101968-A295-E4B2-45BC-65528AF6E3C0}"/>
              </a:ext>
            </a:extLst>
          </p:cNvPr>
          <p:cNvSpPr>
            <a:spLocks noChangeShapeType="1"/>
          </p:cNvSpPr>
          <p:nvPr/>
        </p:nvSpPr>
        <p:spPr bwMode="auto">
          <a:xfrm>
            <a:off x="7315200" y="3200400"/>
            <a:ext cx="0" cy="2743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7" name="Text Box 1070">
            <a:extLst>
              <a:ext uri="{FF2B5EF4-FFF2-40B4-BE49-F238E27FC236}">
                <a16:creationId xmlns:a16="http://schemas.microsoft.com/office/drawing/2014/main" id="{AC5B2B94-A1F6-34CE-4AF2-1C503481C904}"/>
              </a:ext>
            </a:extLst>
          </p:cNvPr>
          <p:cNvSpPr txBox="1">
            <a:spLocks noChangeArrowheads="1"/>
          </p:cNvSpPr>
          <p:nvPr/>
        </p:nvSpPr>
        <p:spPr bwMode="auto">
          <a:xfrm>
            <a:off x="6553200" y="2286001"/>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lnSpc>
                <a:spcPct val="85000"/>
              </a:lnSpc>
              <a:spcBef>
                <a:spcPct val="80000"/>
              </a:spcBef>
            </a:pPr>
            <a:r>
              <a:rPr lang="en-US" altLang="en-US" sz="1600" b="1">
                <a:solidFill>
                  <a:schemeClr val="hlink"/>
                </a:solidFill>
                <a:latin typeface="Arial Rounded MT Bold" panose="020F0704030504030204" pitchFamily="34" charset="0"/>
              </a:rPr>
              <a:t>Minimum needed for bacteria to grow</a:t>
            </a:r>
          </a:p>
        </p:txBody>
      </p:sp>
      <p:sp>
        <p:nvSpPr>
          <p:cNvPr id="18448" name="Text Box 1071">
            <a:extLst>
              <a:ext uri="{FF2B5EF4-FFF2-40B4-BE49-F238E27FC236}">
                <a16:creationId xmlns:a16="http://schemas.microsoft.com/office/drawing/2014/main" id="{0C8ACA17-5ABA-CC62-7699-94CC8F222005}"/>
              </a:ext>
            </a:extLst>
          </p:cNvPr>
          <p:cNvSpPr txBox="1">
            <a:spLocks noChangeArrowheads="1"/>
          </p:cNvSpPr>
          <p:nvPr/>
        </p:nvSpPr>
        <p:spPr bwMode="auto">
          <a:xfrm>
            <a:off x="7620000" y="5105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pPr>
            <a:r>
              <a:rPr lang="en-US" altLang="en-US" sz="1200" b="1">
                <a:solidFill>
                  <a:srgbClr val="000000"/>
                </a:solidFill>
                <a:latin typeface="Arial" panose="020B0604020202020204" pitchFamily="34" charset="0"/>
              </a:rPr>
              <a:t>Potentially Hazardous Foods</a:t>
            </a:r>
          </a:p>
        </p:txBody>
      </p:sp>
      <p:sp>
        <p:nvSpPr>
          <p:cNvPr id="18449" name="Line 1072">
            <a:extLst>
              <a:ext uri="{FF2B5EF4-FFF2-40B4-BE49-F238E27FC236}">
                <a16:creationId xmlns:a16="http://schemas.microsoft.com/office/drawing/2014/main" id="{E0361523-C0B6-2CFC-96C4-E27CC7D27066}"/>
              </a:ext>
            </a:extLst>
          </p:cNvPr>
          <p:cNvSpPr>
            <a:spLocks noChangeShapeType="1"/>
          </p:cNvSpPr>
          <p:nvPr/>
        </p:nvSpPr>
        <p:spPr bwMode="auto">
          <a:xfrm>
            <a:off x="7543800" y="5638800"/>
            <a:ext cx="18288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50" name="Line 1073">
            <a:extLst>
              <a:ext uri="{FF2B5EF4-FFF2-40B4-BE49-F238E27FC236}">
                <a16:creationId xmlns:a16="http://schemas.microsoft.com/office/drawing/2014/main" id="{79B36692-32F9-04A5-0B7F-1B98899688B4}"/>
              </a:ext>
            </a:extLst>
          </p:cNvPr>
          <p:cNvSpPr>
            <a:spLocks noChangeShapeType="1"/>
          </p:cNvSpPr>
          <p:nvPr/>
        </p:nvSpPr>
        <p:spPr bwMode="auto">
          <a:xfrm>
            <a:off x="8991600" y="3962400"/>
            <a:ext cx="0" cy="533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1" name="Line 1074">
            <a:extLst>
              <a:ext uri="{FF2B5EF4-FFF2-40B4-BE49-F238E27FC236}">
                <a16:creationId xmlns:a16="http://schemas.microsoft.com/office/drawing/2014/main" id="{30FF4F1C-DFF0-9B6B-AA7D-75A03CACB503}"/>
              </a:ext>
            </a:extLst>
          </p:cNvPr>
          <p:cNvSpPr>
            <a:spLocks noChangeShapeType="1"/>
          </p:cNvSpPr>
          <p:nvPr/>
        </p:nvSpPr>
        <p:spPr bwMode="auto">
          <a:xfrm>
            <a:off x="9601200" y="3962400"/>
            <a:ext cx="0" cy="914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2" name="Text Box 1075">
            <a:extLst>
              <a:ext uri="{FF2B5EF4-FFF2-40B4-BE49-F238E27FC236}">
                <a16:creationId xmlns:a16="http://schemas.microsoft.com/office/drawing/2014/main" id="{98536E1B-9AB2-DF9E-3E4E-BDE4E0267CF7}"/>
              </a:ext>
            </a:extLst>
          </p:cNvPr>
          <p:cNvSpPr txBox="1">
            <a:spLocks noChangeArrowheads="1"/>
          </p:cNvSpPr>
          <p:nvPr/>
        </p:nvSpPr>
        <p:spPr bwMode="auto">
          <a:xfrm>
            <a:off x="9144000" y="4876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pPr>
            <a:r>
              <a:rPr lang="en-US" altLang="en-US" sz="1200" b="1">
                <a:solidFill>
                  <a:srgbClr val="000000"/>
                </a:solidFill>
                <a:latin typeface="Arial" panose="020B0604020202020204" pitchFamily="34" charset="0"/>
              </a:rPr>
              <a:t>Distilled Water</a:t>
            </a:r>
          </a:p>
        </p:txBody>
      </p:sp>
      <p:sp>
        <p:nvSpPr>
          <p:cNvPr id="18453" name="Line 1076">
            <a:extLst>
              <a:ext uri="{FF2B5EF4-FFF2-40B4-BE49-F238E27FC236}">
                <a16:creationId xmlns:a16="http://schemas.microsoft.com/office/drawing/2014/main" id="{17D1A743-6C79-DC93-8FFD-2262086B5F86}"/>
              </a:ext>
            </a:extLst>
          </p:cNvPr>
          <p:cNvSpPr>
            <a:spLocks noChangeShapeType="1"/>
          </p:cNvSpPr>
          <p:nvPr/>
        </p:nvSpPr>
        <p:spPr bwMode="auto">
          <a:xfrm>
            <a:off x="28194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4" name="Line 1077">
            <a:extLst>
              <a:ext uri="{FF2B5EF4-FFF2-40B4-BE49-F238E27FC236}">
                <a16:creationId xmlns:a16="http://schemas.microsoft.com/office/drawing/2014/main" id="{D702267E-1894-2E15-2B1A-1C22909C062A}"/>
              </a:ext>
            </a:extLst>
          </p:cNvPr>
          <p:cNvSpPr>
            <a:spLocks noChangeShapeType="1"/>
          </p:cNvSpPr>
          <p:nvPr/>
        </p:nvSpPr>
        <p:spPr bwMode="auto">
          <a:xfrm flipH="1">
            <a:off x="35052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5" name="Line 1078">
            <a:extLst>
              <a:ext uri="{FF2B5EF4-FFF2-40B4-BE49-F238E27FC236}">
                <a16:creationId xmlns:a16="http://schemas.microsoft.com/office/drawing/2014/main" id="{115E3F09-187F-78BA-B961-8FDCE415E398}"/>
              </a:ext>
            </a:extLst>
          </p:cNvPr>
          <p:cNvSpPr>
            <a:spLocks noChangeShapeType="1"/>
          </p:cNvSpPr>
          <p:nvPr/>
        </p:nvSpPr>
        <p:spPr bwMode="auto">
          <a:xfrm>
            <a:off x="40386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6" name="Line 1079">
            <a:extLst>
              <a:ext uri="{FF2B5EF4-FFF2-40B4-BE49-F238E27FC236}">
                <a16:creationId xmlns:a16="http://schemas.microsoft.com/office/drawing/2014/main" id="{19EC1EE8-B516-5FA5-8B6F-DE9534CAD474}"/>
              </a:ext>
            </a:extLst>
          </p:cNvPr>
          <p:cNvSpPr>
            <a:spLocks noChangeShapeType="1"/>
          </p:cNvSpPr>
          <p:nvPr/>
        </p:nvSpPr>
        <p:spPr bwMode="auto">
          <a:xfrm>
            <a:off x="46482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7" name="Line 1080">
            <a:extLst>
              <a:ext uri="{FF2B5EF4-FFF2-40B4-BE49-F238E27FC236}">
                <a16:creationId xmlns:a16="http://schemas.microsoft.com/office/drawing/2014/main" id="{3B285425-146C-D1C0-20C6-1B4EE3404167}"/>
              </a:ext>
            </a:extLst>
          </p:cNvPr>
          <p:cNvSpPr>
            <a:spLocks noChangeShapeType="1"/>
          </p:cNvSpPr>
          <p:nvPr/>
        </p:nvSpPr>
        <p:spPr bwMode="auto">
          <a:xfrm>
            <a:off x="54864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8" name="Line 1081">
            <a:extLst>
              <a:ext uri="{FF2B5EF4-FFF2-40B4-BE49-F238E27FC236}">
                <a16:creationId xmlns:a16="http://schemas.microsoft.com/office/drawing/2014/main" id="{E189FBC6-AFC2-2D59-1853-D6AADBD9578A}"/>
              </a:ext>
            </a:extLst>
          </p:cNvPr>
          <p:cNvSpPr>
            <a:spLocks noChangeShapeType="1"/>
          </p:cNvSpPr>
          <p:nvPr/>
        </p:nvSpPr>
        <p:spPr bwMode="auto">
          <a:xfrm>
            <a:off x="62484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9" name="Line 1082">
            <a:extLst>
              <a:ext uri="{FF2B5EF4-FFF2-40B4-BE49-F238E27FC236}">
                <a16:creationId xmlns:a16="http://schemas.microsoft.com/office/drawing/2014/main" id="{187A26B4-E1E9-8603-8C33-FD0F6B9F0FF4}"/>
              </a:ext>
            </a:extLst>
          </p:cNvPr>
          <p:cNvSpPr>
            <a:spLocks noChangeShapeType="1"/>
          </p:cNvSpPr>
          <p:nvPr/>
        </p:nvSpPr>
        <p:spPr bwMode="auto">
          <a:xfrm>
            <a:off x="69342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0" name="Line 1083">
            <a:extLst>
              <a:ext uri="{FF2B5EF4-FFF2-40B4-BE49-F238E27FC236}">
                <a16:creationId xmlns:a16="http://schemas.microsoft.com/office/drawing/2014/main" id="{63A02033-E746-4A17-95F7-D6578F9F3212}"/>
              </a:ext>
            </a:extLst>
          </p:cNvPr>
          <p:cNvSpPr>
            <a:spLocks noChangeShapeType="1"/>
          </p:cNvSpPr>
          <p:nvPr/>
        </p:nvSpPr>
        <p:spPr bwMode="auto">
          <a:xfrm>
            <a:off x="77724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1" name="Line 1084">
            <a:extLst>
              <a:ext uri="{FF2B5EF4-FFF2-40B4-BE49-F238E27FC236}">
                <a16:creationId xmlns:a16="http://schemas.microsoft.com/office/drawing/2014/main" id="{7EB19073-8434-6CF5-FF1A-F62076BDF49E}"/>
              </a:ext>
            </a:extLst>
          </p:cNvPr>
          <p:cNvSpPr>
            <a:spLocks noChangeShapeType="1"/>
          </p:cNvSpPr>
          <p:nvPr/>
        </p:nvSpPr>
        <p:spPr bwMode="auto">
          <a:xfrm>
            <a:off x="82296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2" name="Line 1085">
            <a:extLst>
              <a:ext uri="{FF2B5EF4-FFF2-40B4-BE49-F238E27FC236}">
                <a16:creationId xmlns:a16="http://schemas.microsoft.com/office/drawing/2014/main" id="{8BAF2E0A-E3B8-43DF-C865-346307118CD7}"/>
              </a:ext>
            </a:extLst>
          </p:cNvPr>
          <p:cNvSpPr>
            <a:spLocks noChangeShapeType="1"/>
          </p:cNvSpPr>
          <p:nvPr/>
        </p:nvSpPr>
        <p:spPr bwMode="auto">
          <a:xfrm>
            <a:off x="8610600" y="41148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3" name="Rectangle 1086">
            <a:extLst>
              <a:ext uri="{FF2B5EF4-FFF2-40B4-BE49-F238E27FC236}">
                <a16:creationId xmlns:a16="http://schemas.microsoft.com/office/drawing/2014/main" id="{848A3173-BF1B-8BB3-5029-D4AF2F7BD169}"/>
              </a:ext>
            </a:extLst>
          </p:cNvPr>
          <p:cNvSpPr>
            <a:spLocks noChangeArrowheads="1"/>
          </p:cNvSpPr>
          <p:nvPr/>
        </p:nvSpPr>
        <p:spPr bwMode="auto">
          <a:xfrm>
            <a:off x="2362200" y="3657600"/>
            <a:ext cx="748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pPr>
            <a:r>
              <a:rPr lang="en-US" altLang="en-US" sz="1600" b="1">
                <a:solidFill>
                  <a:srgbClr val="000000"/>
                </a:solidFill>
                <a:latin typeface="Times New Roman" panose="02020603050405020304" pitchFamily="18" charset="0"/>
              </a:rPr>
              <a:t>0 </a:t>
            </a:r>
            <a:r>
              <a:rPr lang="en-US" altLang="en-US" sz="1400">
                <a:solidFill>
                  <a:srgbClr val="000000"/>
                </a:solidFill>
                <a:latin typeface="Times New Roman" panose="02020603050405020304" pitchFamily="18" charset="0"/>
              </a:rPr>
              <a:t>    </a:t>
            </a:r>
            <a:r>
              <a:rPr lang="en-US" altLang="en-US" sz="1200" b="1">
                <a:solidFill>
                  <a:srgbClr val="000000"/>
                </a:solidFill>
                <a:latin typeface="Times New Roman" panose="02020603050405020304" pitchFamily="18" charset="0"/>
              </a:rPr>
              <a:t>0.1	  0.2         0.3	        0.4       0.</a:t>
            </a:r>
            <a:r>
              <a:rPr lang="en-US" altLang="en-US" sz="1400" b="1">
                <a:solidFill>
                  <a:srgbClr val="000000"/>
                </a:solidFill>
                <a:latin typeface="Times New Roman" panose="02020603050405020304" pitchFamily="18" charset="0"/>
              </a:rPr>
              <a:t>5</a:t>
            </a:r>
            <a:r>
              <a:rPr lang="en-US" altLang="en-US" sz="1200" b="1">
                <a:solidFill>
                  <a:srgbClr val="000000"/>
                </a:solidFill>
                <a:latin typeface="Times New Roman" panose="02020603050405020304" pitchFamily="18" charset="0"/>
              </a:rPr>
              <a:t>    0.6   0.</a:t>
            </a:r>
            <a:r>
              <a:rPr lang="en-US" altLang="en-US" sz="1400" b="1">
                <a:solidFill>
                  <a:srgbClr val="000000"/>
                </a:solidFill>
                <a:latin typeface="Times New Roman" panose="02020603050405020304" pitchFamily="18" charset="0"/>
              </a:rPr>
              <a:t>67</a:t>
            </a:r>
            <a:r>
              <a:rPr lang="en-US" altLang="en-US" sz="1200" b="1">
                <a:solidFill>
                  <a:srgbClr val="000000"/>
                </a:solidFill>
                <a:latin typeface="Times New Roman" panose="02020603050405020304" pitchFamily="18" charset="0"/>
              </a:rPr>
              <a:t>     0.</a:t>
            </a:r>
            <a:r>
              <a:rPr lang="en-US" altLang="en-US" sz="1400" b="1">
                <a:solidFill>
                  <a:srgbClr val="000000"/>
                </a:solidFill>
                <a:latin typeface="Times New Roman" panose="02020603050405020304" pitchFamily="18" charset="0"/>
              </a:rPr>
              <a:t>7</a:t>
            </a:r>
            <a:r>
              <a:rPr lang="en-US" altLang="en-US" sz="1200" b="1">
                <a:solidFill>
                  <a:srgbClr val="000000"/>
                </a:solidFill>
                <a:latin typeface="Times New Roman" panose="02020603050405020304" pitchFamily="18" charset="0"/>
              </a:rPr>
              <a:t>  </a:t>
            </a:r>
            <a:r>
              <a:rPr lang="en-US" altLang="en-US" sz="1400" b="1">
                <a:solidFill>
                  <a:srgbClr val="000000"/>
                </a:solidFill>
                <a:latin typeface="Times New Roman" panose="02020603050405020304" pitchFamily="18" charset="0"/>
              </a:rPr>
              <a:t>0.75</a:t>
            </a:r>
            <a:r>
              <a:rPr lang="en-US" altLang="en-US" sz="1200" b="1">
                <a:solidFill>
                  <a:srgbClr val="000000"/>
                </a:solidFill>
                <a:latin typeface="Times New Roman" panose="02020603050405020304" pitchFamily="18" charset="0"/>
              </a:rPr>
              <a:t>   0.8</a:t>
            </a:r>
            <a:r>
              <a:rPr lang="en-US" altLang="en-US" sz="1200" b="1">
                <a:solidFill>
                  <a:schemeClr val="tx1"/>
                </a:solidFill>
                <a:latin typeface="Times New Roman" panose="02020603050405020304" pitchFamily="18" charset="0"/>
              </a:rPr>
              <a:t>   </a:t>
            </a:r>
            <a:r>
              <a:rPr lang="en-US" altLang="en-US" sz="1600" b="1">
                <a:solidFill>
                  <a:srgbClr val="CC0000"/>
                </a:solidFill>
                <a:latin typeface="Times New Roman" panose="02020603050405020304" pitchFamily="18" charset="0"/>
              </a:rPr>
              <a:t>0.85</a:t>
            </a:r>
            <a:r>
              <a:rPr lang="en-US" altLang="en-US" sz="1200" b="1">
                <a:solidFill>
                  <a:schemeClr val="tx1"/>
                </a:solidFill>
                <a:latin typeface="Times New Roman" panose="02020603050405020304" pitchFamily="18" charset="0"/>
              </a:rPr>
              <a:t>   </a:t>
            </a:r>
            <a:r>
              <a:rPr lang="en-US" altLang="en-US" sz="1200" b="1">
                <a:solidFill>
                  <a:srgbClr val="000000"/>
                </a:solidFill>
                <a:latin typeface="Times New Roman" panose="02020603050405020304" pitchFamily="18" charset="0"/>
              </a:rPr>
              <a:t>0.9    0.92    0.95     0.98         </a:t>
            </a:r>
            <a:r>
              <a:rPr lang="en-US" altLang="en-US" sz="1600" b="1">
                <a:solidFill>
                  <a:srgbClr val="000000"/>
                </a:solidFill>
                <a:latin typeface="Times New Roman" panose="02020603050405020304" pitchFamily="18" charset="0"/>
              </a:rPr>
              <a:t>1.0</a:t>
            </a:r>
          </a:p>
        </p:txBody>
      </p:sp>
      <p:sp>
        <p:nvSpPr>
          <p:cNvPr id="18464" name="AutoShape 1088">
            <a:extLst>
              <a:ext uri="{FF2B5EF4-FFF2-40B4-BE49-F238E27FC236}">
                <a16:creationId xmlns:a16="http://schemas.microsoft.com/office/drawing/2014/main" id="{5BADE7E6-E131-C909-62F0-C912C4FCCE76}"/>
              </a:ext>
            </a:extLst>
          </p:cNvPr>
          <p:cNvSpPr>
            <a:spLocks/>
          </p:cNvSpPr>
          <p:nvPr/>
        </p:nvSpPr>
        <p:spPr bwMode="auto">
          <a:xfrm rot="-5400000">
            <a:off x="8839200" y="2895600"/>
            <a:ext cx="228600" cy="990600"/>
          </a:xfrm>
          <a:prstGeom prst="rightBrace">
            <a:avLst>
              <a:gd name="adj1" fmla="val 36111"/>
              <a:gd name="adj2" fmla="val 50000"/>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endParaRPr lang="en-US" altLang="en-US" sz="2400">
              <a:solidFill>
                <a:schemeClr val="bg2"/>
              </a:solidFill>
              <a:latin typeface="Tahoma" panose="020B0604030504040204" pitchFamily="34" charset="0"/>
            </a:endParaRPr>
          </a:p>
        </p:txBody>
      </p:sp>
      <p:sp>
        <p:nvSpPr>
          <p:cNvPr id="18465" name="Text Box 1089">
            <a:extLst>
              <a:ext uri="{FF2B5EF4-FFF2-40B4-BE49-F238E27FC236}">
                <a16:creationId xmlns:a16="http://schemas.microsoft.com/office/drawing/2014/main" id="{2F57D838-1C03-AF8F-356B-CD2A136320E0}"/>
              </a:ext>
            </a:extLst>
          </p:cNvPr>
          <p:cNvSpPr txBox="1">
            <a:spLocks noChangeArrowheads="1"/>
          </p:cNvSpPr>
          <p:nvPr/>
        </p:nvSpPr>
        <p:spPr bwMode="auto">
          <a:xfrm>
            <a:off x="8001001" y="2819400"/>
            <a:ext cx="20460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a:spcBef>
                <a:spcPct val="0"/>
              </a:spcBef>
            </a:pPr>
            <a:r>
              <a:rPr lang="en-US" altLang="en-US" sz="1400">
                <a:solidFill>
                  <a:schemeClr val="bg2"/>
                </a:solidFill>
                <a:latin typeface="Arial Rounded MT Bold" panose="020F0704030504030204" pitchFamily="34" charset="0"/>
              </a:rPr>
              <a:t>Fresh  and canned</a:t>
            </a:r>
          </a:p>
          <a:p>
            <a:pPr>
              <a:spcBef>
                <a:spcPct val="0"/>
              </a:spcBef>
            </a:pPr>
            <a:r>
              <a:rPr lang="en-US" altLang="en-US" sz="1400">
                <a:solidFill>
                  <a:schemeClr val="bg2"/>
                </a:solidFill>
                <a:latin typeface="Arial Rounded MT Bold" panose="020F0704030504030204" pitchFamily="34" charset="0"/>
              </a:rPr>
              <a:t>Fruits and vegetables</a:t>
            </a:r>
          </a:p>
        </p:txBody>
      </p:sp>
      <p:sp>
        <p:nvSpPr>
          <p:cNvPr id="18466" name="Line 1090">
            <a:extLst>
              <a:ext uri="{FF2B5EF4-FFF2-40B4-BE49-F238E27FC236}">
                <a16:creationId xmlns:a16="http://schemas.microsoft.com/office/drawing/2014/main" id="{F3355E3F-76EA-7168-EE6A-1F8ED4FD41B4}"/>
              </a:ext>
            </a:extLst>
          </p:cNvPr>
          <p:cNvSpPr>
            <a:spLocks noChangeShapeType="1"/>
          </p:cNvSpPr>
          <p:nvPr/>
        </p:nvSpPr>
        <p:spPr bwMode="auto">
          <a:xfrm>
            <a:off x="3505200" y="4038600"/>
            <a:ext cx="0" cy="838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7" name="Rectangle 1091">
            <a:extLst>
              <a:ext uri="{FF2B5EF4-FFF2-40B4-BE49-F238E27FC236}">
                <a16:creationId xmlns:a16="http://schemas.microsoft.com/office/drawing/2014/main" id="{323ED54C-621F-D32C-B886-917C8DDC207F}"/>
              </a:ext>
            </a:extLst>
          </p:cNvPr>
          <p:cNvSpPr>
            <a:spLocks noChangeArrowheads="1"/>
          </p:cNvSpPr>
          <p:nvPr/>
        </p:nvSpPr>
        <p:spPr bwMode="auto">
          <a:xfrm>
            <a:off x="2971800" y="4876801"/>
            <a:ext cx="12192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lnSpc>
                <a:spcPct val="85000"/>
              </a:lnSpc>
              <a:spcBef>
                <a:spcPct val="50000"/>
              </a:spcBef>
            </a:pPr>
            <a:r>
              <a:rPr lang="en-US" altLang="en-US" sz="1200" b="1">
                <a:solidFill>
                  <a:srgbClr val="000000"/>
                </a:solidFill>
                <a:latin typeface="Arial" panose="020B0604020202020204" pitchFamily="34" charset="0"/>
              </a:rPr>
              <a:t>Dried  Whole Milk</a:t>
            </a:r>
          </a:p>
          <a:p>
            <a:pPr eaLnBrk="1" hangingPunct="1">
              <a:lnSpc>
                <a:spcPct val="85000"/>
              </a:lnSpc>
              <a:spcBef>
                <a:spcPct val="50000"/>
              </a:spcBef>
            </a:pPr>
            <a:r>
              <a:rPr lang="en-US" altLang="en-US" sz="1200" b="1">
                <a:solidFill>
                  <a:srgbClr val="000000"/>
                </a:solidFill>
                <a:latin typeface="Arial" panose="020B0604020202020204" pitchFamily="34" charset="0"/>
              </a:rPr>
              <a:t>Sugar</a:t>
            </a:r>
          </a:p>
        </p:txBody>
      </p:sp>
      <p:sp>
        <p:nvSpPr>
          <p:cNvPr id="18468" name="AutoShape 1092">
            <a:extLst>
              <a:ext uri="{FF2B5EF4-FFF2-40B4-BE49-F238E27FC236}">
                <a16:creationId xmlns:a16="http://schemas.microsoft.com/office/drawing/2014/main" id="{1E0DDEC1-CD25-B87B-DB09-A11E2C30CCE3}"/>
              </a:ext>
            </a:extLst>
          </p:cNvPr>
          <p:cNvSpPr>
            <a:spLocks/>
          </p:cNvSpPr>
          <p:nvPr/>
        </p:nvSpPr>
        <p:spPr bwMode="auto">
          <a:xfrm rot="-5400000">
            <a:off x="6057900" y="2705100"/>
            <a:ext cx="228600" cy="1524000"/>
          </a:xfrm>
          <a:prstGeom prst="rightBrace">
            <a:avLst>
              <a:gd name="adj1" fmla="val 55556"/>
              <a:gd name="adj2" fmla="val 50000"/>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endParaRPr lang="en-US" altLang="en-US" sz="2400">
              <a:solidFill>
                <a:schemeClr val="bg2"/>
              </a:solidFill>
              <a:latin typeface="Tahoma" panose="020B0604030504040204" pitchFamily="34" charset="0"/>
            </a:endParaRPr>
          </a:p>
        </p:txBody>
      </p:sp>
      <p:sp>
        <p:nvSpPr>
          <p:cNvPr id="18469" name="Rectangle 1093">
            <a:extLst>
              <a:ext uri="{FF2B5EF4-FFF2-40B4-BE49-F238E27FC236}">
                <a16:creationId xmlns:a16="http://schemas.microsoft.com/office/drawing/2014/main" id="{0AD821BD-F2BA-D40E-385E-2C89D08BC4E0}"/>
              </a:ext>
            </a:extLst>
          </p:cNvPr>
          <p:cNvSpPr>
            <a:spLocks noChangeArrowheads="1"/>
          </p:cNvSpPr>
          <p:nvPr/>
        </p:nvSpPr>
        <p:spPr bwMode="auto">
          <a:xfrm>
            <a:off x="5638801" y="3048000"/>
            <a:ext cx="1058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r>
              <a:rPr lang="en-US" altLang="en-US" sz="1400">
                <a:solidFill>
                  <a:schemeClr val="bg2"/>
                </a:solidFill>
                <a:latin typeface="Arial Rounded MT Bold" panose="020F0704030504030204" pitchFamily="34" charset="0"/>
              </a:rPr>
              <a:t>Dried fruit</a:t>
            </a:r>
          </a:p>
        </p:txBody>
      </p:sp>
      <p:sp>
        <p:nvSpPr>
          <p:cNvPr id="18470" name="AutoShape 1094">
            <a:extLst>
              <a:ext uri="{FF2B5EF4-FFF2-40B4-BE49-F238E27FC236}">
                <a16:creationId xmlns:a16="http://schemas.microsoft.com/office/drawing/2014/main" id="{FAB773AD-8DF6-7D5B-4AB4-DDF0D88BB232}"/>
              </a:ext>
            </a:extLst>
          </p:cNvPr>
          <p:cNvSpPr>
            <a:spLocks/>
          </p:cNvSpPr>
          <p:nvPr/>
        </p:nvSpPr>
        <p:spPr bwMode="auto">
          <a:xfrm rot="5402516">
            <a:off x="6743700" y="4076700"/>
            <a:ext cx="228600" cy="762000"/>
          </a:xfrm>
          <a:prstGeom prst="rightBrace">
            <a:avLst>
              <a:gd name="adj1" fmla="val 27778"/>
              <a:gd name="adj2" fmla="val 50000"/>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endParaRPr lang="en-US" altLang="en-US" sz="2400">
              <a:solidFill>
                <a:schemeClr val="bg2"/>
              </a:solidFill>
              <a:latin typeface="Tahoma" panose="020B0604030504040204" pitchFamily="34" charset="0"/>
            </a:endParaRPr>
          </a:p>
        </p:txBody>
      </p:sp>
      <p:sp>
        <p:nvSpPr>
          <p:cNvPr id="18471" name="Line 1095">
            <a:extLst>
              <a:ext uri="{FF2B5EF4-FFF2-40B4-BE49-F238E27FC236}">
                <a16:creationId xmlns:a16="http://schemas.microsoft.com/office/drawing/2014/main" id="{3191E225-E65F-8C1B-C3C1-4C5B7425AF0D}"/>
              </a:ext>
            </a:extLst>
          </p:cNvPr>
          <p:cNvSpPr>
            <a:spLocks noChangeShapeType="1"/>
          </p:cNvSpPr>
          <p:nvPr/>
        </p:nvSpPr>
        <p:spPr bwMode="auto">
          <a:xfrm>
            <a:off x="4648200" y="3962400"/>
            <a:ext cx="0" cy="609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2" name="Rectangle 1096">
            <a:extLst>
              <a:ext uri="{FF2B5EF4-FFF2-40B4-BE49-F238E27FC236}">
                <a16:creationId xmlns:a16="http://schemas.microsoft.com/office/drawing/2014/main" id="{5CAB3DFA-7A6F-1706-9235-41475A6482C3}"/>
              </a:ext>
            </a:extLst>
          </p:cNvPr>
          <p:cNvSpPr>
            <a:spLocks noChangeArrowheads="1"/>
          </p:cNvSpPr>
          <p:nvPr/>
        </p:nvSpPr>
        <p:spPr bwMode="auto">
          <a:xfrm>
            <a:off x="4343400" y="3200400"/>
            <a:ext cx="685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lnSpc>
                <a:spcPct val="85000"/>
              </a:lnSpc>
              <a:spcBef>
                <a:spcPct val="50000"/>
              </a:spcBef>
            </a:pPr>
            <a:r>
              <a:rPr lang="en-US" altLang="en-US" sz="1200" b="1">
                <a:solidFill>
                  <a:srgbClr val="000000"/>
                </a:solidFill>
                <a:latin typeface="Arial" panose="020B0604020202020204" pitchFamily="34" charset="0"/>
              </a:rPr>
              <a:t>Cocoa</a:t>
            </a:r>
          </a:p>
        </p:txBody>
      </p:sp>
    </p:spTree>
    <p:extLst>
      <p:ext uri="{BB962C8B-B14F-4D97-AF65-F5344CB8AC3E}">
        <p14:creationId xmlns:p14="http://schemas.microsoft.com/office/powerpoint/2010/main" val="207450638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260BDC9-BF3D-F0CE-2C56-8780848CD116}"/>
              </a:ext>
            </a:extLst>
          </p:cNvPr>
          <p:cNvSpPr>
            <a:spLocks noGrp="1" noChangeArrowheads="1"/>
          </p:cNvSpPr>
          <p:nvPr>
            <p:ph type="title" idx="4294967295"/>
          </p:nvPr>
        </p:nvSpPr>
        <p:spPr bwMode="auto">
          <a:xfrm>
            <a:off x="1981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we know: pH</a:t>
            </a:r>
          </a:p>
        </p:txBody>
      </p:sp>
      <p:sp>
        <p:nvSpPr>
          <p:cNvPr id="23555" name="Text Box 22">
            <a:extLst>
              <a:ext uri="{FF2B5EF4-FFF2-40B4-BE49-F238E27FC236}">
                <a16:creationId xmlns:a16="http://schemas.microsoft.com/office/drawing/2014/main" id="{54866802-4E06-F00F-B59D-A7D448138716}"/>
              </a:ext>
            </a:extLst>
          </p:cNvPr>
          <p:cNvSpPr txBox="1">
            <a:spLocks noChangeArrowheads="1"/>
          </p:cNvSpPr>
          <p:nvPr/>
        </p:nvSpPr>
        <p:spPr bwMode="auto">
          <a:xfrm>
            <a:off x="3048000" y="1981201"/>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pPr>
            <a:r>
              <a:rPr lang="en-US" altLang="en-US" sz="1800" b="1">
                <a:solidFill>
                  <a:srgbClr val="000000"/>
                </a:solidFill>
                <a:latin typeface="Arial" panose="020B0604020202020204" pitchFamily="34" charset="0"/>
              </a:rPr>
              <a:t>Acid</a:t>
            </a:r>
          </a:p>
        </p:txBody>
      </p:sp>
      <p:sp>
        <p:nvSpPr>
          <p:cNvPr id="23556" name="Text Box 23">
            <a:extLst>
              <a:ext uri="{FF2B5EF4-FFF2-40B4-BE49-F238E27FC236}">
                <a16:creationId xmlns:a16="http://schemas.microsoft.com/office/drawing/2014/main" id="{44F1C428-8522-455E-FEFE-F32BB7E48385}"/>
              </a:ext>
            </a:extLst>
          </p:cNvPr>
          <p:cNvSpPr txBox="1">
            <a:spLocks noChangeArrowheads="1"/>
          </p:cNvSpPr>
          <p:nvPr/>
        </p:nvSpPr>
        <p:spPr bwMode="auto">
          <a:xfrm>
            <a:off x="6705600" y="19050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pPr>
            <a:r>
              <a:rPr lang="en-US" altLang="en-US" sz="1800" b="1">
                <a:solidFill>
                  <a:srgbClr val="000000"/>
                </a:solidFill>
                <a:latin typeface="Arial" panose="020B0604020202020204" pitchFamily="34" charset="0"/>
              </a:rPr>
              <a:t>Alkaline</a:t>
            </a:r>
          </a:p>
          <a:p>
            <a:pPr eaLnBrk="1" hangingPunct="1">
              <a:spcBef>
                <a:spcPct val="50000"/>
              </a:spcBef>
            </a:pPr>
            <a:endParaRPr lang="en-US" altLang="en-US" sz="2400">
              <a:solidFill>
                <a:srgbClr val="000000"/>
              </a:solidFill>
              <a:latin typeface="Times New Roman" panose="02020603050405020304" pitchFamily="18" charset="0"/>
            </a:endParaRPr>
          </a:p>
        </p:txBody>
      </p:sp>
      <p:sp>
        <p:nvSpPr>
          <p:cNvPr id="23557" name="Line 24">
            <a:extLst>
              <a:ext uri="{FF2B5EF4-FFF2-40B4-BE49-F238E27FC236}">
                <a16:creationId xmlns:a16="http://schemas.microsoft.com/office/drawing/2014/main" id="{6D2AABA0-D841-232B-3B58-FFA4867C90CB}"/>
              </a:ext>
            </a:extLst>
          </p:cNvPr>
          <p:cNvSpPr>
            <a:spLocks noChangeShapeType="1"/>
          </p:cNvSpPr>
          <p:nvPr/>
        </p:nvSpPr>
        <p:spPr bwMode="auto">
          <a:xfrm>
            <a:off x="2209800" y="2362200"/>
            <a:ext cx="35814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8" name="Line 25">
            <a:extLst>
              <a:ext uri="{FF2B5EF4-FFF2-40B4-BE49-F238E27FC236}">
                <a16:creationId xmlns:a16="http://schemas.microsoft.com/office/drawing/2014/main" id="{B656C414-1667-AFCE-6203-C9C9B7656294}"/>
              </a:ext>
            </a:extLst>
          </p:cNvPr>
          <p:cNvSpPr>
            <a:spLocks noChangeShapeType="1"/>
          </p:cNvSpPr>
          <p:nvPr/>
        </p:nvSpPr>
        <p:spPr bwMode="auto">
          <a:xfrm flipV="1">
            <a:off x="6096000" y="2362200"/>
            <a:ext cx="35814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9" name="Line 26">
            <a:extLst>
              <a:ext uri="{FF2B5EF4-FFF2-40B4-BE49-F238E27FC236}">
                <a16:creationId xmlns:a16="http://schemas.microsoft.com/office/drawing/2014/main" id="{BB13CDB7-A89D-A59A-0B2A-0BA94ED7848B}"/>
              </a:ext>
            </a:extLst>
          </p:cNvPr>
          <p:cNvSpPr>
            <a:spLocks noChangeShapeType="1"/>
          </p:cNvSpPr>
          <p:nvPr/>
        </p:nvSpPr>
        <p:spPr bwMode="auto">
          <a:xfrm>
            <a:off x="2209800" y="2362200"/>
            <a:ext cx="0" cy="3810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0" name="Line 27">
            <a:extLst>
              <a:ext uri="{FF2B5EF4-FFF2-40B4-BE49-F238E27FC236}">
                <a16:creationId xmlns:a16="http://schemas.microsoft.com/office/drawing/2014/main" id="{EDDDA9EE-AC96-F516-6540-B97FEDC9CB39}"/>
              </a:ext>
            </a:extLst>
          </p:cNvPr>
          <p:cNvSpPr>
            <a:spLocks noChangeShapeType="1"/>
          </p:cNvSpPr>
          <p:nvPr/>
        </p:nvSpPr>
        <p:spPr bwMode="auto">
          <a:xfrm>
            <a:off x="5791200" y="2362200"/>
            <a:ext cx="0" cy="3048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Line 28">
            <a:extLst>
              <a:ext uri="{FF2B5EF4-FFF2-40B4-BE49-F238E27FC236}">
                <a16:creationId xmlns:a16="http://schemas.microsoft.com/office/drawing/2014/main" id="{E6D32D86-C33B-405C-EE45-3F8CC9DD366B}"/>
              </a:ext>
            </a:extLst>
          </p:cNvPr>
          <p:cNvSpPr>
            <a:spLocks noChangeShapeType="1"/>
          </p:cNvSpPr>
          <p:nvPr/>
        </p:nvSpPr>
        <p:spPr bwMode="auto">
          <a:xfrm>
            <a:off x="6096000" y="2362200"/>
            <a:ext cx="0" cy="3048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2" name="Line 29">
            <a:extLst>
              <a:ext uri="{FF2B5EF4-FFF2-40B4-BE49-F238E27FC236}">
                <a16:creationId xmlns:a16="http://schemas.microsoft.com/office/drawing/2014/main" id="{88407C34-BA45-6D78-77E2-82C1B4E1ABF2}"/>
              </a:ext>
            </a:extLst>
          </p:cNvPr>
          <p:cNvSpPr>
            <a:spLocks noChangeShapeType="1"/>
          </p:cNvSpPr>
          <p:nvPr/>
        </p:nvSpPr>
        <p:spPr bwMode="auto">
          <a:xfrm>
            <a:off x="9677400" y="2362200"/>
            <a:ext cx="0" cy="3048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3" name="Rectangle 30">
            <a:extLst>
              <a:ext uri="{FF2B5EF4-FFF2-40B4-BE49-F238E27FC236}">
                <a16:creationId xmlns:a16="http://schemas.microsoft.com/office/drawing/2014/main" id="{F1E710D5-6B69-F5BD-CD30-A45463346A3B}"/>
              </a:ext>
            </a:extLst>
          </p:cNvPr>
          <p:cNvSpPr>
            <a:spLocks noChangeArrowheads="1"/>
          </p:cNvSpPr>
          <p:nvPr/>
        </p:nvSpPr>
        <p:spPr bwMode="auto">
          <a:xfrm>
            <a:off x="2362200" y="2971800"/>
            <a:ext cx="745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r>
              <a:rPr lang="en-US" altLang="en-US" sz="1600" b="1">
                <a:solidFill>
                  <a:srgbClr val="000000"/>
                </a:solidFill>
                <a:latin typeface="Times New Roman" panose="02020603050405020304" pitchFamily="18" charset="0"/>
              </a:rPr>
              <a:t>0 </a:t>
            </a:r>
            <a:r>
              <a:rPr lang="en-US" altLang="en-US" sz="1400">
                <a:solidFill>
                  <a:srgbClr val="000000"/>
                </a:solidFill>
                <a:latin typeface="Times New Roman" panose="02020603050405020304" pitchFamily="18" charset="0"/>
              </a:rPr>
              <a:t>   </a:t>
            </a:r>
            <a:r>
              <a:rPr lang="en-US" altLang="en-US" sz="1200" b="1">
                <a:solidFill>
                  <a:srgbClr val="000000"/>
                </a:solidFill>
                <a:latin typeface="Times New Roman" panose="02020603050405020304" pitchFamily="18" charset="0"/>
              </a:rPr>
              <a:t>1.0     </a:t>
            </a:r>
            <a:r>
              <a:rPr lang="en-US" altLang="en-US" sz="1400" b="1">
                <a:solidFill>
                  <a:srgbClr val="000000"/>
                </a:solidFill>
                <a:latin typeface="Times New Roman" panose="02020603050405020304" pitchFamily="18" charset="0"/>
              </a:rPr>
              <a:t>2.0</a:t>
            </a:r>
            <a:r>
              <a:rPr lang="en-US" altLang="en-US" sz="1200" b="1">
                <a:solidFill>
                  <a:srgbClr val="000000"/>
                </a:solidFill>
                <a:latin typeface="Times New Roman" panose="02020603050405020304" pitchFamily="18" charset="0"/>
              </a:rPr>
              <a:t>     </a:t>
            </a:r>
            <a:r>
              <a:rPr lang="en-US" altLang="en-US" sz="1400" b="1">
                <a:solidFill>
                  <a:srgbClr val="000000"/>
                </a:solidFill>
                <a:latin typeface="Times New Roman" panose="02020603050405020304" pitchFamily="18" charset="0"/>
              </a:rPr>
              <a:t>3.0</a:t>
            </a:r>
            <a:r>
              <a:rPr lang="en-US" altLang="en-US" sz="1200" b="1">
                <a:solidFill>
                  <a:srgbClr val="000000"/>
                </a:solidFill>
                <a:latin typeface="Times New Roman" panose="02020603050405020304" pitchFamily="18" charset="0"/>
              </a:rPr>
              <a:t>      4.0</a:t>
            </a:r>
            <a:r>
              <a:rPr lang="en-US" altLang="en-US" sz="1200" b="1">
                <a:solidFill>
                  <a:schemeClr val="tx1"/>
                </a:solidFill>
                <a:latin typeface="Times New Roman" panose="02020603050405020304" pitchFamily="18" charset="0"/>
              </a:rPr>
              <a:t>     </a:t>
            </a:r>
            <a:r>
              <a:rPr lang="en-US" altLang="en-US" sz="1400" b="1">
                <a:solidFill>
                  <a:srgbClr val="CC0000"/>
                </a:solidFill>
                <a:latin typeface="Times New Roman" panose="02020603050405020304" pitchFamily="18" charset="0"/>
              </a:rPr>
              <a:t>4.6</a:t>
            </a:r>
            <a:r>
              <a:rPr lang="en-US" altLang="en-US" sz="1200" b="1">
                <a:solidFill>
                  <a:srgbClr val="CC0000"/>
                </a:solidFill>
                <a:latin typeface="Times New Roman" panose="02020603050405020304" pitchFamily="18" charset="0"/>
              </a:rPr>
              <a:t>     </a:t>
            </a:r>
            <a:r>
              <a:rPr lang="en-US" altLang="en-US" sz="1400" b="1">
                <a:solidFill>
                  <a:srgbClr val="CC0000"/>
                </a:solidFill>
                <a:latin typeface="Times New Roman" panose="02020603050405020304" pitchFamily="18" charset="0"/>
              </a:rPr>
              <a:t>5.0    6.0    6.4      7.0</a:t>
            </a:r>
            <a:r>
              <a:rPr lang="en-US" altLang="en-US" sz="1200" b="1">
                <a:solidFill>
                  <a:schemeClr val="tx1"/>
                </a:solidFill>
                <a:latin typeface="Times New Roman" panose="02020603050405020304" pitchFamily="18" charset="0"/>
              </a:rPr>
              <a:t>      </a:t>
            </a:r>
            <a:r>
              <a:rPr lang="en-US" altLang="en-US" sz="1200" b="1">
                <a:solidFill>
                  <a:srgbClr val="000000"/>
                </a:solidFill>
                <a:latin typeface="Times New Roman" panose="02020603050405020304" pitchFamily="18" charset="0"/>
              </a:rPr>
              <a:t>8.0      </a:t>
            </a:r>
            <a:r>
              <a:rPr lang="en-US" altLang="en-US" sz="1400" b="1">
                <a:solidFill>
                  <a:srgbClr val="000000"/>
                </a:solidFill>
                <a:latin typeface="Times New Roman" panose="02020603050405020304" pitchFamily="18" charset="0"/>
              </a:rPr>
              <a:t>8.5</a:t>
            </a:r>
            <a:r>
              <a:rPr lang="en-US" altLang="en-US" sz="1200" b="1">
                <a:solidFill>
                  <a:srgbClr val="000000"/>
                </a:solidFill>
                <a:latin typeface="Times New Roman" panose="02020603050405020304" pitchFamily="18" charset="0"/>
              </a:rPr>
              <a:t>    9.0     10.0    11.0     12.0    13.0   </a:t>
            </a:r>
            <a:r>
              <a:rPr lang="en-US" altLang="en-US" sz="1600" b="1">
                <a:solidFill>
                  <a:srgbClr val="000000"/>
                </a:solidFill>
                <a:latin typeface="Times New Roman" panose="02020603050405020304" pitchFamily="18" charset="0"/>
              </a:rPr>
              <a:t>14.0</a:t>
            </a:r>
          </a:p>
        </p:txBody>
      </p:sp>
      <p:sp>
        <p:nvSpPr>
          <p:cNvPr id="23564" name="Line 31">
            <a:extLst>
              <a:ext uri="{FF2B5EF4-FFF2-40B4-BE49-F238E27FC236}">
                <a16:creationId xmlns:a16="http://schemas.microsoft.com/office/drawing/2014/main" id="{C91CF367-6333-DC40-C012-A443170C56A0}"/>
              </a:ext>
            </a:extLst>
          </p:cNvPr>
          <p:cNvSpPr>
            <a:spLocks noChangeShapeType="1"/>
          </p:cNvSpPr>
          <p:nvPr/>
        </p:nvSpPr>
        <p:spPr bwMode="auto">
          <a:xfrm>
            <a:off x="2286000" y="2971800"/>
            <a:ext cx="75438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5" name="Line 32">
            <a:extLst>
              <a:ext uri="{FF2B5EF4-FFF2-40B4-BE49-F238E27FC236}">
                <a16:creationId xmlns:a16="http://schemas.microsoft.com/office/drawing/2014/main" id="{5570DB53-6F9E-2643-788E-0A195DB43854}"/>
              </a:ext>
            </a:extLst>
          </p:cNvPr>
          <p:cNvSpPr>
            <a:spLocks noChangeShapeType="1"/>
          </p:cNvSpPr>
          <p:nvPr/>
        </p:nvSpPr>
        <p:spPr bwMode="auto">
          <a:xfrm>
            <a:off x="3200400" y="3276600"/>
            <a:ext cx="0" cy="838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6" name="Text Box 33">
            <a:extLst>
              <a:ext uri="{FF2B5EF4-FFF2-40B4-BE49-F238E27FC236}">
                <a16:creationId xmlns:a16="http://schemas.microsoft.com/office/drawing/2014/main" id="{1FA7E92A-C6B1-C9BA-78F2-7B99A5B2034E}"/>
              </a:ext>
            </a:extLst>
          </p:cNvPr>
          <p:cNvSpPr txBox="1">
            <a:spLocks noChangeArrowheads="1"/>
          </p:cNvSpPr>
          <p:nvPr/>
        </p:nvSpPr>
        <p:spPr bwMode="auto">
          <a:xfrm>
            <a:off x="2819400" y="4191001"/>
            <a:ext cx="7620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pPr>
            <a:r>
              <a:rPr lang="en-US" altLang="en-US" sz="1200" b="1">
                <a:solidFill>
                  <a:srgbClr val="000000"/>
                </a:solidFill>
                <a:latin typeface="Times New Roman" panose="02020603050405020304" pitchFamily="18" charset="0"/>
              </a:rPr>
              <a:t>Limes</a:t>
            </a:r>
          </a:p>
          <a:p>
            <a:pPr eaLnBrk="1" hangingPunct="1">
              <a:lnSpc>
                <a:spcPct val="85000"/>
              </a:lnSpc>
            </a:pPr>
            <a:r>
              <a:rPr lang="en-US" altLang="en-US" sz="1200" b="1">
                <a:solidFill>
                  <a:srgbClr val="000000"/>
                </a:solidFill>
                <a:latin typeface="Times New Roman" panose="02020603050405020304" pitchFamily="18" charset="0"/>
              </a:rPr>
              <a:t>Pickles</a:t>
            </a:r>
          </a:p>
          <a:p>
            <a:pPr eaLnBrk="1" hangingPunct="1">
              <a:spcBef>
                <a:spcPct val="25000"/>
              </a:spcBef>
            </a:pPr>
            <a:r>
              <a:rPr lang="en-US" altLang="en-US" sz="1200" b="1">
                <a:solidFill>
                  <a:srgbClr val="000000"/>
                </a:solidFill>
                <a:latin typeface="Times New Roman" panose="02020603050405020304" pitchFamily="18" charset="0"/>
              </a:rPr>
              <a:t>Vinegar</a:t>
            </a:r>
            <a:endParaRPr lang="en-US" altLang="en-US" sz="1200">
              <a:solidFill>
                <a:srgbClr val="000000"/>
              </a:solidFill>
              <a:latin typeface="Times New Roman" panose="02020603050405020304" pitchFamily="18" charset="0"/>
            </a:endParaRPr>
          </a:p>
        </p:txBody>
      </p:sp>
      <p:sp>
        <p:nvSpPr>
          <p:cNvPr id="23567" name="Line 34">
            <a:extLst>
              <a:ext uri="{FF2B5EF4-FFF2-40B4-BE49-F238E27FC236}">
                <a16:creationId xmlns:a16="http://schemas.microsoft.com/office/drawing/2014/main" id="{8CC7B8D8-45D0-F7AF-6D4E-300ECA65B6B3}"/>
              </a:ext>
            </a:extLst>
          </p:cNvPr>
          <p:cNvSpPr>
            <a:spLocks noChangeShapeType="1"/>
          </p:cNvSpPr>
          <p:nvPr/>
        </p:nvSpPr>
        <p:spPr bwMode="auto">
          <a:xfrm>
            <a:off x="3581400" y="3276600"/>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8" name="Text Box 35">
            <a:extLst>
              <a:ext uri="{FF2B5EF4-FFF2-40B4-BE49-F238E27FC236}">
                <a16:creationId xmlns:a16="http://schemas.microsoft.com/office/drawing/2014/main" id="{7D03735C-2307-79E0-BE91-19CD22DFAB85}"/>
              </a:ext>
            </a:extLst>
          </p:cNvPr>
          <p:cNvSpPr txBox="1">
            <a:spLocks noChangeArrowheads="1"/>
          </p:cNvSpPr>
          <p:nvPr/>
        </p:nvSpPr>
        <p:spPr bwMode="auto">
          <a:xfrm>
            <a:off x="3200400" y="3429000"/>
            <a:ext cx="990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pPr>
            <a:r>
              <a:rPr lang="en-US" altLang="en-US" sz="1200" b="1" dirty="0">
                <a:solidFill>
                  <a:schemeClr val="bg2"/>
                </a:solidFill>
                <a:latin typeface="Times New Roman" panose="02020603050405020304" pitchFamily="18" charset="0"/>
              </a:rPr>
              <a:t>Commercial       Mayonnaise</a:t>
            </a:r>
          </a:p>
          <a:p>
            <a:pPr eaLnBrk="1" hangingPunct="1">
              <a:spcBef>
                <a:spcPct val="50000"/>
              </a:spcBef>
            </a:pPr>
            <a:r>
              <a:rPr lang="en-US" altLang="en-US" sz="1200" b="1" dirty="0">
                <a:solidFill>
                  <a:schemeClr val="bg2"/>
                </a:solidFill>
                <a:latin typeface="Times New Roman" panose="02020603050405020304" pitchFamily="18" charset="0"/>
              </a:rPr>
              <a:t>Apples</a:t>
            </a:r>
          </a:p>
        </p:txBody>
      </p:sp>
      <p:sp>
        <p:nvSpPr>
          <p:cNvPr id="23569" name="Line 36">
            <a:extLst>
              <a:ext uri="{FF2B5EF4-FFF2-40B4-BE49-F238E27FC236}">
                <a16:creationId xmlns:a16="http://schemas.microsoft.com/office/drawing/2014/main" id="{CBFA5C04-8C60-6532-821F-7C5CC2354B93}"/>
              </a:ext>
            </a:extLst>
          </p:cNvPr>
          <p:cNvSpPr>
            <a:spLocks noChangeShapeType="1"/>
          </p:cNvSpPr>
          <p:nvPr/>
        </p:nvSpPr>
        <p:spPr bwMode="auto">
          <a:xfrm>
            <a:off x="4876800" y="3276600"/>
            <a:ext cx="0" cy="533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0" name="Text Box 37">
            <a:extLst>
              <a:ext uri="{FF2B5EF4-FFF2-40B4-BE49-F238E27FC236}">
                <a16:creationId xmlns:a16="http://schemas.microsoft.com/office/drawing/2014/main" id="{7F367B9A-7426-73B4-E642-80AA52601129}"/>
              </a:ext>
            </a:extLst>
          </p:cNvPr>
          <p:cNvSpPr txBox="1">
            <a:spLocks noChangeArrowheads="1"/>
          </p:cNvSpPr>
          <p:nvPr/>
        </p:nvSpPr>
        <p:spPr bwMode="auto">
          <a:xfrm>
            <a:off x="4495800" y="3962400"/>
            <a:ext cx="1371600"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15000"/>
              </a:spcBef>
            </a:pPr>
            <a:r>
              <a:rPr lang="en-US" altLang="en-US" sz="1200" b="1" dirty="0">
                <a:solidFill>
                  <a:schemeClr val="bg2"/>
                </a:solidFill>
                <a:latin typeface="Times New Roman" panose="02020603050405020304" pitchFamily="18" charset="0"/>
              </a:rPr>
              <a:t>Beef, </a:t>
            </a:r>
          </a:p>
          <a:p>
            <a:pPr eaLnBrk="1" hangingPunct="1">
              <a:spcBef>
                <a:spcPct val="15000"/>
              </a:spcBef>
            </a:pPr>
            <a:r>
              <a:rPr lang="en-US" altLang="en-US" sz="1200" b="1" dirty="0">
                <a:solidFill>
                  <a:schemeClr val="bg2"/>
                </a:solidFill>
                <a:latin typeface="Times New Roman" panose="02020603050405020304" pitchFamily="18" charset="0"/>
              </a:rPr>
              <a:t>Veal</a:t>
            </a:r>
          </a:p>
          <a:p>
            <a:pPr eaLnBrk="1" hangingPunct="1">
              <a:spcBef>
                <a:spcPct val="15000"/>
              </a:spcBef>
            </a:pPr>
            <a:r>
              <a:rPr lang="en-US" altLang="en-US" sz="1200" b="1" dirty="0">
                <a:solidFill>
                  <a:schemeClr val="bg2"/>
                </a:solidFill>
                <a:latin typeface="Times New Roman" panose="02020603050405020304" pitchFamily="18" charset="0"/>
              </a:rPr>
              <a:t>Pork</a:t>
            </a:r>
          </a:p>
          <a:p>
            <a:pPr eaLnBrk="1" hangingPunct="1">
              <a:spcBef>
                <a:spcPct val="15000"/>
              </a:spcBef>
            </a:pPr>
            <a:r>
              <a:rPr lang="en-US" altLang="en-US" sz="1200" b="1" dirty="0">
                <a:solidFill>
                  <a:schemeClr val="bg2"/>
                </a:solidFill>
                <a:latin typeface="Times New Roman" panose="02020603050405020304" pitchFamily="18" charset="0"/>
              </a:rPr>
              <a:t>Carrots, Pumpkins</a:t>
            </a:r>
          </a:p>
          <a:p>
            <a:pPr eaLnBrk="1" hangingPunct="1">
              <a:spcBef>
                <a:spcPct val="15000"/>
              </a:spcBef>
            </a:pPr>
            <a:r>
              <a:rPr lang="en-US" altLang="en-US" sz="1200" b="1" dirty="0">
                <a:solidFill>
                  <a:schemeClr val="bg2"/>
                </a:solidFill>
                <a:latin typeface="Times New Roman" panose="02020603050405020304" pitchFamily="18" charset="0"/>
              </a:rPr>
              <a:t>Sweet Potatoes</a:t>
            </a:r>
          </a:p>
          <a:p>
            <a:pPr eaLnBrk="1" hangingPunct="1">
              <a:spcBef>
                <a:spcPct val="15000"/>
              </a:spcBef>
            </a:pPr>
            <a:r>
              <a:rPr lang="en-US" altLang="en-US" sz="1200" b="1" dirty="0">
                <a:solidFill>
                  <a:schemeClr val="bg2"/>
                </a:solidFill>
                <a:latin typeface="Times New Roman" panose="02020603050405020304" pitchFamily="18" charset="0"/>
              </a:rPr>
              <a:t>Cheddar Cheese</a:t>
            </a:r>
          </a:p>
        </p:txBody>
      </p:sp>
      <p:sp>
        <p:nvSpPr>
          <p:cNvPr id="23571" name="Text Box 38">
            <a:extLst>
              <a:ext uri="{FF2B5EF4-FFF2-40B4-BE49-F238E27FC236}">
                <a16:creationId xmlns:a16="http://schemas.microsoft.com/office/drawing/2014/main" id="{10958B04-D4F7-4001-C37E-476128303411}"/>
              </a:ext>
            </a:extLst>
          </p:cNvPr>
          <p:cNvSpPr txBox="1">
            <a:spLocks noChangeArrowheads="1"/>
          </p:cNvSpPr>
          <p:nvPr/>
        </p:nvSpPr>
        <p:spPr bwMode="auto">
          <a:xfrm>
            <a:off x="5257800" y="3733801"/>
            <a:ext cx="76200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15000"/>
              </a:spcBef>
            </a:pPr>
            <a:r>
              <a:rPr lang="en-US" altLang="en-US" sz="1200" b="1">
                <a:solidFill>
                  <a:schemeClr val="bg2"/>
                </a:solidFill>
                <a:latin typeface="Times New Roman" panose="02020603050405020304" pitchFamily="18" charset="0"/>
              </a:rPr>
              <a:t>Chicken</a:t>
            </a:r>
          </a:p>
          <a:p>
            <a:pPr eaLnBrk="1" hangingPunct="1">
              <a:spcBef>
                <a:spcPct val="15000"/>
              </a:spcBef>
            </a:pPr>
            <a:r>
              <a:rPr lang="en-US" altLang="en-US" sz="1200" b="1">
                <a:solidFill>
                  <a:schemeClr val="bg2"/>
                </a:solidFill>
                <a:latin typeface="Times New Roman" panose="02020603050405020304" pitchFamily="18" charset="0"/>
              </a:rPr>
              <a:t>Milk</a:t>
            </a:r>
          </a:p>
          <a:p>
            <a:pPr eaLnBrk="1" hangingPunct="1">
              <a:spcBef>
                <a:spcPct val="15000"/>
              </a:spcBef>
            </a:pPr>
            <a:r>
              <a:rPr lang="en-US" altLang="en-US" sz="1200" b="1">
                <a:solidFill>
                  <a:schemeClr val="bg2"/>
                </a:solidFill>
                <a:latin typeface="Times New Roman" panose="02020603050405020304" pitchFamily="18" charset="0"/>
              </a:rPr>
              <a:t>Corn</a:t>
            </a:r>
          </a:p>
        </p:txBody>
      </p:sp>
      <p:sp>
        <p:nvSpPr>
          <p:cNvPr id="23572" name="Line 39">
            <a:extLst>
              <a:ext uri="{FF2B5EF4-FFF2-40B4-BE49-F238E27FC236}">
                <a16:creationId xmlns:a16="http://schemas.microsoft.com/office/drawing/2014/main" id="{33F7F5B1-B811-A2E7-2F11-28C188B96444}"/>
              </a:ext>
            </a:extLst>
          </p:cNvPr>
          <p:cNvSpPr>
            <a:spLocks noChangeShapeType="1"/>
          </p:cNvSpPr>
          <p:nvPr/>
        </p:nvSpPr>
        <p:spPr bwMode="auto">
          <a:xfrm>
            <a:off x="5638800" y="3276600"/>
            <a:ext cx="0" cy="457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3" name="Text Box 40">
            <a:extLst>
              <a:ext uri="{FF2B5EF4-FFF2-40B4-BE49-F238E27FC236}">
                <a16:creationId xmlns:a16="http://schemas.microsoft.com/office/drawing/2014/main" id="{47B08661-FC59-2C99-2D9A-21472703B148}"/>
              </a:ext>
            </a:extLst>
          </p:cNvPr>
          <p:cNvSpPr txBox="1">
            <a:spLocks noChangeArrowheads="1"/>
          </p:cNvSpPr>
          <p:nvPr/>
        </p:nvSpPr>
        <p:spPr bwMode="auto">
          <a:xfrm>
            <a:off x="5791200" y="3276601"/>
            <a:ext cx="762000"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15000"/>
              </a:spcBef>
            </a:pPr>
            <a:r>
              <a:rPr lang="en-US" altLang="en-US" sz="1200" b="1">
                <a:solidFill>
                  <a:srgbClr val="000000"/>
                </a:solidFill>
                <a:latin typeface="Times New Roman" panose="02020603050405020304" pitchFamily="18" charset="0"/>
              </a:rPr>
              <a:t>Distilled</a:t>
            </a:r>
          </a:p>
          <a:p>
            <a:pPr eaLnBrk="1" hangingPunct="1">
              <a:spcBef>
                <a:spcPct val="15000"/>
              </a:spcBef>
            </a:pPr>
            <a:r>
              <a:rPr lang="en-US" altLang="en-US" sz="1200" b="1">
                <a:solidFill>
                  <a:srgbClr val="000000"/>
                </a:solidFill>
                <a:latin typeface="Times New Roman" panose="02020603050405020304" pitchFamily="18" charset="0"/>
              </a:rPr>
              <a:t>Water</a:t>
            </a:r>
          </a:p>
        </p:txBody>
      </p:sp>
      <p:sp>
        <p:nvSpPr>
          <p:cNvPr id="23574" name="Line 41">
            <a:extLst>
              <a:ext uri="{FF2B5EF4-FFF2-40B4-BE49-F238E27FC236}">
                <a16:creationId xmlns:a16="http://schemas.microsoft.com/office/drawing/2014/main" id="{6599BBAD-03D2-DC81-232A-A00326AD39BF}"/>
              </a:ext>
            </a:extLst>
          </p:cNvPr>
          <p:cNvSpPr>
            <a:spLocks noChangeShapeType="1"/>
          </p:cNvSpPr>
          <p:nvPr/>
        </p:nvSpPr>
        <p:spPr bwMode="auto">
          <a:xfrm>
            <a:off x="7010400" y="3276600"/>
            <a:ext cx="0" cy="533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5" name="Text Box 42">
            <a:extLst>
              <a:ext uri="{FF2B5EF4-FFF2-40B4-BE49-F238E27FC236}">
                <a16:creationId xmlns:a16="http://schemas.microsoft.com/office/drawing/2014/main" id="{000C9CB6-9CD8-2C27-21A1-703AA0138053}"/>
              </a:ext>
            </a:extLst>
          </p:cNvPr>
          <p:cNvSpPr txBox="1">
            <a:spLocks noChangeArrowheads="1"/>
          </p:cNvSpPr>
          <p:nvPr/>
        </p:nvSpPr>
        <p:spPr bwMode="auto">
          <a:xfrm>
            <a:off x="6629400" y="3810001"/>
            <a:ext cx="990600"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15000"/>
              </a:spcBef>
            </a:pPr>
            <a:r>
              <a:rPr lang="en-US" altLang="en-US" sz="1200" b="1">
                <a:solidFill>
                  <a:srgbClr val="000000"/>
                </a:solidFill>
                <a:latin typeface="Times New Roman" panose="02020603050405020304" pitchFamily="18" charset="0"/>
              </a:rPr>
              <a:t>Soda</a:t>
            </a:r>
          </a:p>
          <a:p>
            <a:pPr eaLnBrk="1" hangingPunct="1">
              <a:spcBef>
                <a:spcPct val="15000"/>
              </a:spcBef>
            </a:pPr>
            <a:r>
              <a:rPr lang="en-US" altLang="en-US" sz="1200" b="1">
                <a:solidFill>
                  <a:srgbClr val="000000"/>
                </a:solidFill>
                <a:latin typeface="Times New Roman" panose="02020603050405020304" pitchFamily="18" charset="0"/>
              </a:rPr>
              <a:t>Crackers</a:t>
            </a:r>
          </a:p>
        </p:txBody>
      </p:sp>
      <p:sp>
        <p:nvSpPr>
          <p:cNvPr id="23576" name="Text Box 43">
            <a:extLst>
              <a:ext uri="{FF2B5EF4-FFF2-40B4-BE49-F238E27FC236}">
                <a16:creationId xmlns:a16="http://schemas.microsoft.com/office/drawing/2014/main" id="{E1DA4DB3-3804-9241-8942-E77797594635}"/>
              </a:ext>
            </a:extLst>
          </p:cNvPr>
          <p:cNvSpPr txBox="1">
            <a:spLocks noChangeArrowheads="1"/>
          </p:cNvSpPr>
          <p:nvPr/>
        </p:nvSpPr>
        <p:spPr bwMode="auto">
          <a:xfrm>
            <a:off x="7162800" y="335280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15000"/>
              </a:spcBef>
            </a:pPr>
            <a:r>
              <a:rPr lang="en-US" altLang="en-US" sz="1200" b="1">
                <a:solidFill>
                  <a:srgbClr val="000000"/>
                </a:solidFill>
                <a:latin typeface="Times New Roman" panose="02020603050405020304" pitchFamily="18" charset="0"/>
              </a:rPr>
              <a:t>Egg White</a:t>
            </a:r>
          </a:p>
        </p:txBody>
      </p:sp>
      <p:sp>
        <p:nvSpPr>
          <p:cNvPr id="23577" name="Line 44">
            <a:extLst>
              <a:ext uri="{FF2B5EF4-FFF2-40B4-BE49-F238E27FC236}">
                <a16:creationId xmlns:a16="http://schemas.microsoft.com/office/drawing/2014/main" id="{AF60FD7F-3B04-C1D5-A390-5E1A3B29EFF4}"/>
              </a:ext>
            </a:extLst>
          </p:cNvPr>
          <p:cNvSpPr>
            <a:spLocks noChangeShapeType="1"/>
          </p:cNvSpPr>
          <p:nvPr/>
        </p:nvSpPr>
        <p:spPr bwMode="auto">
          <a:xfrm>
            <a:off x="7391400" y="3276600"/>
            <a:ext cx="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8" name="Rectangle 45">
            <a:extLst>
              <a:ext uri="{FF2B5EF4-FFF2-40B4-BE49-F238E27FC236}">
                <a16:creationId xmlns:a16="http://schemas.microsoft.com/office/drawing/2014/main" id="{AB4BDC38-AD29-6146-3EAC-F71B94D029EB}"/>
              </a:ext>
            </a:extLst>
          </p:cNvPr>
          <p:cNvSpPr>
            <a:spLocks noChangeArrowheads="1"/>
          </p:cNvSpPr>
          <p:nvPr/>
        </p:nvSpPr>
        <p:spPr bwMode="auto">
          <a:xfrm>
            <a:off x="6781800" y="4467226"/>
            <a:ext cx="31242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50000"/>
              </a:spcBef>
              <a:buClr>
                <a:schemeClr val="hlink"/>
              </a:buClr>
              <a:buSzPct val="115000"/>
              <a:buFont typeface="Wingdings" panose="05000000000000000000" pitchFamily="2" charset="2"/>
              <a:buChar char="§"/>
            </a:pPr>
            <a:r>
              <a:rPr lang="en-US" altLang="en-US" sz="2400">
                <a:solidFill>
                  <a:schemeClr val="tx1"/>
                </a:solidFill>
                <a:latin typeface="Tahoma" panose="020B0604030504040204" pitchFamily="34" charset="0"/>
              </a:rPr>
              <a:t> </a:t>
            </a:r>
            <a:r>
              <a:rPr lang="en-US" altLang="en-US" sz="2000" b="1">
                <a:solidFill>
                  <a:schemeClr val="tx2"/>
                </a:solidFill>
                <a:latin typeface="Arial Rounded MT Bold" panose="020F0704030504030204" pitchFamily="34" charset="0"/>
              </a:rPr>
              <a:t>Acidity levels affect bacterial growth</a:t>
            </a:r>
          </a:p>
          <a:p>
            <a:pPr eaLnBrk="1" hangingPunct="1">
              <a:spcBef>
                <a:spcPct val="50000"/>
              </a:spcBef>
              <a:buClr>
                <a:schemeClr val="hlink"/>
              </a:buClr>
              <a:buSzPct val="115000"/>
              <a:buFont typeface="Wingdings" panose="05000000000000000000" pitchFamily="2" charset="2"/>
              <a:buChar char="§"/>
            </a:pPr>
            <a:r>
              <a:rPr lang="en-US" altLang="en-US" sz="2000" b="1">
                <a:solidFill>
                  <a:schemeClr val="tx2"/>
                </a:solidFill>
                <a:latin typeface="Arial Rounded MT Bold" panose="020F0704030504030204" pitchFamily="34" charset="0"/>
              </a:rPr>
              <a:t> Different bacteria, different acid tolerance</a:t>
            </a:r>
          </a:p>
        </p:txBody>
      </p:sp>
      <p:sp>
        <p:nvSpPr>
          <p:cNvPr id="23579" name="Line 46">
            <a:extLst>
              <a:ext uri="{FF2B5EF4-FFF2-40B4-BE49-F238E27FC236}">
                <a16:creationId xmlns:a16="http://schemas.microsoft.com/office/drawing/2014/main" id="{C2C566FE-9A46-B426-4B63-EA57C1121E93}"/>
              </a:ext>
            </a:extLst>
          </p:cNvPr>
          <p:cNvSpPr>
            <a:spLocks noChangeShapeType="1"/>
          </p:cNvSpPr>
          <p:nvPr/>
        </p:nvSpPr>
        <p:spPr bwMode="auto">
          <a:xfrm>
            <a:off x="5181600" y="3276600"/>
            <a:ext cx="0" cy="533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0" name="Line 47">
            <a:extLst>
              <a:ext uri="{FF2B5EF4-FFF2-40B4-BE49-F238E27FC236}">
                <a16:creationId xmlns:a16="http://schemas.microsoft.com/office/drawing/2014/main" id="{CC6DD861-174D-3726-F190-FEBFF96643E7}"/>
              </a:ext>
            </a:extLst>
          </p:cNvPr>
          <p:cNvSpPr>
            <a:spLocks noChangeShapeType="1"/>
          </p:cNvSpPr>
          <p:nvPr/>
        </p:nvSpPr>
        <p:spPr bwMode="auto">
          <a:xfrm>
            <a:off x="4191000" y="3200400"/>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1" name="Text Box 50">
            <a:extLst>
              <a:ext uri="{FF2B5EF4-FFF2-40B4-BE49-F238E27FC236}">
                <a16:creationId xmlns:a16="http://schemas.microsoft.com/office/drawing/2014/main" id="{2541EEDF-42C1-C39F-DBA7-9EBC75F73B6F}"/>
              </a:ext>
            </a:extLst>
          </p:cNvPr>
          <p:cNvSpPr txBox="1">
            <a:spLocks noChangeArrowheads="1"/>
          </p:cNvSpPr>
          <p:nvPr/>
        </p:nvSpPr>
        <p:spPr bwMode="auto">
          <a:xfrm>
            <a:off x="4038601" y="34290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pPr>
            <a:r>
              <a:rPr lang="en-US" altLang="en-US" sz="1200" b="1">
                <a:solidFill>
                  <a:schemeClr val="bg2"/>
                </a:solidFill>
                <a:latin typeface="Times New Roman" panose="02020603050405020304" pitchFamily="18" charset="0"/>
              </a:rPr>
              <a:t>Orange</a:t>
            </a:r>
          </a:p>
          <a:p>
            <a:pPr eaLnBrk="1" hangingPunct="1">
              <a:spcBef>
                <a:spcPct val="0"/>
              </a:spcBef>
            </a:pPr>
            <a:r>
              <a:rPr lang="en-US" altLang="en-US" sz="1200" b="1">
                <a:solidFill>
                  <a:schemeClr val="bg2"/>
                </a:solidFill>
                <a:latin typeface="Times New Roman" panose="02020603050405020304" pitchFamily="18" charset="0"/>
              </a:rPr>
              <a:t>Juice</a:t>
            </a:r>
          </a:p>
        </p:txBody>
      </p:sp>
    </p:spTree>
    <p:extLst>
      <p:ext uri="{BB962C8B-B14F-4D97-AF65-F5344CB8AC3E}">
        <p14:creationId xmlns:p14="http://schemas.microsoft.com/office/powerpoint/2010/main" val="139788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B1094DB-6AFB-DC0B-EF3B-26D26137BD34}"/>
              </a:ext>
            </a:extLst>
          </p:cNvPr>
          <p:cNvSpPr>
            <a:spLocks noGrp="1" noChangeArrowheads="1"/>
          </p:cNvSpPr>
          <p:nvPr>
            <p:ph type="title"/>
          </p:nvPr>
        </p:nvSpPr>
        <p:spPr bwMode="auto">
          <a:xfrm>
            <a:off x="2209800" y="152400"/>
            <a:ext cx="76962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a:t>How do we know which canning method to use</a:t>
            </a:r>
            <a:r>
              <a:rPr lang="en-US" altLang="en-US" sz="3800" b="1"/>
              <a:t>?</a:t>
            </a:r>
          </a:p>
        </p:txBody>
      </p:sp>
      <p:graphicFrame>
        <p:nvGraphicFramePr>
          <p:cNvPr id="36869" name="Rectangle 3">
            <a:extLst>
              <a:ext uri="{FF2B5EF4-FFF2-40B4-BE49-F238E27FC236}">
                <a16:creationId xmlns:a16="http://schemas.microsoft.com/office/drawing/2014/main" id="{631C04F5-FC84-CFB4-93CB-815CDF23B50E}"/>
              </a:ext>
            </a:extLst>
          </p:cNvPr>
          <p:cNvGraphicFramePr>
            <a:graphicFrameLocks noGrp="1"/>
          </p:cNvGraphicFramePr>
          <p:nvPr>
            <p:ph idx="1"/>
            <p:extLst>
              <p:ext uri="{D42A27DB-BD31-4B8C-83A1-F6EECF244321}">
                <p14:modId xmlns:p14="http://schemas.microsoft.com/office/powerpoint/2010/main" val="2440384095"/>
              </p:ext>
            </p:extLst>
          </p:nvPr>
        </p:nvGraphicFramePr>
        <p:xfrm>
          <a:off x="1524000" y="952500"/>
          <a:ext cx="8382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9700" name="Straight Arrow Connector 5">
            <a:extLst>
              <a:ext uri="{FF2B5EF4-FFF2-40B4-BE49-F238E27FC236}">
                <a16:creationId xmlns:a16="http://schemas.microsoft.com/office/drawing/2014/main" id="{696F53AC-B8B1-A2D8-D800-824A8762B942}"/>
              </a:ext>
            </a:extLst>
          </p:cNvPr>
          <p:cNvCxnSpPr>
            <a:cxnSpLocks noChangeShapeType="1"/>
          </p:cNvCxnSpPr>
          <p:nvPr/>
        </p:nvCxnSpPr>
        <p:spPr bwMode="auto">
          <a:xfrm rot="10800000">
            <a:off x="3970338" y="3124200"/>
            <a:ext cx="762000" cy="1588"/>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9701" name="Straight Arrow Connector 7">
            <a:extLst>
              <a:ext uri="{FF2B5EF4-FFF2-40B4-BE49-F238E27FC236}">
                <a16:creationId xmlns:a16="http://schemas.microsoft.com/office/drawing/2014/main" id="{B023531A-06FD-957C-4E1D-A7B0444EF486}"/>
              </a:ext>
            </a:extLst>
          </p:cNvPr>
          <p:cNvCxnSpPr>
            <a:cxnSpLocks noChangeShapeType="1"/>
          </p:cNvCxnSpPr>
          <p:nvPr/>
        </p:nvCxnSpPr>
        <p:spPr bwMode="auto">
          <a:xfrm>
            <a:off x="6477000" y="3124200"/>
            <a:ext cx="83820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15276A0A-F74B-DA09-21A2-557A8182C43F}"/>
              </a:ext>
            </a:extLst>
          </p:cNvPr>
          <p:cNvSpPr txBox="1"/>
          <p:nvPr/>
        </p:nvSpPr>
        <p:spPr>
          <a:xfrm>
            <a:off x="2019300" y="4106863"/>
            <a:ext cx="4191000" cy="830262"/>
          </a:xfrm>
          <a:prstGeom prst="rect">
            <a:avLst/>
          </a:prstGeom>
          <a:noFill/>
        </p:spPr>
        <p:txBody>
          <a:bodyPr>
            <a:spAutoFit/>
          </a:bodyPr>
          <a:lstStyle/>
          <a:p>
            <a:pPr eaLnBrk="1" hangingPunct="1">
              <a:defRPr/>
            </a:pPr>
            <a:r>
              <a:rPr lang="en-US" sz="2400" b="1" dirty="0"/>
              <a:t>Boiling Water Canning  </a:t>
            </a:r>
          </a:p>
          <a:p>
            <a:pPr eaLnBrk="1" hangingPunct="1">
              <a:defRPr/>
            </a:pPr>
            <a:r>
              <a:rPr lang="en-US" sz="2400" dirty="0"/>
              <a:t>Fruits, Pickles, Salsa</a:t>
            </a:r>
          </a:p>
        </p:txBody>
      </p:sp>
      <p:sp>
        <p:nvSpPr>
          <p:cNvPr id="8" name="TextBox 7">
            <a:extLst>
              <a:ext uri="{FF2B5EF4-FFF2-40B4-BE49-F238E27FC236}">
                <a16:creationId xmlns:a16="http://schemas.microsoft.com/office/drawing/2014/main" id="{9FEFDE11-1286-836C-1AE5-12641D40D143}"/>
              </a:ext>
            </a:extLst>
          </p:cNvPr>
          <p:cNvSpPr txBox="1"/>
          <p:nvPr/>
        </p:nvSpPr>
        <p:spPr>
          <a:xfrm>
            <a:off x="6632575" y="4073526"/>
            <a:ext cx="3581400" cy="830263"/>
          </a:xfrm>
          <a:prstGeom prst="rect">
            <a:avLst/>
          </a:prstGeom>
          <a:noFill/>
        </p:spPr>
        <p:txBody>
          <a:bodyPr>
            <a:spAutoFit/>
          </a:bodyPr>
          <a:lstStyle/>
          <a:p>
            <a:pPr eaLnBrk="1" hangingPunct="1">
              <a:defRPr/>
            </a:pPr>
            <a:r>
              <a:rPr lang="en-US" sz="2400" b="1" dirty="0"/>
              <a:t>Pressure Canning</a:t>
            </a:r>
          </a:p>
          <a:p>
            <a:pPr eaLnBrk="1" hangingPunct="1">
              <a:defRPr/>
            </a:pPr>
            <a:r>
              <a:rPr lang="en-US" sz="2400" dirty="0"/>
              <a:t>Meat, Vegetables</a:t>
            </a:r>
          </a:p>
        </p:txBody>
      </p:sp>
      <p:pic>
        <p:nvPicPr>
          <p:cNvPr id="29704" name="Picture 8" descr="lois_fruit_tray.jpg">
            <a:extLst>
              <a:ext uri="{FF2B5EF4-FFF2-40B4-BE49-F238E27FC236}">
                <a16:creationId xmlns:a16="http://schemas.microsoft.com/office/drawing/2014/main" id="{DDEF8EDF-AD60-6BD4-C500-29D9A5FFC9D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80339" y="4999378"/>
            <a:ext cx="17541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veggies4.bmp">
            <a:extLst>
              <a:ext uri="{FF2B5EF4-FFF2-40B4-BE49-F238E27FC236}">
                <a16:creationId xmlns:a16="http://schemas.microsoft.com/office/drawing/2014/main" id="{3B072DFC-B677-ECEA-FF7F-CD2FFC4BB5D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16788" y="4946059"/>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18A9E8C-26CB-B666-FB9F-FDDDD5856DE8}"/>
              </a:ext>
            </a:extLst>
          </p:cNvPr>
          <p:cNvSpPr txBox="1"/>
          <p:nvPr/>
        </p:nvSpPr>
        <p:spPr>
          <a:xfrm>
            <a:off x="2971800" y="3440114"/>
            <a:ext cx="2286000" cy="523875"/>
          </a:xfrm>
          <a:prstGeom prst="rect">
            <a:avLst/>
          </a:prstGeom>
          <a:noFill/>
        </p:spPr>
        <p:txBody>
          <a:bodyPr>
            <a:spAutoFit/>
          </a:bodyPr>
          <a:lstStyle/>
          <a:p>
            <a:pPr eaLnBrk="1" hangingPunct="1">
              <a:defRPr/>
            </a:pPr>
            <a:r>
              <a:rPr lang="en-US" sz="2800" dirty="0">
                <a:solidFill>
                  <a:srgbClr val="FF0000"/>
                </a:solidFill>
              </a:rPr>
              <a:t>HIGH Acid</a:t>
            </a:r>
          </a:p>
        </p:txBody>
      </p:sp>
      <p:sp>
        <p:nvSpPr>
          <p:cNvPr id="13" name="TextBox 12">
            <a:extLst>
              <a:ext uri="{FF2B5EF4-FFF2-40B4-BE49-F238E27FC236}">
                <a16:creationId xmlns:a16="http://schemas.microsoft.com/office/drawing/2014/main" id="{FAC620FF-96C1-C8DD-00D6-9E1E15231356}"/>
              </a:ext>
            </a:extLst>
          </p:cNvPr>
          <p:cNvSpPr txBox="1"/>
          <p:nvPr/>
        </p:nvSpPr>
        <p:spPr>
          <a:xfrm>
            <a:off x="7543800" y="3440114"/>
            <a:ext cx="1981200" cy="523875"/>
          </a:xfrm>
          <a:prstGeom prst="rect">
            <a:avLst/>
          </a:prstGeom>
          <a:noFill/>
        </p:spPr>
        <p:txBody>
          <a:bodyPr>
            <a:spAutoFit/>
          </a:bodyPr>
          <a:lstStyle/>
          <a:p>
            <a:pPr eaLnBrk="1" hangingPunct="1">
              <a:defRPr/>
            </a:pPr>
            <a:r>
              <a:rPr lang="en-US" sz="2800" dirty="0">
                <a:solidFill>
                  <a:srgbClr val="FF0000"/>
                </a:solidFill>
              </a:rPr>
              <a:t>LOW Acid</a:t>
            </a:r>
          </a:p>
        </p:txBody>
      </p:sp>
    </p:spTree>
    <p:extLst>
      <p:ext uri="{BB962C8B-B14F-4D97-AF65-F5344CB8AC3E}">
        <p14:creationId xmlns:p14="http://schemas.microsoft.com/office/powerpoint/2010/main" val="252464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322" name="Rectangle 1332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324" name="Rectangle 1332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3316" name="Content Placeholder 2">
            <a:extLst>
              <a:ext uri="{FF2B5EF4-FFF2-40B4-BE49-F238E27FC236}">
                <a16:creationId xmlns:a16="http://schemas.microsoft.com/office/drawing/2014/main" id="{1FD5984D-6D49-5A9D-DB62-2F57B14EF9A9}"/>
              </a:ext>
            </a:extLst>
          </p:cNvPr>
          <p:cNvGraphicFramePr>
            <a:graphicFrameLocks noGrp="1"/>
          </p:cNvGraphicFramePr>
          <p:nvPr>
            <p:ph idx="1"/>
            <p:extLst>
              <p:ext uri="{D42A27DB-BD31-4B8C-83A1-F6EECF244321}">
                <p14:modId xmlns:p14="http://schemas.microsoft.com/office/powerpoint/2010/main" val="138953023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8" name="Rectangle 48137">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8140" name="Rectangle 48139">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130" name="Rectangle 2">
            <a:extLst>
              <a:ext uri="{FF2B5EF4-FFF2-40B4-BE49-F238E27FC236}">
                <a16:creationId xmlns:a16="http://schemas.microsoft.com/office/drawing/2014/main" id="{090641A6-2A06-AC05-4051-ABA86447B339}"/>
              </a:ext>
            </a:extLst>
          </p:cNvPr>
          <p:cNvSpPr>
            <a:spLocks noGrp="1" noChangeArrowheads="1"/>
          </p:cNvSpPr>
          <p:nvPr>
            <p:ph type="title"/>
          </p:nvPr>
        </p:nvSpPr>
        <p:spPr bwMode="auto">
          <a:xfrm>
            <a:off x="492370" y="516835"/>
            <a:ext cx="3084844" cy="21038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n-US" altLang="en-US" sz="3600" dirty="0">
                <a:solidFill>
                  <a:srgbClr val="FFFFFF"/>
                </a:solidFill>
              </a:rPr>
              <a:t>Information Overload! </a:t>
            </a:r>
          </a:p>
        </p:txBody>
      </p:sp>
      <p:sp>
        <p:nvSpPr>
          <p:cNvPr id="48135" name="Content Placeholder 48134">
            <a:extLst>
              <a:ext uri="{FF2B5EF4-FFF2-40B4-BE49-F238E27FC236}">
                <a16:creationId xmlns:a16="http://schemas.microsoft.com/office/drawing/2014/main" id="{5054221A-7B9B-70C6-0CB6-8A3BC0F45370}"/>
              </a:ext>
            </a:extLst>
          </p:cNvPr>
          <p:cNvSpPr>
            <a:spLocks noGrp="1"/>
          </p:cNvSpPr>
          <p:nvPr>
            <p:ph idx="1"/>
          </p:nvPr>
        </p:nvSpPr>
        <p:spPr>
          <a:xfrm>
            <a:off x="492371" y="2653800"/>
            <a:ext cx="3084844" cy="3335519"/>
          </a:xfrm>
        </p:spPr>
        <p:txBody>
          <a:bodyPr>
            <a:normAutofit/>
          </a:bodyPr>
          <a:lstStyle/>
          <a:p>
            <a:endParaRPr lang="en-US" sz="1500" dirty="0">
              <a:solidFill>
                <a:srgbClr val="FFFFFF"/>
              </a:solidFill>
            </a:endParaRPr>
          </a:p>
          <a:p>
            <a:r>
              <a:rPr lang="en-US" sz="2800" dirty="0">
                <a:solidFill>
                  <a:schemeClr val="accent1"/>
                </a:solidFill>
              </a:rPr>
              <a:t>Tip: Use tested recipes with dates after 1994</a:t>
            </a:r>
          </a:p>
          <a:p>
            <a:r>
              <a:rPr lang="en-US" sz="2800" dirty="0">
                <a:solidFill>
                  <a:schemeClr val="accent1"/>
                </a:solidFill>
              </a:rPr>
              <a:t>(new info suggests to use recipes after 2016!)</a:t>
            </a:r>
          </a:p>
        </p:txBody>
      </p:sp>
      <p:sp>
        <p:nvSpPr>
          <p:cNvPr id="48142" name="Rectangle 48141">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8131" name="Picture 4">
            <a:extLst>
              <a:ext uri="{FF2B5EF4-FFF2-40B4-BE49-F238E27FC236}">
                <a16:creationId xmlns:a16="http://schemas.microsoft.com/office/drawing/2014/main" id="{56FB0C37-B141-A1C9-5A77-23248177C2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4742017" y="854226"/>
            <a:ext cx="6798082" cy="51495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5CCAD96-466C-3121-8A6C-0DF6372B72C8}"/>
              </a:ext>
            </a:extLst>
          </p:cNvPr>
          <p:cNvSpPr>
            <a:spLocks noGrp="1" noChangeArrowheads="1"/>
          </p:cNvSpPr>
          <p:nvPr>
            <p:ph type="title"/>
          </p:nvPr>
        </p:nvSpPr>
        <p:spPr bwMode="auto">
          <a:xfrm>
            <a:off x="1097280" y="286603"/>
            <a:ext cx="10058400" cy="145075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n-US" altLang="en-US"/>
              <a:t>Times Change… Home Canning Updates</a:t>
            </a:r>
          </a:p>
        </p:txBody>
      </p:sp>
      <p:sp>
        <p:nvSpPr>
          <p:cNvPr id="40964" name="Slide Number Placeholder 3">
            <a:extLst>
              <a:ext uri="{FF2B5EF4-FFF2-40B4-BE49-F238E27FC236}">
                <a16:creationId xmlns:a16="http://schemas.microsoft.com/office/drawing/2014/main" id="{0B3ACBAE-378C-69A1-0CDB-E70DC2DD98F7}"/>
              </a:ext>
            </a:extLst>
          </p:cNvPr>
          <p:cNvSpPr>
            <a:spLocks noGrp="1" noChangeArrowheads="1"/>
          </p:cNvSpPr>
          <p:nvPr>
            <p:ph type="sldNum" sz="quarter" idx="4294967295"/>
          </p:nvPr>
        </p:nvSpPr>
        <p:spPr bwMode="auto">
          <a:xfrm>
            <a:off x="1524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eaLnBrk="1" hangingPunct="1">
              <a:spcBef>
                <a:spcPct val="0"/>
              </a:spcBef>
              <a:spcAft>
                <a:spcPts val="600"/>
              </a:spcAft>
            </a:pPr>
            <a:fld id="{DE527B4F-C83F-4864-99EB-2E594FE3B34E}" type="slidenum">
              <a:rPr lang="en-US" altLang="en-US" sz="1800">
                <a:solidFill>
                  <a:srgbClr val="898989"/>
                </a:solidFill>
                <a:latin typeface="Comic Sans MS" panose="030F0702030302020204" pitchFamily="66" charset="0"/>
              </a:rPr>
              <a:pPr eaLnBrk="1" hangingPunct="1">
                <a:spcBef>
                  <a:spcPct val="0"/>
                </a:spcBef>
                <a:spcAft>
                  <a:spcPts val="600"/>
                </a:spcAft>
              </a:pPr>
              <a:t>16</a:t>
            </a:fld>
            <a:endParaRPr lang="en-US" altLang="en-US" sz="1800">
              <a:solidFill>
                <a:srgbClr val="898989"/>
              </a:solidFill>
              <a:latin typeface="Comic Sans MS" panose="030F0702030302020204" pitchFamily="66" charset="0"/>
            </a:endParaRPr>
          </a:p>
        </p:txBody>
      </p:sp>
      <p:graphicFrame>
        <p:nvGraphicFramePr>
          <p:cNvPr id="40966" name="Content Placeholder 2">
            <a:extLst>
              <a:ext uri="{FF2B5EF4-FFF2-40B4-BE49-F238E27FC236}">
                <a16:creationId xmlns:a16="http://schemas.microsoft.com/office/drawing/2014/main" id="{1985798F-FEAF-4F40-8D14-A1AF103BC0EE}"/>
              </a:ext>
            </a:extLst>
          </p:cNvPr>
          <p:cNvGraphicFramePr>
            <a:graphicFrameLocks noGrp="1"/>
          </p:cNvGraphicFramePr>
          <p:nvPr>
            <p:ph idx="1"/>
            <p:extLst>
              <p:ext uri="{D42A27DB-BD31-4B8C-83A1-F6EECF244321}">
                <p14:modId xmlns:p14="http://schemas.microsoft.com/office/powerpoint/2010/main" val="261331372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648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EF1514-0607-8FA3-E2AD-EA1C9C2BA565}"/>
            </a:ext>
          </a:extLst>
        </p:cNvPr>
        <p:cNvGrpSpPr/>
        <p:nvPr/>
      </p:nvGrpSpPr>
      <p:grpSpPr>
        <a:xfrm>
          <a:off x="0" y="0"/>
          <a:ext cx="0" cy="0"/>
          <a:chOff x="0" y="0"/>
          <a:chExt cx="0" cy="0"/>
        </a:xfrm>
      </p:grpSpPr>
      <p:sp useBgFill="1">
        <p:nvSpPr>
          <p:cNvPr id="29721" name="Rectangle 29720">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2">
            <a:extLst>
              <a:ext uri="{FF2B5EF4-FFF2-40B4-BE49-F238E27FC236}">
                <a16:creationId xmlns:a16="http://schemas.microsoft.com/office/drawing/2014/main" id="{A67F7FD9-541F-0791-47A5-B33A00066D07}"/>
              </a:ext>
            </a:extLst>
          </p:cNvPr>
          <p:cNvSpPr>
            <a:spLocks noGrp="1" noChangeArrowheads="1"/>
          </p:cNvSpPr>
          <p:nvPr>
            <p:ph type="title"/>
          </p:nvPr>
        </p:nvSpPr>
        <p:spPr bwMode="auto">
          <a:xfrm>
            <a:off x="5144678" y="7662"/>
            <a:ext cx="5510407" cy="1162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fontScale="90000"/>
          </a:bodyPr>
          <a:lstStyle/>
          <a:p>
            <a:br>
              <a:rPr lang="en-US" altLang="en-US" b="1" dirty="0"/>
            </a:br>
            <a:r>
              <a:rPr lang="en-US" altLang="en-US" b="1" dirty="0"/>
              <a:t>More recent updates</a:t>
            </a:r>
          </a:p>
        </p:txBody>
      </p:sp>
      <p:pic>
        <p:nvPicPr>
          <p:cNvPr id="29705" name="Picture 9" descr="veggies4.bmp">
            <a:extLst>
              <a:ext uri="{FF2B5EF4-FFF2-40B4-BE49-F238E27FC236}">
                <a16:creationId xmlns:a16="http://schemas.microsoft.com/office/drawing/2014/main" id="{E4C1C099-D7B2-454E-65F7-F600FC3DFA0B}"/>
              </a:ext>
            </a:extLst>
          </p:cNvPr>
          <p:cNvPicPr>
            <a:picLocks noChangeAspect="1"/>
          </p:cNvPicPr>
          <p:nvPr/>
        </p:nvPicPr>
        <p:blipFill>
          <a:blip r:embed="rId3">
            <a:extLst>
              <a:ext uri="{28A0092B-C50C-407E-A947-70E740481C1C}">
                <a14:useLocalDpi xmlns:a14="http://schemas.microsoft.com/office/drawing/2010/main" val="0"/>
              </a:ext>
            </a:extLst>
          </a:blip>
          <a:srcRect t="2429" r="3" b="4955"/>
          <a:stretch>
            <a:fillRect/>
          </a:stretch>
        </p:blipFill>
        <p:spPr bwMode="auto">
          <a:xfrm>
            <a:off x="634000" y="581098"/>
            <a:ext cx="3242240" cy="19969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23" name="Straight Connector 29722">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9704" name="Picture 8" descr="lois_fruit_tray.jpg">
            <a:extLst>
              <a:ext uri="{FF2B5EF4-FFF2-40B4-BE49-F238E27FC236}">
                <a16:creationId xmlns:a16="http://schemas.microsoft.com/office/drawing/2014/main" id="{08F07EE2-DDBE-A38D-4B30-8E72D5A9A866}"/>
              </a:ext>
            </a:extLst>
          </p:cNvPr>
          <p:cNvPicPr>
            <a:picLocks noChangeAspect="1"/>
          </p:cNvPicPr>
          <p:nvPr/>
        </p:nvPicPr>
        <p:blipFill>
          <a:blip r:embed="rId4">
            <a:extLst>
              <a:ext uri="{28A0092B-C50C-407E-A947-70E740481C1C}">
                <a14:useLocalDpi xmlns:a14="http://schemas.microsoft.com/office/drawing/2010/main" val="0"/>
              </a:ext>
            </a:extLst>
          </a:blip>
          <a:srcRect r="3" b="7385"/>
          <a:stretch>
            <a:fillRect/>
          </a:stretch>
        </p:blipFill>
        <p:spPr bwMode="auto">
          <a:xfrm>
            <a:off x="633999" y="3218101"/>
            <a:ext cx="3242240" cy="19969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2" name="TextBox 29721">
            <a:extLst>
              <a:ext uri="{FF2B5EF4-FFF2-40B4-BE49-F238E27FC236}">
                <a16:creationId xmlns:a16="http://schemas.microsoft.com/office/drawing/2014/main" id="{13B54E5D-F3A5-7444-A2B3-75742E7B5FCE}"/>
              </a:ext>
            </a:extLst>
          </p:cNvPr>
          <p:cNvSpPr txBox="1"/>
          <p:nvPr/>
        </p:nvSpPr>
        <p:spPr>
          <a:xfrm>
            <a:off x="4184542" y="1170123"/>
            <a:ext cx="7586421" cy="5230677"/>
          </a:xfrm>
          <a:prstGeom prst="rect">
            <a:avLst/>
          </a:prstGeom>
        </p:spPr>
        <p:txBody>
          <a:bodyPr vert="horz" lIns="0" tIns="45720" rIns="0" bIns="45720" rtlCol="0">
            <a:normAutofit lnSpcReduction="10000"/>
          </a:bodyPr>
          <a:lstStyle/>
          <a:p>
            <a:pPr defTabSz="914400">
              <a:lnSpc>
                <a:spcPct val="90000"/>
              </a:lnSpc>
              <a:spcAft>
                <a:spcPts val="600"/>
              </a:spcAft>
              <a:buClr>
                <a:schemeClr val="accent1"/>
              </a:buClr>
              <a:buFont typeface="Calibri" panose="020F0502020204030204" pitchFamily="34" charset="0"/>
            </a:pPr>
            <a:endParaRPr lang="en-US" sz="1100" dirty="0">
              <a:solidFill>
                <a:schemeClr val="tx1">
                  <a:lumMod val="75000"/>
                  <a:lumOff val="25000"/>
                </a:schemeClr>
              </a:solidFill>
            </a:endParaRPr>
          </a:p>
          <a:p>
            <a:pPr marL="285750"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Recipes that call for vinegar-- vinegar needs to be 5% acidity. </a:t>
            </a:r>
          </a:p>
          <a:p>
            <a:pPr marL="742950" lvl="1"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(In 2023, there was chaos with 4% vinegar found at stores, and consumers were not aware or weren't looking for the 5%).</a:t>
            </a:r>
          </a:p>
          <a:p>
            <a:pPr marL="285750"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Fresh lemon juice shouldn't be used to acidify recipes (i.e., acidification of tomatoes); </a:t>
            </a:r>
          </a:p>
          <a:p>
            <a:pPr marL="742950" lvl="1"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it should be </a:t>
            </a:r>
            <a:r>
              <a:rPr lang="en-US" sz="1600" b="1" dirty="0">
                <a:solidFill>
                  <a:schemeClr val="tx1">
                    <a:lumMod val="75000"/>
                    <a:lumOff val="25000"/>
                  </a:schemeClr>
                </a:solidFill>
              </a:rPr>
              <a:t>bottled</a:t>
            </a:r>
            <a:r>
              <a:rPr lang="en-US" sz="1600" dirty="0">
                <a:solidFill>
                  <a:schemeClr val="tx1">
                    <a:lumMod val="75000"/>
                    <a:lumOff val="25000"/>
                  </a:schemeClr>
                </a:solidFill>
              </a:rPr>
              <a:t> lemon juice, given that the pH of fresh lemon juice may be inconsistent. </a:t>
            </a:r>
          </a:p>
          <a:p>
            <a:pPr marL="285750"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Recent publication on an outbreak linked to improperly canned cactus in CA.</a:t>
            </a:r>
          </a:p>
          <a:p>
            <a:pPr marL="285750"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There are no safely tested recipes for white peaches.</a:t>
            </a:r>
          </a:p>
          <a:p>
            <a:pPr marL="285750"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For more outbreaks related to botulism: </a:t>
            </a:r>
            <a:r>
              <a:rPr lang="en-US" sz="1600" dirty="0">
                <a:solidFill>
                  <a:schemeClr val="tx1">
                    <a:lumMod val="75000"/>
                    <a:lumOff val="25000"/>
                  </a:schemeClr>
                </a:solidFill>
                <a:hlinkClick r:id="rId5" tooltip="Original URL: https://www.cdc.gov/botulism/php/national-botulism-surveillance/index.html. Click or tap if you trust this link.">
                  <a:extLst>
                    <a:ext uri="{A12FA001-AC4F-418D-AE19-62706E023703}">
                      <ahyp:hlinkClr xmlns:ahyp="http://schemas.microsoft.com/office/drawing/2018/hyperlinkcolor" val="tx"/>
                    </a:ext>
                  </a:extLst>
                </a:hlinkClick>
              </a:rPr>
              <a:t>https://www.cdc.gov/botulism/php/national-botulism-surveillance/index.html</a:t>
            </a:r>
            <a:endParaRPr lang="en-US" sz="1600" dirty="0">
              <a:solidFill>
                <a:schemeClr val="tx1">
                  <a:lumMod val="75000"/>
                  <a:lumOff val="25000"/>
                </a:schemeClr>
              </a:solidFill>
            </a:endParaRPr>
          </a:p>
          <a:p>
            <a:pPr marL="742950" lvl="1"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Elderberries have been removed as a safe recipe as the pH of the berries has increased over time. </a:t>
            </a:r>
          </a:p>
          <a:p>
            <a:pPr marL="742950" lvl="1"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This page contains good information (usually missed by consumers):</a:t>
            </a:r>
          </a:p>
          <a:p>
            <a:pPr marL="742950" lvl="1"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hlinkClick r:id="rId6" tooltip="Original URL: https://nchfp.uga.edu/resources/entry/backgrounder-heat-processing-of-home-canned-foods. Click or tap if you trust this link.">
                  <a:extLst>
                    <a:ext uri="{A12FA001-AC4F-418D-AE19-62706E023703}">
                      <ahyp:hlinkClr xmlns:ahyp="http://schemas.microsoft.com/office/drawing/2018/hyperlinkcolor" val="tx"/>
                    </a:ext>
                  </a:extLst>
                </a:hlinkClick>
              </a:rPr>
              <a:t>ps://nchfp.uga.edu/resources/entry/backgrounder-heat-processing-of-home-canned-foods</a:t>
            </a:r>
            <a:endParaRPr lang="en-US" sz="1600" dirty="0">
              <a:solidFill>
                <a:schemeClr val="tx1">
                  <a:lumMod val="75000"/>
                  <a:lumOff val="25000"/>
                </a:schemeClr>
              </a:solidFill>
            </a:endParaRPr>
          </a:p>
          <a:p>
            <a:pPr marL="285750" indent="-285750" defTabSz="914400" fontAlgn="base">
              <a:lnSpc>
                <a:spcPct val="90000"/>
              </a:lnSpc>
              <a:spcAft>
                <a:spcPts val="600"/>
              </a:spcAft>
              <a:buClr>
                <a:schemeClr val="accent1"/>
              </a:buClr>
              <a:buFont typeface="Calibri" panose="020F0502020204030204" pitchFamily="34" charset="0"/>
              <a:buChar char="Ø"/>
            </a:pPr>
            <a:r>
              <a:rPr lang="en-US" sz="1600" dirty="0">
                <a:solidFill>
                  <a:schemeClr val="tx1">
                    <a:lumMod val="75000"/>
                    <a:lumOff val="25000"/>
                  </a:schemeClr>
                </a:solidFill>
              </a:rPr>
              <a:t>For hot topics in HFP, monthly newsflash with the most commonly asked questions through the NCHFP. The question bank can be found here: </a:t>
            </a:r>
            <a:r>
              <a:rPr lang="en-US" sz="1600" dirty="0">
                <a:solidFill>
                  <a:schemeClr val="tx1">
                    <a:lumMod val="75000"/>
                    <a:lumOff val="25000"/>
                  </a:schemeClr>
                </a:solidFill>
                <a:hlinkClick r:id="rId7" tooltip="Original URL: https://nchfp.uga.edu/newsflash. Click or tap if you trust this link.">
                  <a:extLst>
                    <a:ext uri="{A12FA001-AC4F-418D-AE19-62706E023703}">
                      <ahyp:hlinkClr xmlns:ahyp="http://schemas.microsoft.com/office/drawing/2018/hyperlinkcolor" val="tx"/>
                    </a:ext>
                  </a:extLst>
                </a:hlinkClick>
              </a:rPr>
              <a:t>https://nchfp.uga.edu/newsflash</a:t>
            </a:r>
            <a:endParaRPr lang="en-US" sz="1600" dirty="0">
              <a:solidFill>
                <a:schemeClr val="tx1">
                  <a:lumMod val="75000"/>
                  <a:lumOff val="25000"/>
                </a:schemeClr>
              </a:solidFill>
            </a:endParaRPr>
          </a:p>
          <a:p>
            <a:pPr defTabSz="914400">
              <a:lnSpc>
                <a:spcPct val="90000"/>
              </a:lnSpc>
              <a:spcAft>
                <a:spcPts val="600"/>
              </a:spcAft>
              <a:buClr>
                <a:schemeClr val="accent1"/>
              </a:buClr>
            </a:pPr>
            <a:br>
              <a:rPr lang="en-US" sz="1600" dirty="0">
                <a:solidFill>
                  <a:schemeClr val="tx1">
                    <a:lumMod val="75000"/>
                    <a:lumOff val="25000"/>
                  </a:schemeClr>
                </a:solidFill>
              </a:rPr>
            </a:br>
            <a:endParaRPr lang="en-US" sz="1600" dirty="0">
              <a:solidFill>
                <a:schemeClr val="tx1">
                  <a:lumMod val="75000"/>
                  <a:lumOff val="25000"/>
                </a:schemeClr>
              </a:solidFill>
            </a:endParaRPr>
          </a:p>
        </p:txBody>
      </p:sp>
      <p:sp>
        <p:nvSpPr>
          <p:cNvPr id="29725" name="Rectangle 29724">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727" name="Rectangle 29726">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64053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5620" name="Rectangle 25619">
            <a:extLst>
              <a:ext uri="{FF2B5EF4-FFF2-40B4-BE49-F238E27FC236}">
                <a16:creationId xmlns:a16="http://schemas.microsoft.com/office/drawing/2014/main" id="{7396DECB-DE04-41CF-B456-C7290874E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622" name="Rectangle 25621">
            <a:extLst>
              <a:ext uri="{FF2B5EF4-FFF2-40B4-BE49-F238E27FC236}">
                <a16:creationId xmlns:a16="http://schemas.microsoft.com/office/drawing/2014/main" id="{5D902A0F-73D9-4E23-AB4A-4B4C78938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602" name="Rectangle 4">
            <a:extLst>
              <a:ext uri="{FF2B5EF4-FFF2-40B4-BE49-F238E27FC236}">
                <a16:creationId xmlns:a16="http://schemas.microsoft.com/office/drawing/2014/main" id="{95CC5F89-0905-393A-86CC-07D9B76A07D2}"/>
              </a:ext>
            </a:extLst>
          </p:cNvPr>
          <p:cNvSpPr>
            <a:spLocks noGrp="1" noChangeArrowheads="1"/>
          </p:cNvSpPr>
          <p:nvPr>
            <p:ph idx="1"/>
          </p:nvPr>
        </p:nvSpPr>
        <p:spPr>
          <a:xfrm>
            <a:off x="645764" y="573438"/>
            <a:ext cx="6429453" cy="5315534"/>
          </a:xfrm>
        </p:spPr>
        <p:txBody>
          <a:bodyPr>
            <a:normAutofit/>
          </a:bodyPr>
          <a:lstStyle/>
          <a:p>
            <a:pPr marL="233363" indent="-233363">
              <a:spcBef>
                <a:spcPct val="0"/>
              </a:spcBef>
            </a:pPr>
            <a:endParaRPr lang="en-US" altLang="en-US" sz="1800" b="1" dirty="0">
              <a:solidFill>
                <a:srgbClr val="FFFFFF"/>
              </a:solidFill>
            </a:endParaRPr>
          </a:p>
          <a:p>
            <a:pPr marL="233363" indent="-233363">
              <a:spcBef>
                <a:spcPct val="0"/>
              </a:spcBef>
            </a:pPr>
            <a:r>
              <a:rPr lang="en-US" altLang="en-US" sz="1800" b="1" dirty="0">
                <a:solidFill>
                  <a:srgbClr val="FFFFFF"/>
                </a:solidFill>
              </a:rPr>
              <a:t>Getting Started: </a:t>
            </a:r>
          </a:p>
          <a:p>
            <a:pPr marL="233363" indent="-233363">
              <a:spcBef>
                <a:spcPct val="0"/>
              </a:spcBef>
            </a:pPr>
            <a:endParaRPr lang="en-US" altLang="en-US" sz="1800" b="1" dirty="0">
              <a:solidFill>
                <a:srgbClr val="FFFFFF"/>
              </a:solidFill>
            </a:endParaRPr>
          </a:p>
          <a:p>
            <a:pPr marL="233363" indent="-233363">
              <a:spcBef>
                <a:spcPct val="0"/>
              </a:spcBef>
            </a:pPr>
            <a:r>
              <a:rPr lang="en-US" altLang="en-US" sz="1800" dirty="0">
                <a:solidFill>
                  <a:schemeClr val="accent1"/>
                </a:solidFill>
              </a:rPr>
              <a:t>TIP: Use ONLY up-to-date, research-tested recipes!</a:t>
            </a:r>
          </a:p>
          <a:p>
            <a:pPr marL="233363" indent="-233363">
              <a:spcBef>
                <a:spcPct val="0"/>
              </a:spcBef>
            </a:pPr>
            <a:r>
              <a:rPr lang="en-US" altLang="en-US" sz="1800" dirty="0">
                <a:solidFill>
                  <a:srgbClr val="FFFFFF"/>
                </a:solidFill>
              </a:rPr>
              <a:t> </a:t>
            </a:r>
          </a:p>
          <a:p>
            <a:pPr marL="233363" indent="-233363">
              <a:spcBef>
                <a:spcPct val="0"/>
              </a:spcBef>
            </a:pPr>
            <a:r>
              <a:rPr lang="en-US" altLang="en-US" sz="1800" dirty="0">
                <a:solidFill>
                  <a:srgbClr val="FFFFFF"/>
                </a:solidFill>
              </a:rPr>
              <a:t>-Current canning instructions dated from at least 1994</a:t>
            </a:r>
            <a:endParaRPr lang="en-US" altLang="en-US" sz="1800" b="1" dirty="0">
              <a:solidFill>
                <a:srgbClr val="FFFFFF"/>
              </a:solidFill>
            </a:endParaRPr>
          </a:p>
          <a:p>
            <a:pPr marL="233363" indent="-233363">
              <a:spcBef>
                <a:spcPct val="0"/>
              </a:spcBef>
            </a:pPr>
            <a:r>
              <a:rPr lang="en-US" altLang="en-US" sz="1800" dirty="0">
                <a:solidFill>
                  <a:srgbClr val="FFFFFF"/>
                </a:solidFill>
              </a:rPr>
              <a:t>-Don’t (necessarily) do what Mom told you!</a:t>
            </a:r>
          </a:p>
          <a:p>
            <a:pPr marL="233363" indent="-233363">
              <a:spcBef>
                <a:spcPct val="0"/>
              </a:spcBef>
            </a:pPr>
            <a:r>
              <a:rPr lang="en-US" altLang="en-US" sz="1800" dirty="0">
                <a:solidFill>
                  <a:srgbClr val="FFFFFF"/>
                </a:solidFill>
              </a:rPr>
              <a:t>-Leave creativity behind (when home preserving)</a:t>
            </a:r>
          </a:p>
          <a:p>
            <a:pPr marL="233363" indent="-233363">
              <a:spcBef>
                <a:spcPct val="0"/>
              </a:spcBef>
            </a:pPr>
            <a:endParaRPr lang="en-US" altLang="en-US" sz="1800" dirty="0">
              <a:solidFill>
                <a:srgbClr val="FFFFFF"/>
              </a:solidFill>
            </a:endParaRPr>
          </a:p>
          <a:p>
            <a:pPr marL="233363" indent="-233363">
              <a:spcBef>
                <a:spcPct val="0"/>
              </a:spcBef>
            </a:pPr>
            <a:r>
              <a:rPr lang="en-US" altLang="en-US" sz="1800" dirty="0">
                <a:solidFill>
                  <a:srgbClr val="FFFFFF"/>
                </a:solidFill>
              </a:rPr>
              <a:t>-National Center for Home Food Preservation – </a:t>
            </a:r>
          </a:p>
          <a:p>
            <a:pPr marL="233363" indent="-233363">
              <a:spcBef>
                <a:spcPct val="0"/>
              </a:spcBef>
            </a:pPr>
            <a:r>
              <a:rPr lang="en-US" sz="1600" dirty="0">
                <a:hlinkClick r:id="rId3"/>
              </a:rPr>
              <a:t>Canning - National Center for Home Food Preservation (uga.edu)</a:t>
            </a:r>
            <a:endParaRPr lang="en-US" sz="1600" dirty="0"/>
          </a:p>
          <a:p>
            <a:pPr marL="233363" indent="-233363">
              <a:spcBef>
                <a:spcPct val="0"/>
              </a:spcBef>
            </a:pPr>
            <a:endParaRPr lang="en-US" altLang="en-US" sz="1800" dirty="0">
              <a:solidFill>
                <a:srgbClr val="FFFFFF"/>
              </a:solidFill>
            </a:endParaRPr>
          </a:p>
          <a:p>
            <a:pPr marL="233363" indent="-233363">
              <a:spcBef>
                <a:spcPct val="0"/>
              </a:spcBef>
            </a:pPr>
            <a:r>
              <a:rPr lang="en-US" altLang="en-US" sz="1800" dirty="0">
                <a:solidFill>
                  <a:srgbClr val="FFFFFF"/>
                </a:solidFill>
              </a:rPr>
              <a:t>-Ball and Bernardin </a:t>
            </a:r>
            <a:r>
              <a:rPr lang="en-US" altLang="en-US" sz="1800" dirty="0">
                <a:solidFill>
                  <a:srgbClr val="FFFFFF"/>
                </a:solidFill>
                <a:hlinkClick r:id="rId4"/>
              </a:rPr>
              <a:t>www.freshpreserving.com</a:t>
            </a:r>
            <a:r>
              <a:rPr lang="en-US" altLang="en-US" sz="1800" dirty="0">
                <a:solidFill>
                  <a:srgbClr val="FFFFFF"/>
                </a:solidFill>
              </a:rPr>
              <a:t> </a:t>
            </a:r>
          </a:p>
          <a:p>
            <a:pPr marL="233363" indent="-233363">
              <a:spcBef>
                <a:spcPct val="0"/>
              </a:spcBef>
            </a:pPr>
            <a:r>
              <a:rPr lang="en-US" altLang="en-US" sz="1800" dirty="0">
                <a:solidFill>
                  <a:srgbClr val="FFFFFF"/>
                </a:solidFill>
              </a:rPr>
              <a:t>- </a:t>
            </a:r>
            <a:r>
              <a:rPr lang="en-US" altLang="en-US" sz="1800" dirty="0">
                <a:solidFill>
                  <a:srgbClr val="FFFFFF"/>
                </a:solidFill>
                <a:hlinkClick r:id="rId5"/>
              </a:rPr>
              <a:t>www.healthycanning.com</a:t>
            </a:r>
            <a:endParaRPr lang="en-US" altLang="en-US" sz="1800" dirty="0">
              <a:solidFill>
                <a:srgbClr val="FFFFFF"/>
              </a:solidFill>
            </a:endParaRPr>
          </a:p>
          <a:p>
            <a:pPr marL="233363" indent="-233363">
              <a:spcBef>
                <a:spcPct val="0"/>
              </a:spcBef>
            </a:pPr>
            <a:endParaRPr lang="en-US" altLang="en-US" sz="1800" dirty="0">
              <a:solidFill>
                <a:srgbClr val="FFFFFF"/>
              </a:solidFill>
            </a:endParaRPr>
          </a:p>
          <a:p>
            <a:pPr marL="233363" indent="-233363">
              <a:spcBef>
                <a:spcPct val="0"/>
              </a:spcBef>
            </a:pPr>
            <a:endParaRPr lang="en-US" altLang="en-US" sz="1800" dirty="0">
              <a:solidFill>
                <a:srgbClr val="FFFFFF"/>
              </a:solidFill>
            </a:endParaRPr>
          </a:p>
          <a:p>
            <a:pPr marL="233363" indent="-233363">
              <a:spcBef>
                <a:spcPct val="0"/>
              </a:spcBef>
            </a:pPr>
            <a:endParaRPr lang="en-US" altLang="en-US" sz="1800" dirty="0">
              <a:solidFill>
                <a:srgbClr val="FFFFFF"/>
              </a:solidFill>
            </a:endParaRPr>
          </a:p>
        </p:txBody>
      </p:sp>
      <p:sp>
        <p:nvSpPr>
          <p:cNvPr id="25624" name="Rectangle 25623">
            <a:extLst>
              <a:ext uri="{FF2B5EF4-FFF2-40B4-BE49-F238E27FC236}">
                <a16:creationId xmlns:a16="http://schemas.microsoft.com/office/drawing/2014/main" id="{8768613A-4BA5-42A5-859E-34B7D608A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5606" name="Picture 14" descr="Ball_complete.jpg">
            <a:extLst>
              <a:ext uri="{FF2B5EF4-FFF2-40B4-BE49-F238E27FC236}">
                <a16:creationId xmlns:a16="http://schemas.microsoft.com/office/drawing/2014/main" id="{0C2B9986-92A8-3898-C5CC-1A15AAD56EE1}"/>
              </a:ext>
            </a:extLst>
          </p:cNvPr>
          <p:cNvPicPr>
            <a:picLocks noChangeAspect="1"/>
          </p:cNvPicPr>
          <p:nvPr/>
        </p:nvPicPr>
        <p:blipFill>
          <a:blip r:embed="rId6">
            <a:extLst>
              <a:ext uri="{28A0092B-C50C-407E-A947-70E740481C1C}">
                <a14:useLocalDpi xmlns:a14="http://schemas.microsoft.com/office/drawing/2010/main" val="0"/>
              </a:ext>
            </a:extLst>
          </a:blip>
          <a:srcRect t="28771" r="-1" b="14334"/>
          <a:stretch/>
        </p:blipFill>
        <p:spPr bwMode="auto">
          <a:xfrm>
            <a:off x="7735844" y="203065"/>
            <a:ext cx="3810391" cy="3153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465D26-4813-04CF-896A-B31E44B3937B}"/>
              </a:ext>
            </a:extLst>
          </p:cNvPr>
          <p:cNvPicPr>
            <a:picLocks noChangeAspect="1"/>
          </p:cNvPicPr>
          <p:nvPr/>
        </p:nvPicPr>
        <p:blipFill>
          <a:blip r:embed="rId7"/>
          <a:srcRect r="23152" b="4"/>
          <a:stretch/>
        </p:blipFill>
        <p:spPr>
          <a:xfrm>
            <a:off x="7714824" y="3517277"/>
            <a:ext cx="3831412" cy="31533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1704D8D-F0B5-93DD-A502-543A3F64803E}"/>
              </a:ext>
            </a:extLst>
          </p:cNvPr>
          <p:cNvSpPr>
            <a:spLocks noGrp="1" noChangeArrowheads="1"/>
          </p:cNvSpPr>
          <p:nvPr>
            <p:ph type="title"/>
          </p:nvPr>
        </p:nvSpPr>
        <p:spPr bwMode="auto">
          <a:xfrm>
            <a:off x="1828800" y="304800"/>
            <a:ext cx="8229600"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marL="0" indent="0"/>
            <a:r>
              <a:rPr lang="en-US" altLang="en-US" b="1" dirty="0"/>
              <a:t>Improper Methods You May Have Heard Of: </a:t>
            </a:r>
            <a:br>
              <a:rPr lang="en-US" altLang="en-US" b="1" dirty="0"/>
            </a:br>
            <a:br>
              <a:rPr lang="en-US" altLang="en-US" sz="4400" dirty="0"/>
            </a:br>
            <a:endParaRPr lang="en-US" altLang="en-US" dirty="0"/>
          </a:p>
        </p:txBody>
      </p:sp>
      <p:sp>
        <p:nvSpPr>
          <p:cNvPr id="34819" name="Rectangle 6">
            <a:extLst>
              <a:ext uri="{FF2B5EF4-FFF2-40B4-BE49-F238E27FC236}">
                <a16:creationId xmlns:a16="http://schemas.microsoft.com/office/drawing/2014/main" id="{53B30E40-3687-7BE0-A943-2754CE6CC8A7}"/>
              </a:ext>
            </a:extLst>
          </p:cNvPr>
          <p:cNvSpPr>
            <a:spLocks noGrp="1" noChangeArrowheads="1"/>
          </p:cNvSpPr>
          <p:nvPr>
            <p:ph type="body" sz="half" idx="1"/>
          </p:nvPr>
        </p:nvSpPr>
        <p:spPr>
          <a:xfrm>
            <a:off x="2438400" y="2409825"/>
            <a:ext cx="7772400" cy="4224338"/>
          </a:xfrm>
        </p:spPr>
        <p:txBody>
          <a:bodyPr/>
          <a:lstStyle/>
          <a:p>
            <a:pPr marL="0" indent="0"/>
            <a:endParaRPr lang="en-US" altLang="en-US" sz="1800" dirty="0"/>
          </a:p>
          <a:p>
            <a:pPr marL="0" indent="0"/>
            <a:r>
              <a:rPr lang="en-US" altLang="en-US" sz="1800" dirty="0"/>
              <a:t>-</a:t>
            </a:r>
            <a:r>
              <a:rPr lang="en-US" altLang="en-US" dirty="0"/>
              <a:t>Boiling water canning of low-acid foods (meats, vegetables)</a:t>
            </a:r>
          </a:p>
          <a:p>
            <a:pPr marL="0" indent="0"/>
            <a:r>
              <a:rPr lang="en-US" altLang="en-US" dirty="0"/>
              <a:t>-Open-kettle canning (filling the jar, putting  lid on…and you are done??)</a:t>
            </a:r>
          </a:p>
          <a:p>
            <a:pPr marL="0" indent="0"/>
            <a:r>
              <a:rPr lang="en-US" altLang="en-US" dirty="0"/>
              <a:t>-Dishwasher canning</a:t>
            </a:r>
          </a:p>
          <a:p>
            <a:pPr marL="0" indent="0"/>
            <a:r>
              <a:rPr lang="en-US" altLang="en-US" dirty="0"/>
              <a:t>-Oven canning</a:t>
            </a:r>
          </a:p>
        </p:txBody>
      </p:sp>
      <p:sp>
        <p:nvSpPr>
          <p:cNvPr id="34820" name="Slide Number Placeholder 6">
            <a:extLst>
              <a:ext uri="{FF2B5EF4-FFF2-40B4-BE49-F238E27FC236}">
                <a16:creationId xmlns:a16="http://schemas.microsoft.com/office/drawing/2014/main" id="{572BA555-053C-036A-02BB-7638FD8A7B7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a:spcBef>
                <a:spcPct val="0"/>
              </a:spcBef>
            </a:pPr>
            <a:fld id="{6A0EF399-FF7E-411F-AA2B-276CFD1B264B}" type="slidenum">
              <a:rPr lang="en-US" altLang="en-US" sz="1800">
                <a:solidFill>
                  <a:srgbClr val="898989"/>
                </a:solidFill>
                <a:latin typeface="Comic Sans MS" panose="030F0702030302020204" pitchFamily="66" charset="0"/>
              </a:rPr>
              <a:pPr>
                <a:spcBef>
                  <a:spcPct val="0"/>
                </a:spcBef>
              </a:pPr>
              <a:t>19</a:t>
            </a:fld>
            <a:endParaRPr lang="en-US" altLang="en-US" sz="1800">
              <a:solidFill>
                <a:srgbClr val="898989"/>
              </a:solidFill>
              <a:latin typeface="Comic Sans MS" panose="030F0702030302020204" pitchFamily="66" charset="0"/>
            </a:endParaRPr>
          </a:p>
        </p:txBody>
      </p:sp>
      <p:pic>
        <p:nvPicPr>
          <p:cNvPr id="34821" name="Content Placeholder 9" descr="stop.bmp">
            <a:extLst>
              <a:ext uri="{FF2B5EF4-FFF2-40B4-BE49-F238E27FC236}">
                <a16:creationId xmlns:a16="http://schemas.microsoft.com/office/drawing/2014/main" id="{45297258-D007-1381-F622-778D5035AFD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637508" y="609054"/>
            <a:ext cx="2095500" cy="2100262"/>
          </a:xfrm>
        </p:spPr>
      </p:pic>
      <p:pic>
        <p:nvPicPr>
          <p:cNvPr id="3" name="Picture 2" descr="Cucumbers and dill in glass jar">
            <a:extLst>
              <a:ext uri="{FF2B5EF4-FFF2-40B4-BE49-F238E27FC236}">
                <a16:creationId xmlns:a16="http://schemas.microsoft.com/office/drawing/2014/main" id="{5FB48392-6F12-E2D8-62F4-D0629BC5B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12" y="4207078"/>
            <a:ext cx="2893376" cy="19313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F1C3-EA52-AFCB-FC52-FFCBD14F926A}"/>
              </a:ext>
            </a:extLst>
          </p:cNvPr>
          <p:cNvSpPr>
            <a:spLocks noGrp="1"/>
          </p:cNvSpPr>
          <p:nvPr>
            <p:ph type="title"/>
          </p:nvPr>
        </p:nvSpPr>
        <p:spPr/>
        <p:txBody>
          <a:bodyPr/>
          <a:lstStyle/>
          <a:p>
            <a:r>
              <a:rPr lang="en-US" dirty="0"/>
              <a:t>Why are we having this conversation? </a:t>
            </a:r>
          </a:p>
        </p:txBody>
      </p:sp>
      <p:sp>
        <p:nvSpPr>
          <p:cNvPr id="3" name="Content Placeholder 2">
            <a:extLst>
              <a:ext uri="{FF2B5EF4-FFF2-40B4-BE49-F238E27FC236}">
                <a16:creationId xmlns:a16="http://schemas.microsoft.com/office/drawing/2014/main" id="{709AF6B4-4CD4-F509-80CB-1419049E1BC9}"/>
              </a:ext>
            </a:extLst>
          </p:cNvPr>
          <p:cNvSpPr>
            <a:spLocks noGrp="1"/>
          </p:cNvSpPr>
          <p:nvPr>
            <p:ph idx="1"/>
          </p:nvPr>
        </p:nvSpPr>
        <p:spPr/>
        <p:txBody>
          <a:bodyPr/>
          <a:lstStyle/>
          <a:p>
            <a:pPr marL="0" indent="0">
              <a:buNone/>
            </a:pPr>
            <a:r>
              <a:rPr lang="en-US" dirty="0"/>
              <a:t> An online survey of &gt;2000 individuals found that:</a:t>
            </a:r>
          </a:p>
          <a:p>
            <a:pPr marL="0" indent="0">
              <a:buNone/>
            </a:pPr>
            <a:r>
              <a:rPr lang="en-US" dirty="0"/>
              <a:t>	76.9% freeze or refrigerate for food preservation</a:t>
            </a:r>
          </a:p>
          <a:p>
            <a:pPr marL="0" indent="0">
              <a:buNone/>
            </a:pPr>
            <a:r>
              <a:rPr lang="en-US" dirty="0"/>
              <a:t>	50% used 1 of at least 16 types of food preservation</a:t>
            </a:r>
          </a:p>
          <a:p>
            <a:pPr marL="0" indent="0">
              <a:buNone/>
            </a:pPr>
            <a:r>
              <a:rPr lang="en-US" dirty="0"/>
              <a:t>	11% use methods USDA says are unsafe</a:t>
            </a:r>
          </a:p>
          <a:p>
            <a:pPr marL="0" indent="0">
              <a:buNone/>
            </a:pPr>
            <a:r>
              <a:rPr lang="en-US" dirty="0"/>
              <a:t>	about 39% are using recipes with limited research</a:t>
            </a:r>
          </a:p>
          <a:p>
            <a:r>
              <a:rPr lang="en-US" dirty="0">
                <a:solidFill>
                  <a:srgbClr val="C00000"/>
                </a:solidFill>
              </a:rPr>
              <a:t>Supply chain, food cost, control of ingredients and less preservatives are contributing factors. </a:t>
            </a:r>
          </a:p>
          <a:p>
            <a:r>
              <a:rPr lang="en-US" dirty="0">
                <a:solidFill>
                  <a:schemeClr val="accent2">
                    <a:lumMod val="60000"/>
                    <a:lumOff val="40000"/>
                  </a:schemeClr>
                </a:solidFill>
              </a:rPr>
              <a:t>Pandemic shortages and time at home led to home gardens, sourdough and thoughts of self-sufficiency. </a:t>
            </a:r>
            <a:r>
              <a:rPr lang="en-US" dirty="0" err="1">
                <a:solidFill>
                  <a:schemeClr val="accent2">
                    <a:lumMod val="60000"/>
                    <a:lumOff val="40000"/>
                  </a:schemeClr>
                </a:solidFill>
              </a:rPr>
              <a:t>Millenials</a:t>
            </a:r>
            <a:r>
              <a:rPr lang="en-US" dirty="0">
                <a:solidFill>
                  <a:schemeClr val="accent2">
                    <a:lumMod val="60000"/>
                    <a:lumOff val="40000"/>
                  </a:schemeClr>
                </a:solidFill>
              </a:rPr>
              <a:t> and Gen Z are increasingly interested in homesteading. Almost half of the Homesteaders of America survey respondents were 39 or younger (Business Insider, Jan. 2024</a:t>
            </a:r>
            <a:r>
              <a:rPr lang="en-US" dirty="0">
                <a:solidFill>
                  <a:srgbClr val="C00000"/>
                </a:solidFill>
              </a:rPr>
              <a:t>)</a:t>
            </a:r>
            <a:endParaRPr lang="en-US" dirty="0">
              <a:solidFill>
                <a:schemeClr val="tx1"/>
              </a:solidFill>
            </a:endParaRPr>
          </a:p>
        </p:txBody>
      </p:sp>
      <p:sp>
        <p:nvSpPr>
          <p:cNvPr id="6" name="TextBox 5">
            <a:extLst>
              <a:ext uri="{FF2B5EF4-FFF2-40B4-BE49-F238E27FC236}">
                <a16:creationId xmlns:a16="http://schemas.microsoft.com/office/drawing/2014/main" id="{39B721A5-2ADA-2E24-BD14-FE54FE35860E}"/>
              </a:ext>
            </a:extLst>
          </p:cNvPr>
          <p:cNvSpPr txBox="1"/>
          <p:nvPr/>
        </p:nvSpPr>
        <p:spPr>
          <a:xfrm>
            <a:off x="71853" y="5560851"/>
            <a:ext cx="11213673" cy="738664"/>
          </a:xfrm>
          <a:prstGeom prst="rect">
            <a:avLst/>
          </a:prstGeom>
          <a:noFill/>
        </p:spPr>
        <p:txBody>
          <a:bodyPr wrap="square">
            <a:spAutoFit/>
          </a:bodyPr>
          <a:lstStyle/>
          <a:p>
            <a:r>
              <a:rPr lang="en-US" sz="1400" dirty="0"/>
              <a:t>National Trends in Home Food Preservation and Outreach</a:t>
            </a:r>
          </a:p>
          <a:p>
            <a:r>
              <a:rPr lang="en-US" sz="1400" dirty="0"/>
              <a:t>Routh, B. et al.</a:t>
            </a:r>
          </a:p>
          <a:p>
            <a:r>
              <a:rPr lang="en-US" sz="1400" dirty="0"/>
              <a:t>Journal of the Academy of Nutrition and Dietetics, Volume 124, Issue 10, A59</a:t>
            </a:r>
          </a:p>
        </p:txBody>
      </p:sp>
    </p:spTree>
    <p:extLst>
      <p:ext uri="{BB962C8B-B14F-4D97-AF65-F5344CB8AC3E}">
        <p14:creationId xmlns:p14="http://schemas.microsoft.com/office/powerpoint/2010/main" val="3142092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3E2D7A76-3367-A2F9-2403-403FD77CAE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0584" y="2434431"/>
            <a:ext cx="4267200" cy="3201987"/>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rrow: Right 2">
            <a:extLst>
              <a:ext uri="{FF2B5EF4-FFF2-40B4-BE49-F238E27FC236}">
                <a16:creationId xmlns:a16="http://schemas.microsoft.com/office/drawing/2014/main" id="{33C8BE6B-C9A6-A1F1-04D9-4485CEDEB873}"/>
              </a:ext>
            </a:extLst>
          </p:cNvPr>
          <p:cNvSpPr/>
          <p:nvPr/>
        </p:nvSpPr>
        <p:spPr>
          <a:xfrm rot="10800000">
            <a:off x="2438400" y="5219700"/>
            <a:ext cx="3657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1" name="TextBox 3">
            <a:extLst>
              <a:ext uri="{FF2B5EF4-FFF2-40B4-BE49-F238E27FC236}">
                <a16:creationId xmlns:a16="http://schemas.microsoft.com/office/drawing/2014/main" id="{97362ECB-A669-646E-D1C1-EAF430F0FC61}"/>
              </a:ext>
            </a:extLst>
          </p:cNvPr>
          <p:cNvSpPr txBox="1">
            <a:spLocks noChangeArrowheads="1"/>
          </p:cNvSpPr>
          <p:nvPr/>
        </p:nvSpPr>
        <p:spPr bwMode="auto">
          <a:xfrm>
            <a:off x="2906713" y="5301456"/>
            <a:ext cx="302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a:spcBef>
                <a:spcPct val="0"/>
              </a:spcBef>
            </a:pPr>
            <a:r>
              <a:rPr lang="en-US" altLang="en-US" sz="1800" dirty="0">
                <a:solidFill>
                  <a:schemeClr val="tx1"/>
                </a:solidFill>
                <a:latin typeface="Tahoma" panose="020B0604030504040204" pitchFamily="34" charset="0"/>
              </a:rPr>
              <a:t>Atmospheric Steam Canner</a:t>
            </a:r>
          </a:p>
        </p:txBody>
      </p:sp>
      <p:pic>
        <p:nvPicPr>
          <p:cNvPr id="39942" name="Picture 4">
            <a:extLst>
              <a:ext uri="{FF2B5EF4-FFF2-40B4-BE49-F238E27FC236}">
                <a16:creationId xmlns:a16="http://schemas.microsoft.com/office/drawing/2014/main" id="{06D1AC35-7D58-27D3-3EBA-BB3449FF7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488" y="2584450"/>
            <a:ext cx="4419600" cy="290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rrow: Right 1">
            <a:extLst>
              <a:ext uri="{FF2B5EF4-FFF2-40B4-BE49-F238E27FC236}">
                <a16:creationId xmlns:a16="http://schemas.microsoft.com/office/drawing/2014/main" id="{E9FA17F8-36A0-1ABD-7007-E0AD39AF8B01}"/>
              </a:ext>
            </a:extLst>
          </p:cNvPr>
          <p:cNvSpPr/>
          <p:nvPr/>
        </p:nvSpPr>
        <p:spPr>
          <a:xfrm rot="18986361">
            <a:off x="5934986" y="5057581"/>
            <a:ext cx="2660477" cy="533400"/>
          </a:xfrm>
          <a:prstGeom prst="rightArrow">
            <a:avLst>
              <a:gd name="adj1" fmla="val 5505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a:extLst>
              <a:ext uri="{FF2B5EF4-FFF2-40B4-BE49-F238E27FC236}">
                <a16:creationId xmlns:a16="http://schemas.microsoft.com/office/drawing/2014/main" id="{9F3A5329-A321-E09D-E2D1-EA3505C5741F}"/>
              </a:ext>
            </a:extLst>
          </p:cNvPr>
          <p:cNvSpPr txBox="1">
            <a:spLocks noChangeArrowheads="1"/>
          </p:cNvSpPr>
          <p:nvPr/>
        </p:nvSpPr>
        <p:spPr bwMode="auto">
          <a:xfrm rot="18965324">
            <a:off x="5869630" y="5192464"/>
            <a:ext cx="2606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rgbClr val="00618F"/>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defRPr sz="1600">
                <a:solidFill>
                  <a:srgbClr val="000000"/>
                </a:solidFill>
                <a:latin typeface="Verdana" panose="020B0604030504040204" pitchFamily="34" charset="0"/>
              </a:defRPr>
            </a:lvl3pPr>
            <a:lvl4pPr marL="1600200" indent="-228600">
              <a:spcBef>
                <a:spcPct val="20000"/>
              </a:spcBef>
              <a:buChar char="–"/>
              <a:defRPr sz="1600">
                <a:solidFill>
                  <a:srgbClr val="CF992F"/>
                </a:solidFill>
                <a:latin typeface="Verdana" panose="020B0604030504040204" pitchFamily="34" charset="0"/>
              </a:defRPr>
            </a:lvl4pPr>
            <a:lvl5pPr marL="2057400" indent="-228600">
              <a:spcBef>
                <a:spcPct val="20000"/>
              </a:spcBef>
              <a:buChar char="»"/>
              <a:defRPr sz="1200">
                <a:solidFill>
                  <a:srgbClr val="A7BC8A"/>
                </a:solidFill>
                <a:latin typeface="Verdana" panose="020B0604030504040204" pitchFamily="34" charset="0"/>
              </a:defRPr>
            </a:lvl5pPr>
            <a:lvl6pPr marL="2514600" indent="-228600" eaLnBrk="0" fontAlgn="base" hangingPunct="0">
              <a:spcBef>
                <a:spcPct val="20000"/>
              </a:spcBef>
              <a:spcAft>
                <a:spcPct val="0"/>
              </a:spcAft>
              <a:buChar char="»"/>
              <a:defRPr sz="1200">
                <a:solidFill>
                  <a:srgbClr val="A7BC8A"/>
                </a:solidFill>
                <a:latin typeface="Verdana" panose="020B0604030504040204" pitchFamily="34" charset="0"/>
              </a:defRPr>
            </a:lvl6pPr>
            <a:lvl7pPr marL="2971800" indent="-228600" eaLnBrk="0" fontAlgn="base" hangingPunct="0">
              <a:spcBef>
                <a:spcPct val="20000"/>
              </a:spcBef>
              <a:spcAft>
                <a:spcPct val="0"/>
              </a:spcAft>
              <a:buChar char="»"/>
              <a:defRPr sz="1200">
                <a:solidFill>
                  <a:srgbClr val="A7BC8A"/>
                </a:solidFill>
                <a:latin typeface="Verdana" panose="020B0604030504040204" pitchFamily="34" charset="0"/>
              </a:defRPr>
            </a:lvl7pPr>
            <a:lvl8pPr marL="3429000" indent="-228600" eaLnBrk="0" fontAlgn="base" hangingPunct="0">
              <a:spcBef>
                <a:spcPct val="20000"/>
              </a:spcBef>
              <a:spcAft>
                <a:spcPct val="0"/>
              </a:spcAft>
              <a:buChar char="»"/>
              <a:defRPr sz="1200">
                <a:solidFill>
                  <a:srgbClr val="A7BC8A"/>
                </a:solidFill>
                <a:latin typeface="Verdana" panose="020B0604030504040204" pitchFamily="34" charset="0"/>
              </a:defRPr>
            </a:lvl8pPr>
            <a:lvl9pPr marL="3886200" indent="-228600" eaLnBrk="0" fontAlgn="base" hangingPunct="0">
              <a:spcBef>
                <a:spcPct val="20000"/>
              </a:spcBef>
              <a:spcAft>
                <a:spcPct val="0"/>
              </a:spcAft>
              <a:buChar char="»"/>
              <a:defRPr sz="1200">
                <a:solidFill>
                  <a:srgbClr val="A7BC8A"/>
                </a:solidFill>
                <a:latin typeface="Verdana" panose="020B0604030504040204" pitchFamily="34" charset="0"/>
              </a:defRPr>
            </a:lvl9pPr>
          </a:lstStyle>
          <a:p>
            <a:pPr>
              <a:spcBef>
                <a:spcPct val="0"/>
              </a:spcBef>
            </a:pPr>
            <a:r>
              <a:rPr lang="en-US" altLang="en-US" sz="1800" dirty="0">
                <a:solidFill>
                  <a:schemeClr val="tx1"/>
                </a:solidFill>
                <a:latin typeface="Tahoma" panose="020B0604030504040204" pitchFamily="34" charset="0"/>
              </a:rPr>
              <a:t>Pressure Canner testing</a:t>
            </a:r>
          </a:p>
        </p:txBody>
      </p:sp>
      <p:sp>
        <p:nvSpPr>
          <p:cNvPr id="5" name="TextBox 4">
            <a:extLst>
              <a:ext uri="{FF2B5EF4-FFF2-40B4-BE49-F238E27FC236}">
                <a16:creationId xmlns:a16="http://schemas.microsoft.com/office/drawing/2014/main" id="{19AD6AE5-68D9-CECA-05FE-7115E1C14177}"/>
              </a:ext>
            </a:extLst>
          </p:cNvPr>
          <p:cNvSpPr txBox="1"/>
          <p:nvPr/>
        </p:nvSpPr>
        <p:spPr>
          <a:xfrm>
            <a:off x="2755812" y="1292772"/>
            <a:ext cx="7207101" cy="461665"/>
          </a:xfrm>
          <a:prstGeom prst="rect">
            <a:avLst/>
          </a:prstGeom>
          <a:noFill/>
        </p:spPr>
        <p:txBody>
          <a:bodyPr wrap="none" rtlCol="0">
            <a:spAutoFit/>
          </a:bodyPr>
          <a:lstStyle/>
          <a:p>
            <a:r>
              <a:rPr lang="en-US" sz="2400" dirty="0"/>
              <a:t>Using the Correct Equipment: What’s the difference????</a:t>
            </a:r>
          </a:p>
        </p:txBody>
      </p:sp>
      <p:sp>
        <p:nvSpPr>
          <p:cNvPr id="6" name="TextBox 5">
            <a:extLst>
              <a:ext uri="{FF2B5EF4-FFF2-40B4-BE49-F238E27FC236}">
                <a16:creationId xmlns:a16="http://schemas.microsoft.com/office/drawing/2014/main" id="{366C7B14-4744-4146-108B-EEA2B5216B0B}"/>
              </a:ext>
            </a:extLst>
          </p:cNvPr>
          <p:cNvSpPr txBox="1"/>
          <p:nvPr/>
        </p:nvSpPr>
        <p:spPr>
          <a:xfrm>
            <a:off x="1605255" y="6434241"/>
            <a:ext cx="7600607" cy="369332"/>
          </a:xfrm>
          <a:prstGeom prst="rect">
            <a:avLst/>
          </a:prstGeom>
          <a:noFill/>
        </p:spPr>
        <p:txBody>
          <a:bodyPr wrap="none" rtlCol="0">
            <a:spAutoFit/>
          </a:bodyPr>
          <a:lstStyle/>
          <a:p>
            <a:r>
              <a:rPr lang="en-US" b="1" dirty="0">
                <a:solidFill>
                  <a:schemeClr val="accent1"/>
                </a:solidFill>
              </a:rPr>
              <a:t>Home canning pressure gauges are to be checked YEARLY!  Who is doing that?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00" name="Rectangle 37899">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902" name="Rectangle 37901">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7904" name="Straight Connector 37903">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906" name="Straight Connector 37905">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7890" name="Rectangle 2">
            <a:extLst>
              <a:ext uri="{FF2B5EF4-FFF2-40B4-BE49-F238E27FC236}">
                <a16:creationId xmlns:a16="http://schemas.microsoft.com/office/drawing/2014/main" id="{9E4CAB05-E8B2-7B18-F7BE-C6C18691D7FE}"/>
              </a:ext>
            </a:extLst>
          </p:cNvPr>
          <p:cNvSpPr>
            <a:spLocks noGrp="1" noChangeArrowheads="1"/>
          </p:cNvSpPr>
          <p:nvPr>
            <p:ph type="title"/>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p>
            <a:r>
              <a:rPr lang="en-US" altLang="en-US" kern="1200" spc="-50" baseline="0" dirty="0">
                <a:solidFill>
                  <a:schemeClr val="tx1">
                    <a:lumMod val="75000"/>
                    <a:lumOff val="25000"/>
                  </a:schemeClr>
                </a:solidFill>
                <a:latin typeface="+mj-lt"/>
                <a:ea typeface="+mj-ea"/>
                <a:cs typeface="+mj-cs"/>
              </a:rPr>
              <a:t>And now a word about…canners vs. cookers</a:t>
            </a:r>
          </a:p>
        </p:txBody>
      </p:sp>
      <p:sp>
        <p:nvSpPr>
          <p:cNvPr id="37908" name="Rectangle 37907">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910" name="Rectangle 37909">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37895" name="Rectangle 3">
            <a:extLst>
              <a:ext uri="{FF2B5EF4-FFF2-40B4-BE49-F238E27FC236}">
                <a16:creationId xmlns:a16="http://schemas.microsoft.com/office/drawing/2014/main" id="{9F9AF748-2376-CF68-D069-595E0380B8C0}"/>
              </a:ext>
            </a:extLst>
          </p:cNvPr>
          <p:cNvGraphicFramePr/>
          <p:nvPr>
            <p:extLst>
              <p:ext uri="{D42A27DB-BD31-4B8C-83A1-F6EECF244321}">
                <p14:modId xmlns:p14="http://schemas.microsoft.com/office/powerpoint/2010/main" val="2925274586"/>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8535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7" name="Rectangle 31756">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758" name="Rectangle 31757">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746" name="Content Placeholder 7">
            <a:extLst>
              <a:ext uri="{FF2B5EF4-FFF2-40B4-BE49-F238E27FC236}">
                <a16:creationId xmlns:a16="http://schemas.microsoft.com/office/drawing/2014/main" id="{C34E3831-1746-459C-8EF2-5A1DBE404A05}"/>
              </a:ext>
            </a:extLst>
          </p:cNvPr>
          <p:cNvSpPr>
            <a:spLocks noGrp="1" noChangeArrowheads="1"/>
          </p:cNvSpPr>
          <p:nvPr>
            <p:ph idx="1"/>
          </p:nvPr>
        </p:nvSpPr>
        <p:spPr>
          <a:xfrm>
            <a:off x="405036" y="1024864"/>
            <a:ext cx="6670181" cy="4864107"/>
          </a:xfrm>
        </p:spPr>
        <p:txBody>
          <a:bodyPr>
            <a:normAutofit/>
          </a:bodyPr>
          <a:lstStyle/>
          <a:p>
            <a:r>
              <a:rPr lang="en-US" altLang="en-US" sz="1700" b="1" dirty="0">
                <a:solidFill>
                  <a:srgbClr val="FFFFFF"/>
                </a:solidFill>
              </a:rPr>
              <a:t>Tips for Successful Canning:</a:t>
            </a:r>
          </a:p>
          <a:p>
            <a:endParaRPr lang="en-US" altLang="en-US" sz="1700" dirty="0">
              <a:solidFill>
                <a:srgbClr val="FFFFFF"/>
              </a:solidFill>
            </a:endParaRPr>
          </a:p>
          <a:p>
            <a:r>
              <a:rPr lang="en-US" altLang="en-US" sz="1700" dirty="0">
                <a:solidFill>
                  <a:srgbClr val="FFFFFF"/>
                </a:solidFill>
              </a:rPr>
              <a:t>-Properly pre-treat jars and lids</a:t>
            </a:r>
          </a:p>
          <a:p>
            <a:r>
              <a:rPr lang="en-US" altLang="en-US" sz="1700" dirty="0">
                <a:solidFill>
                  <a:srgbClr val="FFFFFF"/>
                </a:solidFill>
              </a:rPr>
              <a:t>-Fill jars with hot liquid (never cold!)</a:t>
            </a:r>
          </a:p>
          <a:p>
            <a:r>
              <a:rPr lang="en-US" altLang="en-US" sz="1700" dirty="0">
                <a:solidFill>
                  <a:srgbClr val="FFFFFF"/>
                </a:solidFill>
              </a:rPr>
              <a:t>-Leave the proper headspace</a:t>
            </a:r>
          </a:p>
          <a:p>
            <a:r>
              <a:rPr lang="en-US" altLang="en-US" sz="1700" dirty="0">
                <a:solidFill>
                  <a:srgbClr val="FFFFFF"/>
                </a:solidFill>
              </a:rPr>
              <a:t>-Boiling water canning: jars must be covered with 1-2” of boiling water during processing</a:t>
            </a:r>
          </a:p>
          <a:p>
            <a:r>
              <a:rPr lang="en-US" altLang="en-US" sz="1700" dirty="0">
                <a:solidFill>
                  <a:srgbClr val="FFFFFF"/>
                </a:solidFill>
              </a:rPr>
              <a:t>-Pressure canning: vent canner for 10 minutes before pressurizing</a:t>
            </a:r>
          </a:p>
          <a:p>
            <a:r>
              <a:rPr lang="en-US" altLang="en-US" sz="1700" dirty="0">
                <a:solidFill>
                  <a:srgbClr val="FFFFFF"/>
                </a:solidFill>
              </a:rPr>
              <a:t>-Adjust for elevation </a:t>
            </a:r>
          </a:p>
          <a:p>
            <a:endParaRPr lang="en-US" altLang="en-US" sz="1700" dirty="0">
              <a:solidFill>
                <a:srgbClr val="FFFFFF"/>
              </a:solidFill>
            </a:endParaRPr>
          </a:p>
        </p:txBody>
      </p:sp>
      <p:sp>
        <p:nvSpPr>
          <p:cNvPr id="31759" name="Rectangle 31758">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Jars of honey on shelves">
            <a:extLst>
              <a:ext uri="{FF2B5EF4-FFF2-40B4-BE49-F238E27FC236}">
                <a16:creationId xmlns:a16="http://schemas.microsoft.com/office/drawing/2014/main" id="{26190258-1B2A-E24C-9589-0A60B0266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380" y="2029022"/>
            <a:ext cx="4177858" cy="27678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2ED986E-00D4-2BF3-D357-32C713BFECB3}"/>
              </a:ext>
            </a:extLst>
          </p:cNvPr>
          <p:cNvSpPr>
            <a:spLocks noGrp="1" noChangeArrowheads="1"/>
          </p:cNvSpPr>
          <p:nvPr>
            <p:ph idx="1"/>
          </p:nvPr>
        </p:nvSpPr>
        <p:spPr>
          <a:xfrm>
            <a:off x="2434772" y="907143"/>
            <a:ext cx="7543800" cy="4572000"/>
          </a:xfrm>
        </p:spPr>
        <p:txBody>
          <a:bodyPr/>
          <a:lstStyle/>
          <a:p>
            <a:pPr marL="0" indent="0" algn="ctr">
              <a:defRPr/>
            </a:pPr>
            <a:r>
              <a:rPr lang="en-US" altLang="en-US" sz="3200" b="1" dirty="0"/>
              <a:t>The Goal: </a:t>
            </a:r>
            <a:r>
              <a:rPr lang="en-US" altLang="en-US" sz="3200" b="1" dirty="0">
                <a:solidFill>
                  <a:schemeClr val="accent3"/>
                </a:solidFill>
              </a:rPr>
              <a:t>food safe</a:t>
            </a:r>
            <a:r>
              <a:rPr lang="en-US" altLang="en-US" sz="3200" b="1" dirty="0"/>
              <a:t>, high quality home preserved food.</a:t>
            </a:r>
          </a:p>
          <a:p>
            <a:pPr marL="609600" indent="-609600">
              <a:buFont typeface="Arial" charset="0"/>
              <a:buChar char="•"/>
              <a:defRPr/>
            </a:pPr>
            <a:endParaRPr lang="en-US" altLang="en-US" sz="4400" b="1" dirty="0">
              <a:effectLst>
                <a:outerShdw blurRad="38100" dist="38100" dir="2700000" algn="tl">
                  <a:srgbClr val="C0C0C0"/>
                </a:outerShdw>
              </a:effectLst>
            </a:endParaRPr>
          </a:p>
          <a:p>
            <a:pPr marL="609600" indent="-609600">
              <a:buFont typeface="Arial" charset="0"/>
              <a:buChar char="•"/>
              <a:defRPr/>
            </a:pPr>
            <a:endParaRPr lang="en-US" altLang="en-US" b="1" dirty="0">
              <a:effectLst>
                <a:outerShdw blurRad="38100" dist="38100" dir="2700000" algn="tl">
                  <a:srgbClr val="C0C0C0"/>
                </a:outerShdw>
              </a:effectLst>
            </a:endParaRPr>
          </a:p>
          <a:p>
            <a:pPr marL="609600" indent="-609600">
              <a:buFont typeface="Arial" charset="0"/>
              <a:buChar char="•"/>
              <a:defRPr/>
            </a:pPr>
            <a:endParaRPr lang="en-US" altLang="en-US" dirty="0"/>
          </a:p>
          <a:p>
            <a:pPr marL="609600" indent="-609600">
              <a:buFont typeface="Arial" charset="0"/>
              <a:buChar char="•"/>
              <a:defRPr/>
            </a:pPr>
            <a:endParaRPr lang="en-US" altLang="en-US" dirty="0"/>
          </a:p>
        </p:txBody>
      </p:sp>
      <p:pic>
        <p:nvPicPr>
          <p:cNvPr id="10245" name="Picture 5" descr="2009_06_25-Preserves.jpg">
            <a:extLst>
              <a:ext uri="{FF2B5EF4-FFF2-40B4-BE49-F238E27FC236}">
                <a16:creationId xmlns:a16="http://schemas.microsoft.com/office/drawing/2014/main" id="{A4B41720-5BFD-A49F-272D-D926CB1FC2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50571"/>
            <a:ext cx="1601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Dried Food.JPG">
            <a:extLst>
              <a:ext uri="{FF2B5EF4-FFF2-40B4-BE49-F238E27FC236}">
                <a16:creationId xmlns:a16="http://schemas.microsoft.com/office/drawing/2014/main" id="{EB36EDA9-426F-553E-F56C-C6C1D6D208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9036" y="3848100"/>
            <a:ext cx="2241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canning_local_food.jpg">
            <a:extLst>
              <a:ext uri="{FF2B5EF4-FFF2-40B4-BE49-F238E27FC236}">
                <a16:creationId xmlns:a16="http://schemas.microsoft.com/office/drawing/2014/main" id="{83F12BC5-1830-A67F-E34B-3C67100A8F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2236" y="1793421"/>
            <a:ext cx="52387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descr="frozen.png">
            <a:extLst>
              <a:ext uri="{FF2B5EF4-FFF2-40B4-BE49-F238E27FC236}">
                <a16:creationId xmlns:a16="http://schemas.microsoft.com/office/drawing/2014/main" id="{25580817-1D55-DBA9-7CD2-14BC4FEBEC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4140199"/>
            <a:ext cx="2546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descr="sun-dried-tomatoes.jpg">
            <a:extLst>
              <a:ext uri="{FF2B5EF4-FFF2-40B4-BE49-F238E27FC236}">
                <a16:creationId xmlns:a16="http://schemas.microsoft.com/office/drawing/2014/main" id="{232596F5-8DAB-29DF-D3F1-858A5D13C6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9868" y="3849460"/>
            <a:ext cx="1828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697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4" descr="BC Official Seal 2021_ Small_72.png">
            <a:extLst>
              <a:ext uri="{FF2B5EF4-FFF2-40B4-BE49-F238E27FC236}">
                <a16:creationId xmlns:a16="http://schemas.microsoft.com/office/drawing/2014/main" id="{91CC877D-3C68-C3DC-D865-EC2E3605B20A}"/>
              </a:ext>
            </a:extLst>
          </p:cNvPr>
          <p:cNvPicPr>
            <a:picLocks noGrp="1" noChangeAspect="1"/>
          </p:cNvPicPr>
          <p:nvPr>
            <p:ph idx="1"/>
          </p:nvPr>
        </p:nvPicPr>
        <p:blipFill>
          <a:blip r:embed="rId2"/>
          <a:stretch>
            <a:fillRect/>
          </a:stretch>
        </p:blipFill>
        <p:spPr>
          <a:xfrm>
            <a:off x="1932258" y="1710597"/>
            <a:ext cx="3692390" cy="3692390"/>
          </a:xfrm>
          <a:prstGeom prst="rect">
            <a:avLst/>
          </a:prstGeom>
        </p:spPr>
      </p:pic>
      <p:sp>
        <p:nvSpPr>
          <p:cNvPr id="26" name="Rectangle 25">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BA398C8-49CE-821A-E47D-4C372F4727A6}"/>
              </a:ext>
            </a:extLst>
          </p:cNvPr>
          <p:cNvSpPr>
            <a:spLocks noGrp="1"/>
          </p:cNvSpPr>
          <p:nvPr>
            <p:ph type="title"/>
          </p:nvPr>
        </p:nvSpPr>
        <p:spPr>
          <a:xfrm>
            <a:off x="8096885" y="640080"/>
            <a:ext cx="3659246" cy="5092810"/>
          </a:xfrm>
        </p:spPr>
        <p:txBody>
          <a:bodyPr vert="horz" lIns="91440" tIns="45720" rIns="91440" bIns="45720" rtlCol="0" anchor="b">
            <a:normAutofit/>
          </a:bodyPr>
          <a:lstStyle/>
          <a:p>
            <a:r>
              <a:rPr lang="en-US" sz="4400" dirty="0">
                <a:solidFill>
                  <a:srgbClr val="FFFFFF"/>
                </a:solidFill>
              </a:rPr>
              <a:t>Thank you!</a:t>
            </a:r>
            <a:br>
              <a:rPr lang="en-US" sz="4400" dirty="0">
                <a:solidFill>
                  <a:srgbClr val="FFFFFF"/>
                </a:solidFill>
              </a:rPr>
            </a:br>
            <a:r>
              <a:rPr lang="en-US" sz="4400" dirty="0">
                <a:solidFill>
                  <a:srgbClr val="FFFFFF"/>
                </a:solidFill>
              </a:rPr>
              <a:t>Kim </a:t>
            </a:r>
            <a:br>
              <a:rPr lang="en-US" sz="4400" dirty="0">
                <a:solidFill>
                  <a:srgbClr val="FFFFFF"/>
                </a:solidFill>
              </a:rPr>
            </a:br>
            <a:r>
              <a:rPr lang="en-US" sz="2800" dirty="0">
                <a:solidFill>
                  <a:srgbClr val="FFC000"/>
                </a:solidFill>
                <a:hlinkClick r:id="rId3"/>
              </a:rPr>
              <a:t>kconcra@capecod.gov</a:t>
            </a:r>
            <a:br>
              <a:rPr lang="en-US" sz="2800" dirty="0">
                <a:solidFill>
                  <a:srgbClr val="FFC000"/>
                </a:solidFill>
              </a:rPr>
            </a:br>
            <a:endParaRPr lang="en-US" sz="1800" dirty="0">
              <a:solidFill>
                <a:srgbClr val="FFFFFF"/>
              </a:solidFill>
            </a:endParaRPr>
          </a:p>
        </p:txBody>
      </p:sp>
      <p:sp>
        <p:nvSpPr>
          <p:cNvPr id="28" name="Rectangle 27">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56903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B1895-BC40-4DEE-A38B-1A3BF887F3E3}"/>
              </a:ext>
            </a:extLst>
          </p:cNvPr>
          <p:cNvSpPr>
            <a:spLocks noGrp="1"/>
          </p:cNvSpPr>
          <p:nvPr>
            <p:ph type="title"/>
          </p:nvPr>
        </p:nvSpPr>
        <p:spPr/>
        <p:txBody>
          <a:bodyPr/>
          <a:lstStyle/>
          <a:p>
            <a:r>
              <a:rPr lang="en-US" dirty="0"/>
              <a:t>Coming to a town near you? </a:t>
            </a:r>
          </a:p>
        </p:txBody>
      </p:sp>
      <p:sp>
        <p:nvSpPr>
          <p:cNvPr id="3" name="Text Placeholder 2">
            <a:extLst>
              <a:ext uri="{FF2B5EF4-FFF2-40B4-BE49-F238E27FC236}">
                <a16:creationId xmlns:a16="http://schemas.microsoft.com/office/drawing/2014/main" id="{89F3F9CF-5979-3BDB-F91F-1F8D0FCDF12E}"/>
              </a:ext>
            </a:extLst>
          </p:cNvPr>
          <p:cNvSpPr>
            <a:spLocks noGrp="1"/>
          </p:cNvSpPr>
          <p:nvPr>
            <p:ph type="body" sz="half" idx="1"/>
          </p:nvPr>
        </p:nvSpPr>
        <p:spPr/>
        <p:txBody>
          <a:bodyPr/>
          <a:lstStyle/>
          <a:p>
            <a:endParaRPr lang="en-US" dirty="0"/>
          </a:p>
        </p:txBody>
      </p:sp>
      <p:sp>
        <p:nvSpPr>
          <p:cNvPr id="5" name="Content Placeholder 4">
            <a:extLst>
              <a:ext uri="{FF2B5EF4-FFF2-40B4-BE49-F238E27FC236}">
                <a16:creationId xmlns:a16="http://schemas.microsoft.com/office/drawing/2014/main" id="{B99B6946-429E-8EF2-C21B-8E77B4336479}"/>
              </a:ext>
            </a:extLst>
          </p:cNvPr>
          <p:cNvSpPr>
            <a:spLocks noGrp="1"/>
          </p:cNvSpPr>
          <p:nvPr>
            <p:ph sz="quarter" idx="3"/>
          </p:nvPr>
        </p:nvSpPr>
        <p:spPr/>
        <p:txBody>
          <a:bodyPr/>
          <a:lstStyle/>
          <a:p>
            <a:r>
              <a:rPr lang="en-US" dirty="0"/>
              <a:t>Think about hometown fairs. Even with provided recipes, what are people doing in their own kitchens? Should training be offered? </a:t>
            </a:r>
          </a:p>
        </p:txBody>
      </p:sp>
      <p:sp>
        <p:nvSpPr>
          <p:cNvPr id="7" name="TextBox 6">
            <a:extLst>
              <a:ext uri="{FF2B5EF4-FFF2-40B4-BE49-F238E27FC236}">
                <a16:creationId xmlns:a16="http://schemas.microsoft.com/office/drawing/2014/main" id="{DED22C6C-FE67-AE35-0C38-C2C235E2A45A}"/>
              </a:ext>
            </a:extLst>
          </p:cNvPr>
          <p:cNvSpPr txBox="1"/>
          <p:nvPr/>
        </p:nvSpPr>
        <p:spPr>
          <a:xfrm>
            <a:off x="1293346" y="5562600"/>
            <a:ext cx="4467726" cy="646331"/>
          </a:xfrm>
          <a:prstGeom prst="rect">
            <a:avLst/>
          </a:prstGeom>
          <a:solidFill>
            <a:srgbClr val="ED7D3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2060"/>
                </a:solidFill>
                <a:hlinkClick r:id="rId2">
                  <a:extLst>
                    <a:ext uri="{A12FA001-AC4F-418D-AE19-62706E023703}">
                      <ahyp:hlinkClr xmlns:ahyp="http://schemas.microsoft.com/office/drawing/2018/hyperlinkcolor" val="tx"/>
                    </a:ext>
                  </a:extLst>
                </a:hlinkClick>
              </a:rPr>
              <a:t>City says man who gives away homemade goods is breaking the law</a:t>
            </a:r>
            <a:endParaRPr lang="en-US" b="1" dirty="0">
              <a:solidFill>
                <a:srgbClr val="002060"/>
              </a:solidFill>
            </a:endParaRPr>
          </a:p>
        </p:txBody>
      </p:sp>
      <p:sp>
        <p:nvSpPr>
          <p:cNvPr id="8" name="Content Placeholder 7">
            <a:extLst>
              <a:ext uri="{FF2B5EF4-FFF2-40B4-BE49-F238E27FC236}">
                <a16:creationId xmlns:a16="http://schemas.microsoft.com/office/drawing/2014/main" id="{F61B7A30-6CB9-E652-28BA-3B22CC9DA80F}"/>
              </a:ext>
            </a:extLst>
          </p:cNvPr>
          <p:cNvSpPr>
            <a:spLocks noGrp="1"/>
          </p:cNvSpPr>
          <p:nvPr>
            <p:ph sz="quarter" idx="2"/>
          </p:nvPr>
        </p:nvSpPr>
        <p:spPr/>
        <p:txBody>
          <a:bodyPr/>
          <a:lstStyle/>
          <a:p>
            <a:endParaRPr lang="en-US" dirty="0"/>
          </a:p>
          <a:p>
            <a:r>
              <a:rPr lang="en-US" dirty="0"/>
              <a:t>Food pantries can’t take home preserved food.</a:t>
            </a:r>
          </a:p>
          <a:p>
            <a:r>
              <a:rPr lang="en-US" dirty="0"/>
              <a:t>Many people give homemade goods for gifts.</a:t>
            </a:r>
          </a:p>
          <a:p>
            <a:r>
              <a:rPr lang="en-US" dirty="0"/>
              <a:t>Is it legal? It may depend on your town/city.</a:t>
            </a:r>
          </a:p>
        </p:txBody>
      </p:sp>
      <p:pic>
        <p:nvPicPr>
          <p:cNvPr id="9" name="Content Placeholder 5">
            <a:extLst>
              <a:ext uri="{FF2B5EF4-FFF2-40B4-BE49-F238E27FC236}">
                <a16:creationId xmlns:a16="http://schemas.microsoft.com/office/drawing/2014/main" id="{1C4FC8E7-C1BB-68A1-38FF-FEC577027E43}"/>
              </a:ext>
            </a:extLst>
          </p:cNvPr>
          <p:cNvPicPr>
            <a:picLocks noGrp="1" noChangeAspect="1"/>
          </p:cNvPicPr>
          <p:nvPr>
            <p:ph sz="quarter" idx="2"/>
          </p:nvPr>
        </p:nvPicPr>
        <p:blipFill>
          <a:blip r:embed="rId3"/>
          <a:stretch>
            <a:fillRect/>
          </a:stretch>
        </p:blipFill>
        <p:spPr>
          <a:xfrm>
            <a:off x="1016000" y="1906985"/>
            <a:ext cx="4667332" cy="3501230"/>
          </a:xfrm>
          <a:prstGeom prst="rect">
            <a:avLst/>
          </a:prstGeom>
        </p:spPr>
      </p:pic>
    </p:spTree>
    <p:extLst>
      <p:ext uri="{BB962C8B-B14F-4D97-AF65-F5344CB8AC3E}">
        <p14:creationId xmlns:p14="http://schemas.microsoft.com/office/powerpoint/2010/main" val="494759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C348-7DF9-041A-AFAC-64DDEDF5ECDA}"/>
              </a:ext>
            </a:extLst>
          </p:cNvPr>
          <p:cNvSpPr>
            <a:spLocks noGrp="1"/>
          </p:cNvSpPr>
          <p:nvPr>
            <p:ph type="title"/>
          </p:nvPr>
        </p:nvSpPr>
        <p:spPr/>
        <p:txBody>
          <a:bodyPr/>
          <a:lstStyle/>
          <a:p>
            <a:r>
              <a:rPr lang="en-US" dirty="0"/>
              <a:t>About Extension</a:t>
            </a:r>
          </a:p>
        </p:txBody>
      </p:sp>
      <p:sp>
        <p:nvSpPr>
          <p:cNvPr id="4" name="Content Placeholder 3">
            <a:extLst>
              <a:ext uri="{FF2B5EF4-FFF2-40B4-BE49-F238E27FC236}">
                <a16:creationId xmlns:a16="http://schemas.microsoft.com/office/drawing/2014/main" id="{272A2AF1-AEBD-1337-1D31-8F91F1855095}"/>
              </a:ext>
            </a:extLst>
          </p:cNvPr>
          <p:cNvSpPr>
            <a:spLocks noGrp="1"/>
          </p:cNvSpPr>
          <p:nvPr>
            <p:ph sz="quarter" idx="2"/>
          </p:nvPr>
        </p:nvSpPr>
        <p:spPr>
          <a:xfrm>
            <a:off x="7346197" y="1828800"/>
            <a:ext cx="4114799" cy="4107050"/>
          </a:xfrm>
          <a:ln>
            <a:solidFill>
              <a:schemeClr val="accent1"/>
            </a:solidFill>
          </a:ln>
        </p:spPr>
        <p:txBody>
          <a:bodyPr>
            <a:normAutofit/>
          </a:bodyPr>
          <a:lstStyle/>
          <a:p>
            <a:pPr>
              <a:buFont typeface="Wingdings" panose="05000000000000000000" pitchFamily="2" charset="2"/>
              <a:buChar char="v"/>
            </a:pPr>
            <a:r>
              <a:rPr lang="en-US" dirty="0"/>
              <a:t>Master Gardeners</a:t>
            </a:r>
          </a:p>
          <a:p>
            <a:pPr>
              <a:buFont typeface="Wingdings" panose="05000000000000000000" pitchFamily="2" charset="2"/>
              <a:buChar char="v"/>
            </a:pPr>
            <a:r>
              <a:rPr lang="en-US" dirty="0"/>
              <a:t> Horticulture/Entomology </a:t>
            </a:r>
          </a:p>
          <a:p>
            <a:pPr>
              <a:buFont typeface="Wingdings" panose="05000000000000000000" pitchFamily="2" charset="2"/>
              <a:buChar char="v"/>
            </a:pPr>
            <a:r>
              <a:rPr lang="en-US" dirty="0"/>
              <a:t>Nutrition &amp; Food Safety Education</a:t>
            </a:r>
          </a:p>
          <a:p>
            <a:pPr>
              <a:buFont typeface="Wingdings" panose="05000000000000000000" pitchFamily="2" charset="2"/>
              <a:buChar char="v"/>
            </a:pPr>
            <a:r>
              <a:rPr lang="en-US" dirty="0"/>
              <a:t>4-H youth services</a:t>
            </a:r>
          </a:p>
          <a:p>
            <a:pPr>
              <a:buFont typeface="Wingdings" panose="05000000000000000000" pitchFamily="2" charset="2"/>
              <a:buChar char="v"/>
            </a:pPr>
            <a:r>
              <a:rPr lang="en-US" dirty="0"/>
              <a:t> Buy Fresh Buy Local, Marine services</a:t>
            </a:r>
          </a:p>
          <a:p>
            <a:pPr>
              <a:buFont typeface="Wingdings" panose="05000000000000000000" pitchFamily="2" charset="2"/>
              <a:buChar char="v"/>
            </a:pPr>
            <a:r>
              <a:rPr lang="en-US" dirty="0"/>
              <a:t> Coastal Processes, Hazardous Waste and Water Quality</a:t>
            </a:r>
          </a:p>
        </p:txBody>
      </p:sp>
      <p:graphicFrame>
        <p:nvGraphicFramePr>
          <p:cNvPr id="6" name="Text Placeholder 2">
            <a:extLst>
              <a:ext uri="{FF2B5EF4-FFF2-40B4-BE49-F238E27FC236}">
                <a16:creationId xmlns:a16="http://schemas.microsoft.com/office/drawing/2014/main" id="{4C8E7DC7-5817-8CF4-6C68-13DE9977C5BA}"/>
              </a:ext>
            </a:extLst>
          </p:cNvPr>
          <p:cNvGraphicFramePr/>
          <p:nvPr>
            <p:extLst>
              <p:ext uri="{D42A27DB-BD31-4B8C-83A1-F6EECF244321}">
                <p14:modId xmlns:p14="http://schemas.microsoft.com/office/powerpoint/2010/main" val="126197381"/>
              </p:ext>
            </p:extLst>
          </p:nvPr>
        </p:nvGraphicFramePr>
        <p:xfrm>
          <a:off x="426203" y="1752600"/>
          <a:ext cx="6338807" cy="4400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8739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DB52-EA71-32AD-F41E-94179F3FFC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F50B27-A75B-1C60-7046-6D46DA2E5B3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5CBFF89-5F9D-630D-063F-34BEE81E6884}"/>
              </a:ext>
            </a:extLst>
          </p:cNvPr>
          <p:cNvPicPr>
            <a:picLocks noChangeAspect="1"/>
          </p:cNvPicPr>
          <p:nvPr/>
        </p:nvPicPr>
        <p:blipFill>
          <a:blip r:embed="rId2"/>
          <a:stretch>
            <a:fillRect/>
          </a:stretch>
        </p:blipFill>
        <p:spPr>
          <a:xfrm>
            <a:off x="1264572" y="0"/>
            <a:ext cx="9662856" cy="6858000"/>
          </a:xfrm>
          <a:prstGeom prst="rect">
            <a:avLst/>
          </a:prstGeom>
        </p:spPr>
      </p:pic>
    </p:spTree>
    <p:extLst>
      <p:ext uri="{BB962C8B-B14F-4D97-AF65-F5344CB8AC3E}">
        <p14:creationId xmlns:p14="http://schemas.microsoft.com/office/powerpoint/2010/main" val="404568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8" name="Rectangle 43017">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3020" name="Rectangle 43019">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010" name="Title 1">
            <a:extLst>
              <a:ext uri="{FF2B5EF4-FFF2-40B4-BE49-F238E27FC236}">
                <a16:creationId xmlns:a16="http://schemas.microsoft.com/office/drawing/2014/main" id="{2D61A375-3BB5-AD5D-E118-0616D7A1EFDC}"/>
              </a:ext>
            </a:extLst>
          </p:cNvPr>
          <p:cNvSpPr>
            <a:spLocks noGrp="1"/>
          </p:cNvSpPr>
          <p:nvPr>
            <p:ph type="title"/>
          </p:nvPr>
        </p:nvSpPr>
        <p:spPr bwMode="auto">
          <a:xfrm>
            <a:off x="492370" y="516835"/>
            <a:ext cx="3084844" cy="21038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fontScale="90000"/>
          </a:bodyPr>
          <a:lstStyle/>
          <a:p>
            <a:r>
              <a:rPr lang="en-US" altLang="en-US" sz="3300" dirty="0">
                <a:solidFill>
                  <a:srgbClr val="FFFFFF"/>
                </a:solidFill>
              </a:rPr>
              <a:t>3 Days, boil water and pressure canning, drying, fermenting…</a:t>
            </a:r>
            <a:br>
              <a:rPr lang="en-US" altLang="en-US" sz="3300" dirty="0">
                <a:solidFill>
                  <a:srgbClr val="FFFFFF"/>
                </a:solidFill>
              </a:rPr>
            </a:br>
            <a:r>
              <a:rPr lang="en-US" altLang="en-US" sz="3300" dirty="0">
                <a:solidFill>
                  <a:srgbClr val="FFFFFF"/>
                </a:solidFill>
              </a:rPr>
              <a:t>testing on day 3!</a:t>
            </a:r>
          </a:p>
        </p:txBody>
      </p:sp>
      <p:pic>
        <p:nvPicPr>
          <p:cNvPr id="3" name="Content Placeholder 2" descr="Person sleeping at desk">
            <a:extLst>
              <a:ext uri="{FF2B5EF4-FFF2-40B4-BE49-F238E27FC236}">
                <a16:creationId xmlns:a16="http://schemas.microsoft.com/office/drawing/2014/main" id="{8A9ECBB5-9665-E654-60CA-C12E4EF0B1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125" y="3220279"/>
            <a:ext cx="3084513" cy="2203379"/>
          </a:xfrm>
        </p:spPr>
      </p:pic>
      <p:sp>
        <p:nvSpPr>
          <p:cNvPr id="43022" name="Rectangle 43021">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3011" name="Picture 5">
            <a:extLst>
              <a:ext uri="{FF2B5EF4-FFF2-40B4-BE49-F238E27FC236}">
                <a16:creationId xmlns:a16="http://schemas.microsoft.com/office/drawing/2014/main" id="{75F2485F-1D1A-99A7-32A9-9F4CD03BC0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742017" y="1032676"/>
            <a:ext cx="6798082" cy="47926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9" name="Rectangle 49158">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161" name="Rectangle 49160">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9154" name="Picture 3">
            <a:extLst>
              <a:ext uri="{FF2B5EF4-FFF2-40B4-BE49-F238E27FC236}">
                <a16:creationId xmlns:a16="http://schemas.microsoft.com/office/drawing/2014/main" id="{736D5C4C-351B-FD65-1680-E26474C455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615" b="14556"/>
          <a:stretch/>
        </p:blipFill>
        <p:spPr>
          <a:xfrm>
            <a:off x="20" y="10"/>
            <a:ext cx="12191980" cy="63406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1E03C58-A8D3-2F14-C192-57DDED9D3FD3}"/>
              </a:ext>
            </a:extLst>
          </p:cNvPr>
          <p:cNvSpPr>
            <a:spLocks noGrp="1" noChangeArrowheads="1"/>
          </p:cNvSpPr>
          <p:nvPr>
            <p:ph type="title"/>
          </p:nvPr>
        </p:nvSpPr>
        <p:spPr bwMode="auto">
          <a:xfrm>
            <a:off x="1065197" y="5120640"/>
            <a:ext cx="10058400" cy="8229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p>
            <a:r>
              <a:rPr lang="en-US" altLang="en-US" sz="2800" dirty="0">
                <a:solidFill>
                  <a:srgbClr val="FFFFFF"/>
                </a:solidFill>
              </a:rPr>
              <a:t>Canning salsa and making Jam in the demo kitchen</a:t>
            </a:r>
            <a:br>
              <a:rPr lang="en-US" altLang="en-US" sz="2800" dirty="0">
                <a:solidFill>
                  <a:srgbClr val="FFFFFF"/>
                </a:solidFill>
              </a:rPr>
            </a:br>
            <a:r>
              <a:rPr lang="en-US" altLang="en-US" sz="2800" dirty="0">
                <a:solidFill>
                  <a:srgbClr val="FFFFFF"/>
                </a:solidFill>
              </a:rPr>
              <a:t>					</a:t>
            </a:r>
          </a:p>
        </p:txBody>
      </p:sp>
      <p:pic>
        <p:nvPicPr>
          <p:cNvPr id="46083" name="Picture 4">
            <a:extLst>
              <a:ext uri="{FF2B5EF4-FFF2-40B4-BE49-F238E27FC236}">
                <a16:creationId xmlns:a16="http://schemas.microsoft.com/office/drawing/2014/main" id="{6D70573E-EDF2-48A8-944F-FB3987CBFE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2092" r="-1" b="14229"/>
          <a:stretch/>
        </p:blipFill>
        <p:spPr>
          <a:xfrm>
            <a:off x="20" y="10"/>
            <a:ext cx="7977495" cy="47447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5">
            <a:extLst>
              <a:ext uri="{FF2B5EF4-FFF2-40B4-BE49-F238E27FC236}">
                <a16:creationId xmlns:a16="http://schemas.microsoft.com/office/drawing/2014/main" id="{B1511CD4-C6C5-FF3A-68C0-DAAF60B9C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940" b="-4"/>
          <a:stretch/>
        </p:blipFill>
        <p:spPr bwMode="auto">
          <a:xfrm>
            <a:off x="8138382" y="1965"/>
            <a:ext cx="4053618" cy="47477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280549"/>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fade">
                                      <p:cBhvr>
                                        <p:cTn id="7" dur="800" decel="100000"/>
                                        <p:tgtEl>
                                          <p:spTgt spid="117762"/>
                                        </p:tgtEl>
                                      </p:cBhvr>
                                    </p:animEffect>
                                    <p:anim calcmode="lin" valueType="num">
                                      <p:cBhvr>
                                        <p:cTn id="8" dur="800" decel="100000" fill="hold"/>
                                        <p:tgtEl>
                                          <p:spTgt spid="117762"/>
                                        </p:tgtEl>
                                        <p:attrNameLst>
                                          <p:attrName>style.rotation</p:attrName>
                                        </p:attrNameLst>
                                      </p:cBhvr>
                                      <p:tavLst>
                                        <p:tav tm="0">
                                          <p:val>
                                            <p:fltVal val="-90"/>
                                          </p:val>
                                        </p:tav>
                                        <p:tav tm="100000">
                                          <p:val>
                                            <p:fltVal val="0"/>
                                          </p:val>
                                        </p:tav>
                                      </p:tavLst>
                                    </p:anim>
                                    <p:anim calcmode="lin" valueType="num">
                                      <p:cBhvr>
                                        <p:cTn id="9" dur="800" decel="100000" fill="hold"/>
                                        <p:tgtEl>
                                          <p:spTgt spid="117762"/>
                                        </p:tgtEl>
                                        <p:attrNameLst>
                                          <p:attrName>ppt_x</p:attrName>
                                        </p:attrNameLst>
                                      </p:cBhvr>
                                      <p:tavLst>
                                        <p:tav tm="0">
                                          <p:val>
                                            <p:strVal val="#ppt_x+0.4"/>
                                          </p:val>
                                        </p:tav>
                                        <p:tav tm="100000">
                                          <p:val>
                                            <p:strVal val="#ppt_x-0.05"/>
                                          </p:val>
                                        </p:tav>
                                      </p:tavLst>
                                    </p:anim>
                                    <p:anim calcmode="lin" valueType="num">
                                      <p:cBhvr>
                                        <p:cTn id="10" dur="800" decel="100000" fill="hold"/>
                                        <p:tgtEl>
                                          <p:spTgt spid="11776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776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77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13" name="Rectangle 47112">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115" name="Rectangle 47114">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117" name="Rectangle 47116">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9" name="Rectangle 47118">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21" name="Rectangle 47120">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8" name="Picture 5">
            <a:extLst>
              <a:ext uri="{FF2B5EF4-FFF2-40B4-BE49-F238E27FC236}">
                <a16:creationId xmlns:a16="http://schemas.microsoft.com/office/drawing/2014/main" id="{8DE13EBC-5277-2681-8619-E0B6AA2E49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928" r="-1" b="16255"/>
          <a:stretch/>
        </p:blipFill>
        <p:spPr>
          <a:xfrm>
            <a:off x="842772" y="841248"/>
            <a:ext cx="10506456" cy="51755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Retrospect">
  <a:themeElements>
    <a:clrScheme name="Custom 5">
      <a:dk1>
        <a:srgbClr val="000000"/>
      </a:dk1>
      <a:lt1>
        <a:sysClr val="window" lastClr="FFFFFF"/>
      </a:lt1>
      <a:dk2>
        <a:srgbClr val="FFFFFF"/>
      </a:dk2>
      <a:lt2>
        <a:srgbClr val="FFFFFF"/>
      </a:lt2>
      <a:accent1>
        <a:srgbClr val="F5C75D"/>
      </a:accent1>
      <a:accent2>
        <a:srgbClr val="085486"/>
      </a:accent2>
      <a:accent3>
        <a:srgbClr val="0099CB"/>
      </a:accent3>
      <a:accent4>
        <a:srgbClr val="FFFFFF"/>
      </a:accent4>
      <a:accent5>
        <a:srgbClr val="FFFFFF"/>
      </a:accent5>
      <a:accent6>
        <a:srgbClr val="FFFFFF"/>
      </a:accent6>
      <a:hlink>
        <a:srgbClr val="FFFFFF"/>
      </a:hlink>
      <a:folHlink>
        <a:srgbClr val="FFFFF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35A6C7195CC4298BB67938E4EFCE1" ma:contentTypeVersion="16" ma:contentTypeDescription="Create a new document." ma:contentTypeScope="" ma:versionID="bedfdc0c27eba9b572de78b333c5b55e">
  <xsd:schema xmlns:xsd="http://www.w3.org/2001/XMLSchema" xmlns:xs="http://www.w3.org/2001/XMLSchema" xmlns:p="http://schemas.microsoft.com/office/2006/metadata/properties" xmlns:ns2="54a6a013-624a-4f09-9974-17cfe8248c9e" xmlns:ns3="9be3f55f-8098-485e-a615-a10e4181e135" targetNamespace="http://schemas.microsoft.com/office/2006/metadata/properties" ma:root="true" ma:fieldsID="33a1eff494ff1dc6c72446df21429c8e" ns2:_="" ns3:_="">
    <xsd:import namespace="54a6a013-624a-4f09-9974-17cfe8248c9e"/>
    <xsd:import namespace="9be3f55f-8098-485e-a615-a10e4181e1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6a013-624a-4f09-9974-17cfe8248c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ceb9721-df7c-4dbc-8f19-77f5dc396a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e3f55f-8098-485e-a615-a10e4181e1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768a9f4-479c-4e6f-93d4-4292895fbc04}" ma:internalName="TaxCatchAll" ma:showField="CatchAllData" ma:web="9be3f55f-8098-485e-a615-a10e4181e1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be3f55f-8098-485e-a615-a10e4181e135">
      <UserInfo>
        <DisplayName>Sean O'Brien</DisplayName>
        <AccountId>34</AccountId>
        <AccountType/>
      </UserInfo>
      <UserInfo>
        <DisplayName>Robin Young</DisplayName>
        <AccountId>155</AccountId>
        <AccountType/>
      </UserInfo>
      <UserInfo>
        <DisplayName>Beth Albert</DisplayName>
        <AccountId>48</AccountId>
        <AccountType/>
      </UserInfo>
      <UserInfo>
        <DisplayName>Kari Parcell</DisplayName>
        <AccountId>110</AccountId>
        <AccountType/>
      </UserInfo>
    </SharedWithUsers>
    <lcf76f155ced4ddcb4097134ff3c332f xmlns="54a6a013-624a-4f09-9974-17cfe8248c9e">
      <Terms xmlns="http://schemas.microsoft.com/office/infopath/2007/PartnerControls"/>
    </lcf76f155ced4ddcb4097134ff3c332f>
    <TaxCatchAll xmlns="9be3f55f-8098-485e-a615-a10e4181e135" xsi:nil="true"/>
  </documentManagement>
</p:properties>
</file>

<file path=customXml/itemProps1.xml><?xml version="1.0" encoding="utf-8"?>
<ds:datastoreItem xmlns:ds="http://schemas.openxmlformats.org/officeDocument/2006/customXml" ds:itemID="{ECFF80FC-183D-4AA8-B379-17074C544B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a6a013-624a-4f09-9974-17cfe8248c9e"/>
    <ds:schemaRef ds:uri="9be3f55f-8098-485e-a615-a10e4181e1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F60EC9-567F-43EB-9148-A7F4243CC472}">
  <ds:schemaRefs>
    <ds:schemaRef ds:uri="http://schemas.microsoft.com/sharepoint/v3/contenttype/forms"/>
  </ds:schemaRefs>
</ds:datastoreItem>
</file>

<file path=customXml/itemProps3.xml><?xml version="1.0" encoding="utf-8"?>
<ds:datastoreItem xmlns:ds="http://schemas.openxmlformats.org/officeDocument/2006/customXml" ds:itemID="{8DE3B1A3-67B9-4A4A-8147-16C116853C98}">
  <ds:schemaRefs>
    <ds:schemaRef ds:uri="093dc792-777c-42ac-a324-d58dd5802270"/>
    <ds:schemaRef ds:uri="bf46d238-535d-4bfa-b173-900e27f2de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be3f55f-8098-485e-a615-a10e4181e135"/>
    <ds:schemaRef ds:uri="54a6a013-624a-4f09-9974-17cfe8248c9e"/>
  </ds:schemaRefs>
</ds:datastoreItem>
</file>

<file path=docProps/app.xml><?xml version="1.0" encoding="utf-8"?>
<Properties xmlns="http://schemas.openxmlformats.org/officeDocument/2006/extended-properties" xmlns:vt="http://schemas.openxmlformats.org/officeDocument/2006/docPropsVTypes">
  <Template>Retrospect</Template>
  <TotalTime>8226</TotalTime>
  <Words>2700</Words>
  <Application>Microsoft Office PowerPoint</Application>
  <PresentationFormat>Widescreen</PresentationFormat>
  <Paragraphs>210</Paragraphs>
  <Slides>24</Slides>
  <Notes>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Retrospect</vt:lpstr>
      <vt:lpstr>Canning and home food preservation:   Updates for Public Health</vt:lpstr>
      <vt:lpstr>Why are we having this conversation? </vt:lpstr>
      <vt:lpstr>Coming to a town near you? </vt:lpstr>
      <vt:lpstr>About Extension</vt:lpstr>
      <vt:lpstr>PowerPoint Presentation</vt:lpstr>
      <vt:lpstr>3 Days, boil water and pressure canning, drying, fermenting… testing on day 3!</vt:lpstr>
      <vt:lpstr>PowerPoint Presentation</vt:lpstr>
      <vt:lpstr>Canning salsa and making Jam in the demo kitchen      </vt:lpstr>
      <vt:lpstr>PowerPoint Presentation</vt:lpstr>
      <vt:lpstr>PowerPoint Presentation</vt:lpstr>
      <vt:lpstr>What we know: aW</vt:lpstr>
      <vt:lpstr>What we know: pH</vt:lpstr>
      <vt:lpstr>How do we know which canning method to use?</vt:lpstr>
      <vt:lpstr>PowerPoint Presentation</vt:lpstr>
      <vt:lpstr>Information Overload! </vt:lpstr>
      <vt:lpstr>Times Change… Home Canning Updates</vt:lpstr>
      <vt:lpstr> More recent updates</vt:lpstr>
      <vt:lpstr>PowerPoint Presentation</vt:lpstr>
      <vt:lpstr>Improper Methods You May Have Heard Of:   </vt:lpstr>
      <vt:lpstr>PowerPoint Presentation</vt:lpstr>
      <vt:lpstr>And now a word about…canners vs. cookers</vt:lpstr>
      <vt:lpstr>PowerPoint Presentation</vt:lpstr>
      <vt:lpstr>PowerPoint Presentation</vt:lpstr>
      <vt:lpstr>Thank you! Kim  kconcra@capecod.gov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Barnstable County</dc:title>
  <dc:creator>Sonja Sheasley</dc:creator>
  <cp:lastModifiedBy>Kim Concra</cp:lastModifiedBy>
  <cp:revision>30</cp:revision>
  <dcterms:created xsi:type="dcterms:W3CDTF">2021-05-21T16:14:04Z</dcterms:created>
  <dcterms:modified xsi:type="dcterms:W3CDTF">2025-09-05T18:01:08Z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0x010100038493CCE0683B43A97052A256B7BAB9</vt:lpwstr>
  </property>
  <property fmtid="{D5CDD505-2E9C-101B-9397-08002B2CF9AE}" pid="3" name="MediaServiceImageTags">
    <vt:lpwstr/>
  </property>
  <property fmtid="{D5CDD505-2E9C-101B-9397-08002B2CF9AE}" pid="4" name="MSIP_Label_4b8ca930-c773-4612-ba57-7600e9043226_ActionId">
    <vt:lpwstr>8745a1e3-79ea-4294-a3ce-165257b87c75</vt:lpwstr>
  </property>
  <property fmtid="{D5CDD505-2E9C-101B-9397-08002B2CF9AE}" pid="5" name="MSIP_Label_4b8ca930-c773-4612-ba57-7600e9043226_ContentBits">
    <vt:lpwstr>0</vt:lpwstr>
  </property>
  <property fmtid="{D5CDD505-2E9C-101B-9397-08002B2CF9AE}" pid="6" name="MSIP_Label_4b8ca930-c773-4612-ba57-7600e9043226_Name">
    <vt:lpwstr>defa4170-0d19-0005-0004-bc88714345d2</vt:lpwstr>
  </property>
  <property fmtid="{D5CDD505-2E9C-101B-9397-08002B2CF9AE}" pid="7" name="MSIP_Label_4b8ca930-c773-4612-ba57-7600e9043226_SiteId">
    <vt:lpwstr>84475217-b423-48db-b766-ed4bbbea74f1</vt:lpwstr>
  </property>
  <property fmtid="{D5CDD505-2E9C-101B-9397-08002B2CF9AE}" pid="8" name="MSIP_Label_4b8ca930-c773-4612-ba57-7600e9043226_Enabled">
    <vt:lpwstr>true</vt:lpwstr>
  </property>
  <property fmtid="{D5CDD505-2E9C-101B-9397-08002B2CF9AE}" pid="9" name="MSIP_Label_4b8ca930-c773-4612-ba57-7600e9043226_Method">
    <vt:lpwstr>Standard</vt:lpwstr>
  </property>
  <property fmtid="{D5CDD505-2E9C-101B-9397-08002B2CF9AE}" pid="10" name="MSIP_Label_4b8ca930-c773-4612-ba57-7600e9043226_SetDate">
    <vt:lpwstr>2023-12-06T19:50:47Z</vt:lpwstr>
  </property>
</Properties>
</file>