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8288000" cy="10287000"/>
  <p:notesSz cx="6858000" cy="9144000"/>
  <p:embeddedFontLst>
    <p:embeddedFont>
      <p:font typeface="Glacial Indifference Bold" charset="1" panose="00000800000000000000"/>
      <p:regular r:id="rId38"/>
    </p:embeddedFont>
    <p:embeddedFont>
      <p:font typeface="Glacial Indifference" charset="1" panose="00000000000000000000"/>
      <p:regular r:id="rId39"/>
    </p:embeddedFont>
    <p:embeddedFont>
      <p:font typeface="Abril Fatface" charset="1" panose="02000503000000020003"/>
      <p:regular r:id="rId40"/>
    </p:embeddedFont>
    <p:embeddedFont>
      <p:font typeface="League Spartan" charset="1" panose="00000800000000000000"/>
      <p:regular r:id="rId41"/>
    </p:embeddedFont>
    <p:embeddedFont>
      <p:font typeface="Roboto Bold" charset="1" panose="02000000000000000000"/>
      <p:regular r:id="rId42"/>
    </p:embeddedFont>
    <p:embeddedFont>
      <p:font typeface="Roboto" charset="1" panose="02000000000000000000"/>
      <p:regular r:id="rId43"/>
    </p:embeddedFont>
    <p:embeddedFont>
      <p:font typeface="Glacial Indifference Italics" charset="1" panose="00000000000000000000"/>
      <p:regular r:id="rId44"/>
    </p:embeddedFont>
    <p:embeddedFont>
      <p:font typeface="Roboto Italics" charset="1" panose="0200000000000000000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https://www.train.org/ma/training_plan/7697"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ailto:appsdesk@fda.hhs.gov" TargetMode="External" Type="http://schemas.openxmlformats.org/officeDocument/2006/relationships/hyperlink"/><Relationship Id="rId3" Target="../media/image20.png" Type="http://schemas.openxmlformats.org/officeDocument/2006/relationships/image"/><Relationship Id="rId4" Target="../media/image2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https://www.fda.gov/media/87140/download"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3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http://www.train.org/ma/home" TargetMode="External" Type="http://schemas.openxmlformats.org/officeDocument/2006/relationships/hyperlink"/><Relationship Id="rId5" Target="http://www.umass.edu/nursing/local-public-health-nurse-consultant-program" TargetMode="External" Type="http://schemas.openxmlformats.org/officeDocument/2006/relationships/hyperlink"/><Relationship Id="rId6" Target="../media/image35.png" Type="http://schemas.openxmlformats.org/officeDocument/2006/relationships/image"/><Relationship Id="rId7" Target="../media/image36.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ailto:derek.macedo@newbedford-ma.gov"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https://www.mass.gov/info-details/workforce-standards#inspector-/-environmental-health-specialist-"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 Id="rId4" Target="../media/image18.pn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105171"/>
        </a:solidFill>
      </p:bgPr>
    </p:bg>
    <p:spTree>
      <p:nvGrpSpPr>
        <p:cNvPr id="1" name=""/>
        <p:cNvGrpSpPr/>
        <p:nvPr/>
      </p:nvGrpSpPr>
      <p:grpSpPr>
        <a:xfrm>
          <a:off x="0" y="0"/>
          <a:ext cx="0" cy="0"/>
          <a:chOff x="0" y="0"/>
          <a:chExt cx="0" cy="0"/>
        </a:xfrm>
      </p:grpSpPr>
      <p:grpSp>
        <p:nvGrpSpPr>
          <p:cNvPr name="Group 2" id="2"/>
          <p:cNvGrpSpPr/>
          <p:nvPr/>
        </p:nvGrpSpPr>
        <p:grpSpPr>
          <a:xfrm rot="0">
            <a:off x="-514350" y="8090712"/>
            <a:ext cx="19316699" cy="2590800"/>
            <a:chOff x="0" y="0"/>
            <a:chExt cx="25755599" cy="3454400"/>
          </a:xfrm>
        </p:grpSpPr>
        <p:sp>
          <p:nvSpPr>
            <p:cNvPr name="Freeform 3" id="3"/>
            <p:cNvSpPr/>
            <p:nvPr/>
          </p:nvSpPr>
          <p:spPr>
            <a:xfrm flipH="false" flipV="false" rot="0">
              <a:off x="0" y="0"/>
              <a:ext cx="25755600" cy="3454400"/>
            </a:xfrm>
            <a:custGeom>
              <a:avLst/>
              <a:gdLst/>
              <a:ahLst/>
              <a:cxnLst/>
              <a:rect r="r" b="b" t="t" l="l"/>
              <a:pathLst>
                <a:path h="3454400" w="25755600">
                  <a:moveTo>
                    <a:pt x="0" y="0"/>
                  </a:moveTo>
                  <a:lnTo>
                    <a:pt x="25755600" y="0"/>
                  </a:lnTo>
                  <a:lnTo>
                    <a:pt x="25755600" y="3454400"/>
                  </a:lnTo>
                  <a:lnTo>
                    <a:pt x="0" y="3454400"/>
                  </a:lnTo>
                  <a:close/>
                </a:path>
              </a:pathLst>
            </a:custGeom>
            <a:solidFill>
              <a:srgbClr val="FFFFFF">
                <a:alpha val="70196"/>
              </a:srgbClr>
            </a:solidFill>
          </p:spPr>
        </p:sp>
      </p:grpSp>
      <p:sp>
        <p:nvSpPr>
          <p:cNvPr name="TextBox 4" id="4"/>
          <p:cNvSpPr txBox="true"/>
          <p:nvPr/>
        </p:nvSpPr>
        <p:spPr>
          <a:xfrm rot="0">
            <a:off x="3226221" y="1735795"/>
            <a:ext cx="11835558" cy="3388487"/>
          </a:xfrm>
          <a:prstGeom prst="rect">
            <a:avLst/>
          </a:prstGeom>
        </p:spPr>
        <p:txBody>
          <a:bodyPr anchor="t" rtlCol="false" tIns="0" lIns="0" bIns="0" rIns="0">
            <a:spAutoFit/>
          </a:bodyPr>
          <a:lstStyle/>
          <a:p>
            <a:pPr algn="ctr">
              <a:lnSpc>
                <a:spcPts val="8958"/>
              </a:lnSpc>
            </a:pPr>
            <a:r>
              <a:rPr lang="en-US" sz="7200" b="true">
                <a:solidFill>
                  <a:srgbClr val="FDFDFD"/>
                </a:solidFill>
                <a:latin typeface="Glacial Indifference Bold"/>
                <a:ea typeface="Glacial Indifference Bold"/>
                <a:cs typeface="Glacial Indifference Bold"/>
                <a:sym typeface="Glacial Indifference Bold"/>
              </a:rPr>
              <a:t>What is a Training Hub </a:t>
            </a:r>
          </a:p>
          <a:p>
            <a:pPr algn="ctr">
              <a:lnSpc>
                <a:spcPts val="8958"/>
              </a:lnSpc>
            </a:pPr>
            <a:r>
              <a:rPr lang="en-US" sz="7200" b="true">
                <a:solidFill>
                  <a:srgbClr val="FDFDFD"/>
                </a:solidFill>
                <a:latin typeface="Glacial Indifference Bold"/>
                <a:ea typeface="Glacial Indifference Bold"/>
                <a:cs typeface="Glacial Indifference Bold"/>
                <a:sym typeface="Glacial Indifference Bold"/>
              </a:rPr>
              <a:t>&amp;</a:t>
            </a:r>
          </a:p>
          <a:p>
            <a:pPr algn="ctr">
              <a:lnSpc>
                <a:spcPts val="8958"/>
              </a:lnSpc>
            </a:pPr>
            <a:r>
              <a:rPr lang="en-US" sz="7200" b="true">
                <a:solidFill>
                  <a:srgbClr val="FDFDFD"/>
                </a:solidFill>
                <a:latin typeface="Glacial Indifference Bold"/>
                <a:ea typeface="Glacial Indifference Bold"/>
                <a:cs typeface="Glacial Indifference Bold"/>
                <a:sym typeface="Glacial Indifference Bold"/>
              </a:rPr>
              <a:t>What’s in it for me? </a:t>
            </a:r>
          </a:p>
        </p:txBody>
      </p:sp>
      <p:sp>
        <p:nvSpPr>
          <p:cNvPr name="TextBox 5" id="5"/>
          <p:cNvSpPr txBox="true"/>
          <p:nvPr/>
        </p:nvSpPr>
        <p:spPr>
          <a:xfrm rot="0">
            <a:off x="6185109" y="7976412"/>
            <a:ext cx="5917779" cy="1916075"/>
          </a:xfrm>
          <a:prstGeom prst="rect">
            <a:avLst/>
          </a:prstGeom>
        </p:spPr>
        <p:txBody>
          <a:bodyPr anchor="t" rtlCol="false" tIns="0" lIns="0" bIns="0" rIns="0">
            <a:spAutoFit/>
          </a:bodyPr>
          <a:lstStyle/>
          <a:p>
            <a:pPr algn="ctr">
              <a:lnSpc>
                <a:spcPts val="4759"/>
              </a:lnSpc>
            </a:pPr>
            <a:r>
              <a:rPr lang="en-US" sz="3000" b="true">
                <a:solidFill>
                  <a:srgbClr val="105171"/>
                </a:solidFill>
                <a:latin typeface="Glacial Indifference Bold"/>
                <a:ea typeface="Glacial Indifference Bold"/>
                <a:cs typeface="Glacial Indifference Bold"/>
                <a:sym typeface="Glacial Indifference Bold"/>
              </a:rPr>
              <a:t>Bri Dupras, REHS/RS</a:t>
            </a:r>
          </a:p>
          <a:p>
            <a:pPr algn="ctr">
              <a:lnSpc>
                <a:spcPts val="4759"/>
              </a:lnSpc>
            </a:pPr>
            <a:r>
              <a:rPr lang="en-US" sz="3000">
                <a:solidFill>
                  <a:srgbClr val="105171"/>
                </a:solidFill>
                <a:latin typeface="Glacial Indifference"/>
                <a:ea typeface="Glacial Indifference"/>
                <a:cs typeface="Glacial Indifference"/>
                <a:sym typeface="Glacial Indifference"/>
              </a:rPr>
              <a:t>Lead Public Health Trainer</a:t>
            </a:r>
          </a:p>
          <a:p>
            <a:pPr algn="ctr">
              <a:lnSpc>
                <a:spcPts val="4759"/>
              </a:lnSpc>
            </a:pPr>
            <a:r>
              <a:rPr lang="en-US" sz="3000">
                <a:solidFill>
                  <a:srgbClr val="105171"/>
                </a:solidFill>
                <a:latin typeface="Glacial Indifference"/>
                <a:ea typeface="Glacial Indifference"/>
                <a:cs typeface="Glacial Indifference"/>
                <a:sym typeface="Glacial Indifference"/>
              </a:rPr>
              <a:t>Franklin-Berkshire Training Hub</a:t>
            </a:r>
          </a:p>
        </p:txBody>
      </p:sp>
      <p:sp>
        <p:nvSpPr>
          <p:cNvPr name="TextBox 6" id="6"/>
          <p:cNvSpPr txBox="true"/>
          <p:nvPr/>
        </p:nvSpPr>
        <p:spPr>
          <a:xfrm rot="0">
            <a:off x="99892" y="8022132"/>
            <a:ext cx="6590467" cy="1910556"/>
          </a:xfrm>
          <a:prstGeom prst="rect">
            <a:avLst/>
          </a:prstGeom>
        </p:spPr>
        <p:txBody>
          <a:bodyPr anchor="t" rtlCol="false" tIns="0" lIns="0" bIns="0" rIns="0">
            <a:spAutoFit/>
          </a:bodyPr>
          <a:lstStyle/>
          <a:p>
            <a:pPr algn="ctr">
              <a:lnSpc>
                <a:spcPts val="4759"/>
              </a:lnSpc>
            </a:pPr>
            <a:r>
              <a:rPr lang="en-US" b="true" sz="3000">
                <a:solidFill>
                  <a:srgbClr val="105171"/>
                </a:solidFill>
                <a:latin typeface="Glacial Indifference Bold"/>
                <a:ea typeface="Glacial Indifference Bold"/>
                <a:cs typeface="Glacial Indifference Bold"/>
                <a:sym typeface="Glacial Indifference Bold"/>
              </a:rPr>
              <a:t>Kerry Dunnell </a:t>
            </a:r>
          </a:p>
          <a:p>
            <a:pPr algn="ctr">
              <a:lnSpc>
                <a:spcPts val="4759"/>
              </a:lnSpc>
            </a:pPr>
            <a:r>
              <a:rPr lang="en-US" sz="3000">
                <a:solidFill>
                  <a:srgbClr val="105171"/>
                </a:solidFill>
                <a:latin typeface="Glacial Indifference"/>
                <a:ea typeface="Glacial Indifference"/>
                <a:cs typeface="Glacial Indifference"/>
                <a:sym typeface="Glacial Indifference"/>
              </a:rPr>
              <a:t>Manager</a:t>
            </a:r>
          </a:p>
          <a:p>
            <a:pPr algn="ctr">
              <a:lnSpc>
                <a:spcPts val="4759"/>
              </a:lnSpc>
            </a:pPr>
            <a:r>
              <a:rPr lang="en-US" sz="3000">
                <a:solidFill>
                  <a:srgbClr val="105171"/>
                </a:solidFill>
                <a:latin typeface="Glacial Indifference"/>
                <a:ea typeface="Glacial Indifference"/>
                <a:cs typeface="Glacial Indifference"/>
                <a:sym typeface="Glacial Indifference"/>
              </a:rPr>
              <a:t>NorthCentral MetroWest Training Hub</a:t>
            </a:r>
          </a:p>
        </p:txBody>
      </p:sp>
      <p:sp>
        <p:nvSpPr>
          <p:cNvPr name="TextBox 7" id="7"/>
          <p:cNvSpPr txBox="true"/>
          <p:nvPr/>
        </p:nvSpPr>
        <p:spPr>
          <a:xfrm rot="0">
            <a:off x="11842329" y="7956794"/>
            <a:ext cx="6400800" cy="1916075"/>
          </a:xfrm>
          <a:prstGeom prst="rect">
            <a:avLst/>
          </a:prstGeom>
        </p:spPr>
        <p:txBody>
          <a:bodyPr anchor="t" rtlCol="false" tIns="0" lIns="0" bIns="0" rIns="0">
            <a:spAutoFit/>
          </a:bodyPr>
          <a:lstStyle/>
          <a:p>
            <a:pPr algn="ctr">
              <a:lnSpc>
                <a:spcPts val="4759"/>
              </a:lnSpc>
            </a:pPr>
            <a:r>
              <a:rPr lang="en-US" sz="3000" b="true">
                <a:solidFill>
                  <a:srgbClr val="105171"/>
                </a:solidFill>
                <a:latin typeface="Glacial Indifference Bold"/>
                <a:ea typeface="Glacial Indifference Bold"/>
                <a:cs typeface="Glacial Indifference Bold"/>
                <a:sym typeface="Glacial Indifference Bold"/>
              </a:rPr>
              <a:t>Derek Macedo</a:t>
            </a:r>
          </a:p>
          <a:p>
            <a:pPr algn="ctr">
              <a:lnSpc>
                <a:spcPts val="4759"/>
              </a:lnSpc>
            </a:pPr>
            <a:r>
              <a:rPr lang="en-US" sz="3000">
                <a:solidFill>
                  <a:srgbClr val="105171"/>
                </a:solidFill>
                <a:latin typeface="Glacial Indifference"/>
                <a:ea typeface="Glacial Indifference"/>
                <a:cs typeface="Glacial Indifference"/>
                <a:sym typeface="Glacial Indifference"/>
              </a:rPr>
              <a:t>Public Health Training Coordinator</a:t>
            </a:r>
          </a:p>
          <a:p>
            <a:pPr algn="ctr">
              <a:lnSpc>
                <a:spcPts val="4759"/>
              </a:lnSpc>
            </a:pPr>
            <a:r>
              <a:rPr lang="en-US" sz="3000">
                <a:solidFill>
                  <a:srgbClr val="105171"/>
                </a:solidFill>
                <a:latin typeface="Glacial Indifference"/>
                <a:ea typeface="Glacial Indifference"/>
                <a:cs typeface="Glacial Indifference"/>
                <a:sym typeface="Glacial Indifference"/>
              </a:rPr>
              <a:t>Baystate Training Hub</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233866" y="1476375"/>
            <a:ext cx="11016852" cy="298811"/>
          </a:xfrm>
          <a:prstGeom prst="rect">
            <a:avLst/>
          </a:prstGeom>
        </p:spPr>
        <p:txBody>
          <a:bodyPr anchor="t" rtlCol="false" tIns="0" lIns="0" bIns="0" rIns="0">
            <a:spAutoFit/>
          </a:bodyPr>
          <a:lstStyle/>
          <a:p>
            <a:pPr algn="ctr">
              <a:lnSpc>
                <a:spcPts val="4950"/>
              </a:lnSpc>
            </a:pPr>
            <a:r>
              <a:rPr lang="en-US" sz="8000">
                <a:solidFill>
                  <a:srgbClr val="010A4F"/>
                </a:solidFill>
                <a:latin typeface="Abril Fatface"/>
                <a:ea typeface="Abril Fatface"/>
                <a:cs typeface="Abril Fatface"/>
                <a:sym typeface="Abril Fatface"/>
              </a:rPr>
              <a:t>Workforce Standards</a:t>
            </a:r>
          </a:p>
        </p:txBody>
      </p:sp>
      <p:sp>
        <p:nvSpPr>
          <p:cNvPr name="Freeform 5" id="5"/>
          <p:cNvSpPr/>
          <p:nvPr/>
        </p:nvSpPr>
        <p:spPr>
          <a:xfrm flipH="false" flipV="false" rot="0">
            <a:off x="10011554" y="6508549"/>
            <a:ext cx="300727" cy="286630"/>
          </a:xfrm>
          <a:custGeom>
            <a:avLst/>
            <a:gdLst/>
            <a:ahLst/>
            <a:cxnLst/>
            <a:rect r="r" b="b" t="t" l="l"/>
            <a:pathLst>
              <a:path h="286630" w="300727">
                <a:moveTo>
                  <a:pt x="0" y="0"/>
                </a:moveTo>
                <a:lnTo>
                  <a:pt x="300727" y="0"/>
                </a:lnTo>
                <a:lnTo>
                  <a:pt x="300727" y="286630"/>
                </a:lnTo>
                <a:lnTo>
                  <a:pt x="0" y="2866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203517" y="6946372"/>
            <a:ext cx="300727" cy="286630"/>
          </a:xfrm>
          <a:custGeom>
            <a:avLst/>
            <a:gdLst/>
            <a:ahLst/>
            <a:cxnLst/>
            <a:rect r="r" b="b" t="t" l="l"/>
            <a:pathLst>
              <a:path h="286630" w="300727">
                <a:moveTo>
                  <a:pt x="0" y="0"/>
                </a:moveTo>
                <a:lnTo>
                  <a:pt x="300727" y="0"/>
                </a:lnTo>
                <a:lnTo>
                  <a:pt x="300727" y="286630"/>
                </a:lnTo>
                <a:lnTo>
                  <a:pt x="0" y="2866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a:grpSpLocks noChangeAspect="true"/>
          </p:cNvGrpSpPr>
          <p:nvPr/>
        </p:nvGrpSpPr>
        <p:grpSpPr>
          <a:xfrm rot="0">
            <a:off x="2091601" y="3156322"/>
            <a:ext cx="14104797" cy="5879170"/>
            <a:chOff x="0" y="0"/>
            <a:chExt cx="16865600" cy="7029929"/>
          </a:xfrm>
        </p:grpSpPr>
        <p:sp>
          <p:nvSpPr>
            <p:cNvPr name="Freeform 8" id="8"/>
            <p:cNvSpPr/>
            <p:nvPr/>
          </p:nvSpPr>
          <p:spPr>
            <a:xfrm flipH="false" flipV="false" rot="0">
              <a:off x="0" y="0"/>
              <a:ext cx="16865600" cy="7029958"/>
            </a:xfrm>
            <a:custGeom>
              <a:avLst/>
              <a:gdLst/>
              <a:ahLst/>
              <a:cxnLst/>
              <a:rect r="r" b="b" t="t" l="l"/>
              <a:pathLst>
                <a:path h="7029958" w="16865600">
                  <a:moveTo>
                    <a:pt x="0" y="0"/>
                  </a:moveTo>
                  <a:lnTo>
                    <a:pt x="16865600" y="0"/>
                  </a:lnTo>
                  <a:lnTo>
                    <a:pt x="16865600" y="7029958"/>
                  </a:lnTo>
                  <a:lnTo>
                    <a:pt x="0" y="7029958"/>
                  </a:lnTo>
                  <a:lnTo>
                    <a:pt x="0" y="0"/>
                  </a:lnTo>
                  <a:close/>
                </a:path>
              </a:pathLst>
            </a:custGeom>
            <a:blipFill>
              <a:blip r:embed="rId4"/>
              <a:stretch>
                <a:fillRect l="-3787" t="0" r="-3787"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Freeform 4" id="4"/>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5585956" y="1566635"/>
            <a:ext cx="1720186"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1</a:t>
            </a:r>
          </a:p>
        </p:txBody>
      </p:sp>
      <p:sp>
        <p:nvSpPr>
          <p:cNvPr name="TextBox 6" id="6"/>
          <p:cNvSpPr txBox="true"/>
          <p:nvPr/>
        </p:nvSpPr>
        <p:spPr>
          <a:xfrm rot="0">
            <a:off x="1763487" y="3859116"/>
            <a:ext cx="14761026" cy="4316552"/>
          </a:xfrm>
          <a:prstGeom prst="rect">
            <a:avLst/>
          </a:prstGeom>
        </p:spPr>
        <p:txBody>
          <a:bodyPr anchor="t" rtlCol="false" tIns="0" lIns="0" bIns="0" rIns="0">
            <a:spAutoFit/>
          </a:bodyPr>
          <a:lstStyle/>
          <a:p>
            <a:pPr algn="ctr">
              <a:lnSpc>
                <a:spcPts val="3818"/>
              </a:lnSpc>
            </a:pPr>
            <a:r>
              <a:rPr lang="en-US" sz="3818" spc="37">
                <a:solidFill>
                  <a:srgbClr val="010A4F"/>
                </a:solidFill>
                <a:latin typeface="Glacial Indifference"/>
                <a:ea typeface="Glacial Indifference"/>
                <a:cs typeface="Glacial Indifference"/>
                <a:sym typeface="Glacial Indifference"/>
              </a:rPr>
              <a:t>Prior to signing up for the Tier 2 instructor-guided courses, all pre-requisite courses </a:t>
            </a:r>
            <a:r>
              <a:rPr lang="en-US" b="true" sz="3818" spc="37">
                <a:solidFill>
                  <a:srgbClr val="010A4F"/>
                </a:solidFill>
                <a:latin typeface="Glacial Indifference Bold"/>
                <a:ea typeface="Glacial Indifference Bold"/>
                <a:cs typeface="Glacial Indifference Bold"/>
                <a:sym typeface="Glacial Indifference Bold"/>
              </a:rPr>
              <a:t>must be completed</a:t>
            </a:r>
            <a:r>
              <a:rPr lang="en-US" sz="3818" spc="37">
                <a:solidFill>
                  <a:srgbClr val="010A4F"/>
                </a:solidFill>
                <a:latin typeface="Glacial Indifference"/>
                <a:ea typeface="Glacial Indifference"/>
                <a:cs typeface="Glacial Indifference"/>
                <a:sym typeface="Glacial Indifference"/>
              </a:rPr>
              <a:t>.</a:t>
            </a:r>
          </a:p>
          <a:p>
            <a:pPr algn="ctr">
              <a:lnSpc>
                <a:spcPts val="3818"/>
              </a:lnSpc>
            </a:pPr>
          </a:p>
          <a:p>
            <a:pPr algn="ctr">
              <a:lnSpc>
                <a:spcPts val="3818"/>
              </a:lnSpc>
            </a:pPr>
            <a:r>
              <a:rPr lang="en-US" b="true" sz="3818" spc="37">
                <a:solidFill>
                  <a:srgbClr val="010A4F"/>
                </a:solidFill>
                <a:latin typeface="Glacial Indifference Bold"/>
                <a:ea typeface="Glacial Indifference Bold"/>
                <a:cs typeface="Glacial Indifference Bold"/>
                <a:sym typeface="Glacial Indifference Bold"/>
              </a:rPr>
              <a:t>Housing Pre-Requisites:</a:t>
            </a:r>
            <a:r>
              <a:rPr lang="en-US" sz="3818" spc="37">
                <a:solidFill>
                  <a:srgbClr val="010A4F"/>
                </a:solidFill>
                <a:latin typeface="Glacial Indifference"/>
                <a:ea typeface="Glacial Indifference"/>
                <a:cs typeface="Glacial Indifference"/>
                <a:sym typeface="Glacial Indifference"/>
              </a:rPr>
              <a:t> </a:t>
            </a:r>
            <a:r>
              <a:rPr lang="en-US" sz="3818" spc="37" u="sng">
                <a:solidFill>
                  <a:srgbClr val="0000FF"/>
                </a:solidFill>
                <a:latin typeface="Glacial Indifference"/>
                <a:ea typeface="Glacial Indifference"/>
                <a:cs typeface="Glacial Indifference"/>
                <a:sym typeface="Glacial Indifference"/>
                <a:hlinkClick r:id="rId4" tooltip="https://www.train.org/ma/training_plan/7697"/>
              </a:rPr>
              <a:t>https://www.train.org/ma/training_plan/7233</a:t>
            </a:r>
          </a:p>
          <a:p>
            <a:pPr algn="ctr">
              <a:lnSpc>
                <a:spcPts val="3818"/>
              </a:lnSpc>
            </a:pPr>
          </a:p>
          <a:p>
            <a:pPr algn="ctr">
              <a:lnSpc>
                <a:spcPts val="3818"/>
              </a:lnSpc>
            </a:pPr>
            <a:r>
              <a:rPr lang="en-US" b="true" sz="3818" spc="37">
                <a:solidFill>
                  <a:srgbClr val="010A4F"/>
                </a:solidFill>
                <a:latin typeface="Glacial Indifference Bold"/>
                <a:ea typeface="Glacial Indifference Bold"/>
                <a:cs typeface="Glacial Indifference Bold"/>
                <a:sym typeface="Glacial Indifference Bold"/>
              </a:rPr>
              <a:t>Food Pre-Requisites: </a:t>
            </a:r>
          </a:p>
          <a:p>
            <a:pPr algn="ctr">
              <a:lnSpc>
                <a:spcPts val="3818"/>
              </a:lnSpc>
            </a:pPr>
            <a:r>
              <a:rPr lang="en-US" sz="3818" spc="37" u="sng">
                <a:solidFill>
                  <a:srgbClr val="0000FF"/>
                </a:solidFill>
                <a:latin typeface="Glacial Indifference"/>
                <a:ea typeface="Glacial Indifference"/>
                <a:cs typeface="Glacial Indifference"/>
                <a:sym typeface="Glacial Indifference"/>
              </a:rPr>
              <a:t>https://www.train.org/ma/training_plan/7697</a:t>
            </a:r>
          </a:p>
          <a:p>
            <a:pPr algn="ctr">
              <a:lnSpc>
                <a:spcPts val="3818"/>
              </a:lnSpc>
            </a:pPr>
          </a:p>
        </p:txBody>
      </p:sp>
      <p:sp>
        <p:nvSpPr>
          <p:cNvPr name="TextBox 7" id="7"/>
          <p:cNvSpPr txBox="true"/>
          <p:nvPr/>
        </p:nvSpPr>
        <p:spPr>
          <a:xfrm rot="0">
            <a:off x="7677971" y="1528535"/>
            <a:ext cx="5378073" cy="722503"/>
          </a:xfrm>
          <a:prstGeom prst="rect">
            <a:avLst/>
          </a:prstGeom>
        </p:spPr>
        <p:txBody>
          <a:bodyPr anchor="t" rtlCol="false" tIns="0" lIns="0" bIns="0" rIns="0">
            <a:spAutoFit/>
          </a:bodyPr>
          <a:lstStyle/>
          <a:p>
            <a:pPr algn="ctr">
              <a:lnSpc>
                <a:spcPts val="5395"/>
              </a:lnSpc>
            </a:pPr>
            <a:r>
              <a:rPr lang="en-US" sz="3800" b="true">
                <a:solidFill>
                  <a:srgbClr val="010A4F"/>
                </a:solidFill>
                <a:latin typeface="Roboto Bold"/>
                <a:ea typeface="Roboto Bold"/>
                <a:cs typeface="Roboto Bold"/>
                <a:sym typeface="Roboto Bold"/>
              </a:rPr>
              <a:t>Essential Knowledge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56977" y="231720"/>
            <a:ext cx="16931372" cy="4740330"/>
            <a:chOff x="0" y="0"/>
            <a:chExt cx="22575163" cy="6320440"/>
          </a:xfrm>
        </p:grpSpPr>
        <p:sp>
          <p:nvSpPr>
            <p:cNvPr name="Freeform 3" id="3"/>
            <p:cNvSpPr/>
            <p:nvPr/>
          </p:nvSpPr>
          <p:spPr>
            <a:xfrm flipH="false" flipV="false" rot="0">
              <a:off x="0" y="0"/>
              <a:ext cx="22575138" cy="6320409"/>
            </a:xfrm>
            <a:custGeom>
              <a:avLst/>
              <a:gdLst/>
              <a:ahLst/>
              <a:cxnLst/>
              <a:rect r="r" b="b" t="t" l="l"/>
              <a:pathLst>
                <a:path h="6320409" w="22575138">
                  <a:moveTo>
                    <a:pt x="0" y="0"/>
                  </a:moveTo>
                  <a:lnTo>
                    <a:pt x="22575138" y="0"/>
                  </a:lnTo>
                  <a:lnTo>
                    <a:pt x="22575138" y="6320409"/>
                  </a:lnTo>
                  <a:lnTo>
                    <a:pt x="0" y="6320409"/>
                  </a:lnTo>
                  <a:lnTo>
                    <a:pt x="0" y="0"/>
                  </a:lnTo>
                  <a:close/>
                </a:path>
              </a:pathLst>
            </a:custGeom>
            <a:blipFill>
              <a:blip r:embed="rId2"/>
              <a:stretch>
                <a:fillRect l="0" t="0" r="0" b="0"/>
              </a:stretch>
            </a:blipFill>
          </p:spPr>
        </p:sp>
      </p:grpSp>
      <p:grpSp>
        <p:nvGrpSpPr>
          <p:cNvPr name="Group 4" id="4"/>
          <p:cNvGrpSpPr/>
          <p:nvPr/>
        </p:nvGrpSpPr>
        <p:grpSpPr>
          <a:xfrm rot="0">
            <a:off x="843096" y="5105400"/>
            <a:ext cx="16945253" cy="4575110"/>
            <a:chOff x="0" y="0"/>
            <a:chExt cx="22593671" cy="6100147"/>
          </a:xfrm>
        </p:grpSpPr>
        <p:sp>
          <p:nvSpPr>
            <p:cNvPr name="Freeform 5" id="5"/>
            <p:cNvSpPr/>
            <p:nvPr/>
          </p:nvSpPr>
          <p:spPr>
            <a:xfrm flipH="false" flipV="false" rot="0">
              <a:off x="0" y="0"/>
              <a:ext cx="22593681" cy="6100191"/>
            </a:xfrm>
            <a:custGeom>
              <a:avLst/>
              <a:gdLst/>
              <a:ahLst/>
              <a:cxnLst/>
              <a:rect r="r" b="b" t="t" l="l"/>
              <a:pathLst>
                <a:path h="6100191" w="22593681">
                  <a:moveTo>
                    <a:pt x="0" y="0"/>
                  </a:moveTo>
                  <a:lnTo>
                    <a:pt x="22593681" y="0"/>
                  </a:lnTo>
                  <a:lnTo>
                    <a:pt x="22593681" y="6100191"/>
                  </a:lnTo>
                  <a:lnTo>
                    <a:pt x="0" y="6100191"/>
                  </a:lnTo>
                  <a:lnTo>
                    <a:pt x="0" y="0"/>
                  </a:lnTo>
                  <a:close/>
                </a:path>
              </a:pathLst>
            </a:custGeom>
            <a:blipFill>
              <a:blip r:embed="rId3"/>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763487" y="3198661"/>
            <a:ext cx="14761026" cy="6071703"/>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I’ve taken some of the FDA courses, do they count?</a:t>
            </a:r>
          </a:p>
          <a:p>
            <a:pPr algn="ctr">
              <a:lnSpc>
                <a:spcPts val="3418"/>
              </a:lnSpc>
            </a:pPr>
            <a:r>
              <a:rPr lang="en-US" sz="3418" spc="34">
                <a:solidFill>
                  <a:srgbClr val="010A4F"/>
                </a:solidFill>
                <a:latin typeface="Glacial Indifference"/>
                <a:ea typeface="Glacial Indifference"/>
                <a:cs typeface="Glacial Indifference"/>
                <a:sym typeface="Glacial Indifference"/>
              </a:rPr>
              <a:t>-Yes! You can submit the certificate, or if you no longer have it, you can reach out to the FDA help desk for your transcript: </a:t>
            </a:r>
            <a:r>
              <a:rPr lang="en-US" sz="3418" spc="34" u="sng">
                <a:solidFill>
                  <a:srgbClr val="0000FF"/>
                </a:solidFill>
                <a:latin typeface="Glacial Indifference"/>
                <a:ea typeface="Glacial Indifference"/>
                <a:cs typeface="Glacial Indifference"/>
                <a:sym typeface="Glacial Indifference"/>
                <a:hlinkClick r:id="rId2" tooltip="mailto:appsdesk@fda.hhs.gov"/>
              </a:rPr>
              <a:t>appsdesk@fda.hhs.gov</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 took a lot of these on the old LPHI platform, do they count? </a:t>
            </a:r>
          </a:p>
          <a:p>
            <a:pPr algn="ctr">
              <a:lnSpc>
                <a:spcPts val="3418"/>
              </a:lnSpc>
            </a:pPr>
            <a:r>
              <a:rPr lang="en-US" sz="3418" spc="34">
                <a:solidFill>
                  <a:srgbClr val="010A4F"/>
                </a:solidFill>
                <a:latin typeface="Glacial Indifference"/>
                <a:ea typeface="Glacial Indifference"/>
                <a:cs typeface="Glacial Indifference"/>
                <a:sym typeface="Glacial Indifference"/>
              </a:rPr>
              <a:t>-Yes! You can submit those certificates.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Some of these courses were included in the Foundations Course. Do I have to retake them?</a:t>
            </a:r>
          </a:p>
          <a:p>
            <a:pPr algn="ctr">
              <a:lnSpc>
                <a:spcPts val="3418"/>
              </a:lnSpc>
            </a:pPr>
            <a:r>
              <a:rPr lang="en-US" sz="3418" spc="34">
                <a:solidFill>
                  <a:srgbClr val="010A4F"/>
                </a:solidFill>
                <a:latin typeface="Glacial Indifference"/>
                <a:ea typeface="Glacial Indifference"/>
                <a:cs typeface="Glacial Indifference"/>
                <a:sym typeface="Glacial Indifference"/>
              </a:rPr>
              <a:t>-No! You can submit your Foundations Certificate on behalf of those trainings that were included in the course. </a:t>
            </a:r>
          </a:p>
          <a:p>
            <a:pPr algn="ctr">
              <a:lnSpc>
                <a:spcPts val="3418"/>
              </a:lnSpc>
            </a:pPr>
            <a:r>
              <a:rPr lang="en-US" sz="3418" spc="34">
                <a:solidFill>
                  <a:srgbClr val="010A4F"/>
                </a:solidFill>
                <a:latin typeface="Glacial Indifference"/>
                <a:ea typeface="Glacial Indifference"/>
                <a:cs typeface="Glacial Indifference"/>
                <a:sym typeface="Glacial Indifference"/>
              </a:rPr>
              <a:t>Email: OLRHtrainingsupport@mass.gov</a:t>
            </a:r>
          </a:p>
        </p:txBody>
      </p:sp>
      <p:sp>
        <p:nvSpPr>
          <p:cNvPr name="Freeform 5" id="5"/>
          <p:cNvSpPr/>
          <p:nvPr/>
        </p:nvSpPr>
        <p:spPr>
          <a:xfrm flipH="false" flipV="false" rot="0">
            <a:off x="5146230" y="1028700"/>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5509756" y="1432572"/>
            <a:ext cx="1720186"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1</a:t>
            </a:r>
          </a:p>
        </p:txBody>
      </p:sp>
      <p:sp>
        <p:nvSpPr>
          <p:cNvPr name="TextBox 7" id="7"/>
          <p:cNvSpPr txBox="true"/>
          <p:nvPr/>
        </p:nvSpPr>
        <p:spPr>
          <a:xfrm rot="0">
            <a:off x="8219803" y="1456723"/>
            <a:ext cx="4499909" cy="722503"/>
          </a:xfrm>
          <a:prstGeom prst="rect">
            <a:avLst/>
          </a:prstGeom>
        </p:spPr>
        <p:txBody>
          <a:bodyPr anchor="t" rtlCol="false" tIns="0" lIns="0" bIns="0" rIns="0">
            <a:spAutoFit/>
          </a:bodyPr>
          <a:lstStyle/>
          <a:p>
            <a:pPr algn="r">
              <a:lnSpc>
                <a:spcPts val="5395"/>
              </a:lnSpc>
            </a:pPr>
            <a:r>
              <a:rPr lang="en-US" sz="3800" b="true">
                <a:solidFill>
                  <a:srgbClr val="010A4F"/>
                </a:solidFill>
                <a:latin typeface="Roboto Bold"/>
                <a:ea typeface="Roboto Bold"/>
                <a:cs typeface="Roboto Bold"/>
                <a:sym typeface="Roboto Bold"/>
              </a:rPr>
              <a:t>Essential Knowledge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Freeform 4" id="4"/>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5418536" y="1528535"/>
            <a:ext cx="1943412"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2</a:t>
            </a:r>
          </a:p>
        </p:txBody>
      </p:sp>
      <p:sp>
        <p:nvSpPr>
          <p:cNvPr name="TextBox 6" id="6"/>
          <p:cNvSpPr txBox="true"/>
          <p:nvPr/>
        </p:nvSpPr>
        <p:spPr>
          <a:xfrm rot="0">
            <a:off x="1373794" y="3583478"/>
            <a:ext cx="7353241" cy="5294344"/>
          </a:xfrm>
          <a:prstGeom prst="rect">
            <a:avLst/>
          </a:prstGeom>
        </p:spPr>
        <p:txBody>
          <a:bodyPr anchor="t" rtlCol="false" tIns="0" lIns="0" bIns="0" rIns="0">
            <a:spAutoFit/>
          </a:bodyPr>
          <a:lstStyle/>
          <a:p>
            <a:pPr algn="ctr">
              <a:lnSpc>
                <a:spcPts val="3818"/>
              </a:lnSpc>
            </a:pPr>
            <a:r>
              <a:rPr lang="en-US" sz="3818" spc="37">
                <a:solidFill>
                  <a:srgbClr val="010A4F"/>
                </a:solidFill>
                <a:latin typeface="Glacial Indifference"/>
                <a:ea typeface="Glacial Indifference"/>
                <a:cs typeface="Glacial Indifference"/>
                <a:sym typeface="Glacial Indifference"/>
              </a:rPr>
              <a:t>Previously known as MA PHIT, the Tier 2</a:t>
            </a:r>
            <a:r>
              <a:rPr lang="en-US" b="true" sz="3818" spc="37">
                <a:solidFill>
                  <a:srgbClr val="010A4F"/>
                </a:solidFill>
                <a:latin typeface="Glacial Indifference Bold"/>
                <a:ea typeface="Glacial Indifference Bold"/>
                <a:cs typeface="Glacial Indifference Bold"/>
                <a:sym typeface="Glacial Indifference Bold"/>
              </a:rPr>
              <a:t> L</a:t>
            </a:r>
            <a:r>
              <a:rPr lang="en-US" sz="3818" spc="37">
                <a:solidFill>
                  <a:srgbClr val="010A4F"/>
                </a:solidFill>
                <a:latin typeface="Glacial Indifference"/>
                <a:ea typeface="Glacial Indifference"/>
                <a:cs typeface="Glacial Indifference"/>
                <a:sym typeface="Glacial Indifference"/>
              </a:rPr>
              <a:t>ocal </a:t>
            </a:r>
            <a:r>
              <a:rPr lang="en-US" b="true" sz="3818" spc="37">
                <a:solidFill>
                  <a:srgbClr val="010A4F"/>
                </a:solidFill>
                <a:latin typeface="Glacial Indifference Bold"/>
                <a:ea typeface="Glacial Indifference Bold"/>
                <a:cs typeface="Glacial Indifference Bold"/>
                <a:sym typeface="Glacial Indifference Bold"/>
              </a:rPr>
              <a:t>P</a:t>
            </a:r>
            <a:r>
              <a:rPr lang="en-US" sz="3818" spc="37">
                <a:solidFill>
                  <a:srgbClr val="010A4F"/>
                </a:solidFill>
                <a:latin typeface="Glacial Indifference"/>
                <a:ea typeface="Glacial Indifference"/>
                <a:cs typeface="Glacial Indifference"/>
                <a:sym typeface="Glacial Indifference"/>
              </a:rPr>
              <a:t>ublic </a:t>
            </a:r>
            <a:r>
              <a:rPr lang="en-US" b="true" sz="3818" spc="37">
                <a:solidFill>
                  <a:srgbClr val="010A4F"/>
                </a:solidFill>
                <a:latin typeface="Glacial Indifference Bold"/>
                <a:ea typeface="Glacial Indifference Bold"/>
                <a:cs typeface="Glacial Indifference Bold"/>
                <a:sym typeface="Glacial Indifference Bold"/>
              </a:rPr>
              <a:t>H</a:t>
            </a:r>
            <a:r>
              <a:rPr lang="en-US" sz="3818" spc="37">
                <a:solidFill>
                  <a:srgbClr val="010A4F"/>
                </a:solidFill>
                <a:latin typeface="Glacial Indifference"/>
                <a:ea typeface="Glacial Indifference"/>
                <a:cs typeface="Glacial Indifference"/>
                <a:sym typeface="Glacial Indifference"/>
              </a:rPr>
              <a:t>ealth</a:t>
            </a:r>
            <a:r>
              <a:rPr lang="en-US" b="true" sz="3818" spc="37">
                <a:solidFill>
                  <a:srgbClr val="010A4F"/>
                </a:solidFill>
                <a:latin typeface="Glacial Indifference Bold"/>
                <a:ea typeface="Glacial Indifference Bold"/>
                <a:cs typeface="Glacial Indifference Bold"/>
                <a:sym typeface="Glacial Indifference Bold"/>
              </a:rPr>
              <a:t> T</a:t>
            </a:r>
            <a:r>
              <a:rPr lang="en-US" sz="3818" spc="37">
                <a:solidFill>
                  <a:srgbClr val="010A4F"/>
                </a:solidFill>
                <a:latin typeface="Glacial Indifference"/>
                <a:ea typeface="Glacial Indifference"/>
                <a:cs typeface="Glacial Indifference"/>
                <a:sym typeface="Glacial Indifference"/>
              </a:rPr>
              <a:t>raining</a:t>
            </a:r>
            <a:r>
              <a:rPr lang="en-US" b="true" sz="3818" spc="37">
                <a:solidFill>
                  <a:srgbClr val="010A4F"/>
                </a:solidFill>
                <a:latin typeface="Glacial Indifference Bold"/>
                <a:ea typeface="Glacial Indifference Bold"/>
                <a:cs typeface="Glacial Indifference Bold"/>
                <a:sym typeface="Glacial Indifference Bold"/>
              </a:rPr>
              <a:t> P</a:t>
            </a:r>
            <a:r>
              <a:rPr lang="en-US" sz="3818" spc="37">
                <a:solidFill>
                  <a:srgbClr val="010A4F"/>
                </a:solidFill>
                <a:latin typeface="Glacial Indifference"/>
                <a:ea typeface="Glacial Indifference"/>
                <a:cs typeface="Glacial Indifference"/>
                <a:sym typeface="Glacial Indifference"/>
              </a:rPr>
              <a:t>rogram (LPHTP) trainings are offered multiple times a year, and are either in-person, virtual, or both. </a:t>
            </a:r>
          </a:p>
          <a:p>
            <a:pPr algn="ctr">
              <a:lnSpc>
                <a:spcPts val="3818"/>
              </a:lnSpc>
            </a:pPr>
          </a:p>
          <a:p>
            <a:pPr algn="ctr">
              <a:lnSpc>
                <a:spcPts val="3818"/>
              </a:lnSpc>
            </a:pPr>
            <a:r>
              <a:rPr lang="en-US" sz="3818" spc="37">
                <a:solidFill>
                  <a:srgbClr val="010A4F"/>
                </a:solidFill>
                <a:latin typeface="Glacial Indifference"/>
                <a:ea typeface="Glacial Indifference"/>
                <a:cs typeface="Glacial Indifference"/>
                <a:sym typeface="Glacial Indifference"/>
              </a:rPr>
              <a:t>Courses will be announced via email, and can also be found on your Training Hub web page</a:t>
            </a:r>
          </a:p>
          <a:p>
            <a:pPr algn="ctr">
              <a:lnSpc>
                <a:spcPts val="3818"/>
              </a:lnSpc>
            </a:pPr>
          </a:p>
        </p:txBody>
      </p:sp>
      <p:grpSp>
        <p:nvGrpSpPr>
          <p:cNvPr name="Group 7" id="7"/>
          <p:cNvGrpSpPr/>
          <p:nvPr/>
        </p:nvGrpSpPr>
        <p:grpSpPr>
          <a:xfrm rot="0">
            <a:off x="9144000" y="3098861"/>
            <a:ext cx="38100" cy="6178489"/>
            <a:chOff x="0" y="0"/>
            <a:chExt cx="50800" cy="8237985"/>
          </a:xfrm>
        </p:grpSpPr>
        <p:sp>
          <p:nvSpPr>
            <p:cNvPr name="Freeform 8" id="8"/>
            <p:cNvSpPr/>
            <p:nvPr/>
          </p:nvSpPr>
          <p:spPr>
            <a:xfrm flipH="false" flipV="false" rot="0">
              <a:off x="0" y="25400"/>
              <a:ext cx="50800" cy="8187182"/>
            </a:xfrm>
            <a:custGeom>
              <a:avLst/>
              <a:gdLst/>
              <a:ahLst/>
              <a:cxnLst/>
              <a:rect r="r" b="b" t="t" l="l"/>
              <a:pathLst>
                <a:path h="8187182" w="50800">
                  <a:moveTo>
                    <a:pt x="0" y="8187182"/>
                  </a:moveTo>
                  <a:lnTo>
                    <a:pt x="0" y="0"/>
                  </a:lnTo>
                  <a:lnTo>
                    <a:pt x="50800" y="0"/>
                  </a:lnTo>
                  <a:lnTo>
                    <a:pt x="50800" y="8187182"/>
                  </a:lnTo>
                  <a:close/>
                </a:path>
              </a:pathLst>
            </a:custGeom>
            <a:solidFill>
              <a:srgbClr val="010A4F"/>
            </a:solidFill>
          </p:spPr>
        </p:sp>
      </p:grpSp>
      <p:sp>
        <p:nvSpPr>
          <p:cNvPr name="TextBox 9" id="9"/>
          <p:cNvSpPr txBox="true"/>
          <p:nvPr/>
        </p:nvSpPr>
        <p:spPr>
          <a:xfrm rot="0">
            <a:off x="9465149" y="3583478"/>
            <a:ext cx="7454771" cy="5745302"/>
          </a:xfrm>
          <a:prstGeom prst="rect">
            <a:avLst/>
          </a:prstGeom>
        </p:spPr>
        <p:txBody>
          <a:bodyPr anchor="t" rtlCol="false" tIns="0" lIns="0" bIns="0" rIns="0">
            <a:spAutoFit/>
          </a:bodyPr>
          <a:lstStyle/>
          <a:p>
            <a:pPr algn="ctr">
              <a:lnSpc>
                <a:spcPts val="3818"/>
              </a:lnSpc>
            </a:pPr>
            <a:r>
              <a:rPr lang="en-US" b="true" sz="3818" spc="37" u="sng">
                <a:solidFill>
                  <a:srgbClr val="010A4F"/>
                </a:solidFill>
                <a:latin typeface="Glacial Indifference Bold"/>
                <a:ea typeface="Glacial Indifference Bold"/>
                <a:cs typeface="Glacial Indifference Bold"/>
                <a:sym typeface="Glacial Indifference Bold"/>
              </a:rPr>
              <a:t>Available LPHTP Courses:</a:t>
            </a:r>
          </a:p>
          <a:p>
            <a:pPr algn="ctr">
              <a:lnSpc>
                <a:spcPts val="3818"/>
              </a:lnSpc>
            </a:pPr>
          </a:p>
          <a:p>
            <a:pPr algn="l" marL="872795" indent="-290932" lvl="2">
              <a:lnSpc>
                <a:spcPts val="3818"/>
              </a:lnSpc>
              <a:buFont typeface="Arial"/>
              <a:buChar char="⚬"/>
            </a:pPr>
            <a:r>
              <a:rPr lang="en-US" sz="3818" spc="37">
                <a:solidFill>
                  <a:srgbClr val="010A4F"/>
                </a:solidFill>
                <a:latin typeface="Glacial Indifference"/>
                <a:ea typeface="Glacial Indifference"/>
                <a:cs typeface="Glacial Indifference"/>
                <a:sym typeface="Glacial Indifference"/>
              </a:rPr>
              <a:t>Housing </a:t>
            </a:r>
          </a:p>
          <a:p>
            <a:pPr algn="l" marL="872843" indent="-290948" lvl="2">
              <a:lnSpc>
                <a:spcPts val="3818"/>
              </a:lnSpc>
              <a:buFont typeface="Arial"/>
              <a:buChar char="⚬"/>
            </a:pPr>
            <a:r>
              <a:rPr lang="en-US" sz="3818" spc="37">
                <a:solidFill>
                  <a:srgbClr val="010A4F"/>
                </a:solidFill>
                <a:latin typeface="Glacial Indifference"/>
                <a:ea typeface="Glacial Indifference"/>
                <a:cs typeface="Glacial Indifference"/>
                <a:sym typeface="Glacial Indifference"/>
              </a:rPr>
              <a:t>Food</a:t>
            </a:r>
          </a:p>
          <a:p>
            <a:pPr algn="l" marL="872843" indent="-290948" lvl="2">
              <a:lnSpc>
                <a:spcPts val="3818"/>
              </a:lnSpc>
            </a:pPr>
          </a:p>
          <a:p>
            <a:pPr algn="ctr" marL="872843" indent="-290948" lvl="2">
              <a:lnSpc>
                <a:spcPts val="3818"/>
              </a:lnSpc>
            </a:pPr>
            <a:r>
              <a:rPr lang="en-US" b="true" sz="3818" spc="37" u="sng">
                <a:solidFill>
                  <a:srgbClr val="010A4F"/>
                </a:solidFill>
                <a:latin typeface="Glacial Indifference Bold"/>
                <a:ea typeface="Glacial Indifference Bold"/>
                <a:cs typeface="Glacial Indifference Bold"/>
                <a:sym typeface="Glacial Indifference Bold"/>
              </a:rPr>
              <a:t>In Development </a:t>
            </a:r>
          </a:p>
          <a:p>
            <a:pPr algn="l" marL="872843" indent="-290948" lvl="2">
              <a:lnSpc>
                <a:spcPts val="3818"/>
              </a:lnSpc>
              <a:buFont typeface="Arial"/>
              <a:buChar char="⚬"/>
            </a:pPr>
            <a:r>
              <a:rPr lang="en-US" sz="3818" i="true" spc="37">
                <a:solidFill>
                  <a:srgbClr val="010A4F"/>
                </a:solidFill>
                <a:latin typeface="Glacial Indifference Italics"/>
                <a:ea typeface="Glacial Indifference Italics"/>
                <a:cs typeface="Glacial Indifference Italics"/>
                <a:sym typeface="Glacial Indifference Italics"/>
              </a:rPr>
              <a:t>Camps</a:t>
            </a:r>
          </a:p>
          <a:p>
            <a:pPr algn="l" marL="872843" indent="-290948" lvl="2">
              <a:lnSpc>
                <a:spcPts val="3818"/>
              </a:lnSpc>
              <a:buFont typeface="Arial"/>
              <a:buChar char="⚬"/>
            </a:pPr>
            <a:r>
              <a:rPr lang="en-US" sz="3818" i="true" spc="37">
                <a:solidFill>
                  <a:srgbClr val="010A4F"/>
                </a:solidFill>
                <a:latin typeface="Glacial Indifference Italics"/>
                <a:ea typeface="Glacial Indifference Italics"/>
                <a:cs typeface="Glacial Indifference Italics"/>
                <a:sym typeface="Glacial Indifference Italics"/>
              </a:rPr>
              <a:t>Pools </a:t>
            </a:r>
          </a:p>
          <a:p>
            <a:pPr algn="l" marL="872843" indent="-290948" lvl="2">
              <a:lnSpc>
                <a:spcPts val="3818"/>
              </a:lnSpc>
              <a:buFont typeface="Arial"/>
              <a:buChar char="⚬"/>
            </a:pPr>
            <a:r>
              <a:rPr lang="en-US" sz="3818" i="true" spc="37">
                <a:solidFill>
                  <a:srgbClr val="010A4F"/>
                </a:solidFill>
                <a:latin typeface="Glacial Indifference Italics"/>
                <a:ea typeface="Glacial Indifference Italics"/>
                <a:cs typeface="Glacial Indifference Italics"/>
                <a:sym typeface="Glacial Indifference Italics"/>
              </a:rPr>
              <a:t>Wastewater/Title 5 </a:t>
            </a:r>
          </a:p>
          <a:p>
            <a:pPr algn="l" marL="872843" indent="-290948" lvl="2">
              <a:lnSpc>
                <a:spcPts val="3818"/>
              </a:lnSpc>
              <a:buFont typeface="Arial"/>
              <a:buChar char="⚬"/>
            </a:pPr>
            <a:r>
              <a:rPr lang="en-US" sz="3818" i="true" spc="37">
                <a:solidFill>
                  <a:srgbClr val="010A4F"/>
                </a:solidFill>
                <a:latin typeface="Glacial Indifference Italics"/>
                <a:ea typeface="Glacial Indifference Italics"/>
                <a:cs typeface="Glacial Indifference Italics"/>
                <a:sym typeface="Glacial Indifference Italics"/>
              </a:rPr>
              <a:t>Nuisances</a:t>
            </a:r>
          </a:p>
          <a:p>
            <a:pPr algn="l" marL="872843" indent="-290948" lvl="2">
              <a:lnSpc>
                <a:spcPts val="3818"/>
              </a:lnSpc>
              <a:buFont typeface="Arial"/>
              <a:buChar char="⚬"/>
            </a:pPr>
            <a:r>
              <a:rPr lang="en-US" sz="3818" i="true" spc="37">
                <a:solidFill>
                  <a:srgbClr val="010A4F"/>
                </a:solidFill>
                <a:latin typeface="Glacial Indifference Italics"/>
                <a:ea typeface="Glacial Indifference Italics"/>
                <a:cs typeface="Glacial Indifference Italics"/>
                <a:sym typeface="Glacial Indifference Italics"/>
              </a:rPr>
              <a:t>Body Art</a:t>
            </a:r>
          </a:p>
          <a:p>
            <a:pPr algn="ctr" marL="872843" indent="-290948" lvl="2">
              <a:lnSpc>
                <a:spcPts val="3818"/>
              </a:lnSpc>
            </a:pPr>
          </a:p>
        </p:txBody>
      </p:sp>
      <p:sp>
        <p:nvSpPr>
          <p:cNvPr name="TextBox 10" id="10"/>
          <p:cNvSpPr txBox="true"/>
          <p:nvPr/>
        </p:nvSpPr>
        <p:spPr>
          <a:xfrm rot="0">
            <a:off x="8246831" y="1200261"/>
            <a:ext cx="4170923" cy="1398778"/>
          </a:xfrm>
          <a:prstGeom prst="rect">
            <a:avLst/>
          </a:prstGeom>
        </p:spPr>
        <p:txBody>
          <a:bodyPr anchor="t" rtlCol="false" tIns="0" lIns="0" bIns="0" rIns="0">
            <a:spAutoFit/>
          </a:bodyPr>
          <a:lstStyle/>
          <a:p>
            <a:pPr algn="ctr">
              <a:lnSpc>
                <a:spcPts val="5395"/>
              </a:lnSpc>
            </a:pPr>
            <a:r>
              <a:rPr lang="en-US" sz="3800" b="true">
                <a:solidFill>
                  <a:srgbClr val="010A4F"/>
                </a:solidFill>
                <a:latin typeface="Roboto Bold"/>
                <a:ea typeface="Roboto Bold"/>
                <a:cs typeface="Roboto Bold"/>
                <a:sym typeface="Roboto Bold"/>
              </a:rPr>
              <a:t>Instructor Guided Learning</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763487" y="3167178"/>
            <a:ext cx="14761026" cy="6071703"/>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 took the MA PHIT Housing training and completed the in-person inspections. Do I have to retake the course and complete the 4 inspections? </a:t>
            </a:r>
          </a:p>
          <a:p>
            <a:pPr algn="ctr">
              <a:lnSpc>
                <a:spcPts val="3418"/>
              </a:lnSpc>
            </a:pPr>
            <a:r>
              <a:rPr lang="en-US" sz="3418" spc="34">
                <a:solidFill>
                  <a:srgbClr val="010A4F"/>
                </a:solidFill>
                <a:latin typeface="Glacial Indifference"/>
                <a:ea typeface="Glacial Indifference"/>
                <a:cs typeface="Glacial Indifference"/>
                <a:sym typeface="Glacial Indifference"/>
              </a:rPr>
              <a:t>No - if you have a MA PHIT Housing certificate of completion, you do not need to retake the course or complete the in-person inspections.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 took the MA PHIT Food training already. Do I have to retake it?</a:t>
            </a:r>
          </a:p>
          <a:p>
            <a:pPr algn="ctr">
              <a:lnSpc>
                <a:spcPts val="3418"/>
              </a:lnSpc>
            </a:pPr>
            <a:r>
              <a:rPr lang="en-US" sz="3418" spc="34">
                <a:solidFill>
                  <a:srgbClr val="010A4F"/>
                </a:solidFill>
                <a:latin typeface="Glacial Indifference"/>
                <a:ea typeface="Glacial Indifference"/>
                <a:cs typeface="Glacial Indifference"/>
                <a:sym typeface="Glacial Indifference"/>
              </a:rPr>
              <a:t>Yes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I’m an FDA standardized food inspector. Do I have to take LPHIT Food?</a:t>
            </a:r>
          </a:p>
          <a:p>
            <a:pPr algn="ctr">
              <a:lnSpc>
                <a:spcPts val="3418"/>
              </a:lnSpc>
            </a:pPr>
            <a:r>
              <a:rPr lang="en-US" sz="3418" spc="34">
                <a:solidFill>
                  <a:srgbClr val="010A4F"/>
                </a:solidFill>
                <a:latin typeface="Glacial Indifference"/>
                <a:ea typeface="Glacial Indifference"/>
                <a:cs typeface="Glacial Indifference"/>
                <a:sym typeface="Glacial Indifference"/>
              </a:rPr>
              <a:t>No - you do not need to take LPHIT Food or complete the in-person inspections with the training hub.</a:t>
            </a:r>
          </a:p>
        </p:txBody>
      </p:sp>
      <p:sp>
        <p:nvSpPr>
          <p:cNvPr name="Freeform 5" id="5"/>
          <p:cNvSpPr/>
          <p:nvPr/>
        </p:nvSpPr>
        <p:spPr>
          <a:xfrm flipH="false" flipV="false" rot="0">
            <a:off x="5298630" y="1114026"/>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570936" y="1499960"/>
            <a:ext cx="1943412"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2</a:t>
            </a:r>
          </a:p>
        </p:txBody>
      </p:sp>
      <p:sp>
        <p:nvSpPr>
          <p:cNvPr name="TextBox 7" id="7"/>
          <p:cNvSpPr txBox="true"/>
          <p:nvPr/>
        </p:nvSpPr>
        <p:spPr>
          <a:xfrm rot="0">
            <a:off x="8399231" y="1171686"/>
            <a:ext cx="4170923" cy="1398778"/>
          </a:xfrm>
          <a:prstGeom prst="rect">
            <a:avLst/>
          </a:prstGeom>
        </p:spPr>
        <p:txBody>
          <a:bodyPr anchor="t" rtlCol="false" tIns="0" lIns="0" bIns="0" rIns="0">
            <a:spAutoFit/>
          </a:bodyPr>
          <a:lstStyle/>
          <a:p>
            <a:pPr algn="ctr">
              <a:lnSpc>
                <a:spcPts val="5395"/>
              </a:lnSpc>
            </a:pPr>
            <a:r>
              <a:rPr lang="en-US" sz="3800" b="true">
                <a:solidFill>
                  <a:srgbClr val="010A4F"/>
                </a:solidFill>
                <a:latin typeface="Roboto Bold"/>
                <a:ea typeface="Roboto Bold"/>
                <a:cs typeface="Roboto Bold"/>
                <a:sym typeface="Roboto Bold"/>
              </a:rPr>
              <a:t>Instructor Guided Learning</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763487" y="3167178"/>
            <a:ext cx="14761026" cy="5849076"/>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4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I’m a Health Director, and inspections are not my primary role, but I still conduct some inspections, such as when our inspector is on vacation or if the inspector position is vacant. Do I need to complete the training hub curriculum?</a:t>
            </a:r>
          </a:p>
          <a:p>
            <a:pPr algn="ctr">
              <a:lnSpc>
                <a:spcPts val="3418"/>
              </a:lnSpc>
            </a:pPr>
            <a:r>
              <a:rPr lang="en-US" sz="3418" spc="34">
                <a:solidFill>
                  <a:srgbClr val="010A4F"/>
                </a:solidFill>
                <a:latin typeface="Glacial Indifference"/>
                <a:ea typeface="Glacial Indifference"/>
                <a:cs typeface="Glacial Indifference"/>
                <a:sym typeface="Glacial Indifference"/>
              </a:rPr>
              <a:t>Yes </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I’m a per diem/on-call inspector and only conduct inspections on a very temporary basis, such as filling in for weekend events. Do I need to complete the training hub curriculum?</a:t>
            </a:r>
          </a:p>
          <a:p>
            <a:pPr algn="ctr">
              <a:lnSpc>
                <a:spcPts val="3418"/>
              </a:lnSpc>
            </a:pPr>
            <a:r>
              <a:rPr lang="en-US" sz="3418" spc="34">
                <a:solidFill>
                  <a:srgbClr val="010A4F"/>
                </a:solidFill>
                <a:latin typeface="Glacial Indifference"/>
                <a:ea typeface="Glacial Indifference"/>
                <a:cs typeface="Glacial Indifference"/>
                <a:sym typeface="Glacial Indifference"/>
              </a:rPr>
              <a:t>Yes</a:t>
            </a:r>
          </a:p>
          <a:p>
            <a:pPr algn="ctr">
              <a:lnSpc>
                <a:spcPts val="3418"/>
              </a:lnSpc>
            </a:pPr>
          </a:p>
        </p:txBody>
      </p:sp>
      <p:sp>
        <p:nvSpPr>
          <p:cNvPr name="Freeform 5" id="5"/>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5418536" y="1528535"/>
            <a:ext cx="1943412"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2</a:t>
            </a:r>
          </a:p>
        </p:txBody>
      </p:sp>
      <p:sp>
        <p:nvSpPr>
          <p:cNvPr name="TextBox 7" id="7"/>
          <p:cNvSpPr txBox="true"/>
          <p:nvPr/>
        </p:nvSpPr>
        <p:spPr>
          <a:xfrm rot="0">
            <a:off x="8246831" y="1200261"/>
            <a:ext cx="4170923" cy="1398778"/>
          </a:xfrm>
          <a:prstGeom prst="rect">
            <a:avLst/>
          </a:prstGeom>
        </p:spPr>
        <p:txBody>
          <a:bodyPr anchor="t" rtlCol="false" tIns="0" lIns="0" bIns="0" rIns="0">
            <a:spAutoFit/>
          </a:bodyPr>
          <a:lstStyle/>
          <a:p>
            <a:pPr algn="ctr">
              <a:lnSpc>
                <a:spcPts val="5395"/>
              </a:lnSpc>
            </a:pPr>
            <a:r>
              <a:rPr lang="en-US" sz="3800" b="true">
                <a:solidFill>
                  <a:srgbClr val="010A4F"/>
                </a:solidFill>
                <a:latin typeface="Roboto Bold"/>
                <a:ea typeface="Roboto Bold"/>
                <a:cs typeface="Roboto Bold"/>
                <a:sym typeface="Roboto Bold"/>
              </a:rPr>
              <a:t>Instructor Guided Learning</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Freeform 4" id="4"/>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8112348" y="1973965"/>
            <a:ext cx="4485832" cy="650748"/>
          </a:xfrm>
          <a:prstGeom prst="rect">
            <a:avLst/>
          </a:prstGeom>
        </p:spPr>
        <p:txBody>
          <a:bodyPr anchor="t" rtlCol="false" tIns="0" lIns="0" bIns="0" rIns="0">
            <a:spAutoFit/>
          </a:bodyPr>
          <a:lstStyle/>
          <a:p>
            <a:pPr algn="r">
              <a:lnSpc>
                <a:spcPts val="4686"/>
              </a:lnSpc>
            </a:pPr>
            <a:r>
              <a:rPr lang="en-US" sz="3300">
                <a:solidFill>
                  <a:srgbClr val="010A4F"/>
                </a:solidFill>
                <a:latin typeface="Roboto"/>
                <a:ea typeface="Roboto"/>
                <a:cs typeface="Roboto"/>
                <a:sym typeface="Roboto"/>
              </a:rPr>
              <a:t>(In-Person Inspections)</a:t>
            </a:r>
          </a:p>
        </p:txBody>
      </p:sp>
      <p:sp>
        <p:nvSpPr>
          <p:cNvPr name="TextBox 6" id="6"/>
          <p:cNvSpPr txBox="true"/>
          <p:nvPr/>
        </p:nvSpPr>
        <p:spPr>
          <a:xfrm rot="0">
            <a:off x="5528806" y="1585685"/>
            <a:ext cx="1831799"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3</a:t>
            </a:r>
          </a:p>
        </p:txBody>
      </p:sp>
      <p:sp>
        <p:nvSpPr>
          <p:cNvPr name="TextBox 7" id="7"/>
          <p:cNvSpPr txBox="true"/>
          <p:nvPr/>
        </p:nvSpPr>
        <p:spPr>
          <a:xfrm rot="0">
            <a:off x="1765989" y="3094848"/>
            <a:ext cx="14794122" cy="872959"/>
          </a:xfrm>
          <a:prstGeom prst="rect">
            <a:avLst/>
          </a:prstGeom>
        </p:spPr>
        <p:txBody>
          <a:bodyPr anchor="t" rtlCol="false" tIns="0" lIns="0" bIns="0" rIns="0">
            <a:spAutoFit/>
          </a:bodyPr>
          <a:lstStyle/>
          <a:p>
            <a:pPr algn="ctr">
              <a:lnSpc>
                <a:spcPts val="3618"/>
              </a:lnSpc>
            </a:pPr>
            <a:r>
              <a:rPr lang="en-US" sz="3617" spc="35">
                <a:solidFill>
                  <a:srgbClr val="010A4F"/>
                </a:solidFill>
                <a:latin typeface="Glacial Indifference"/>
                <a:ea typeface="Glacial Indifference"/>
                <a:cs typeface="Glacial Indifference"/>
                <a:sym typeface="Glacial Indifference"/>
              </a:rPr>
              <a:t>After completing Tier 1 &amp; Tier 2, you will be eligible for the 1:1 in-person inspectional trainings. </a:t>
            </a:r>
          </a:p>
        </p:txBody>
      </p:sp>
      <p:grpSp>
        <p:nvGrpSpPr>
          <p:cNvPr name="Group 8" id="8"/>
          <p:cNvGrpSpPr/>
          <p:nvPr/>
        </p:nvGrpSpPr>
        <p:grpSpPr>
          <a:xfrm rot="0">
            <a:off x="9144000" y="3948757"/>
            <a:ext cx="38100" cy="5614343"/>
            <a:chOff x="0" y="0"/>
            <a:chExt cx="50800" cy="7485791"/>
          </a:xfrm>
        </p:grpSpPr>
        <p:sp>
          <p:nvSpPr>
            <p:cNvPr name="Freeform 9" id="9"/>
            <p:cNvSpPr/>
            <p:nvPr/>
          </p:nvSpPr>
          <p:spPr>
            <a:xfrm flipH="false" flipV="false" rot="0">
              <a:off x="0" y="25400"/>
              <a:ext cx="50800" cy="7434961"/>
            </a:xfrm>
            <a:custGeom>
              <a:avLst/>
              <a:gdLst/>
              <a:ahLst/>
              <a:cxnLst/>
              <a:rect r="r" b="b" t="t" l="l"/>
              <a:pathLst>
                <a:path h="7434961" w="50800">
                  <a:moveTo>
                    <a:pt x="0" y="7434961"/>
                  </a:moveTo>
                  <a:lnTo>
                    <a:pt x="0" y="0"/>
                  </a:lnTo>
                  <a:lnTo>
                    <a:pt x="50800" y="0"/>
                  </a:lnTo>
                  <a:lnTo>
                    <a:pt x="50800" y="7434961"/>
                  </a:lnTo>
                  <a:close/>
                </a:path>
              </a:pathLst>
            </a:custGeom>
            <a:solidFill>
              <a:srgbClr val="010A4F"/>
            </a:solidFill>
          </p:spPr>
        </p:sp>
      </p:grpSp>
      <p:sp>
        <p:nvSpPr>
          <p:cNvPr name="TextBox 10" id="10"/>
          <p:cNvSpPr txBox="true"/>
          <p:nvPr/>
        </p:nvSpPr>
        <p:spPr>
          <a:xfrm rot="0">
            <a:off x="8981978" y="4303530"/>
            <a:ext cx="8277322" cy="5220310"/>
          </a:xfrm>
          <a:prstGeom prst="rect">
            <a:avLst/>
          </a:prstGeom>
        </p:spPr>
        <p:txBody>
          <a:bodyPr anchor="t" rtlCol="false" tIns="0" lIns="0" bIns="0" rIns="0">
            <a:spAutoFit/>
          </a:bodyPr>
          <a:lstStyle/>
          <a:p>
            <a:pPr algn="ctr">
              <a:lnSpc>
                <a:spcPts val="4218"/>
              </a:lnSpc>
            </a:pPr>
            <a:r>
              <a:rPr lang="en-US" b="true" sz="4217" spc="41">
                <a:solidFill>
                  <a:srgbClr val="010A4F"/>
                </a:solidFill>
                <a:latin typeface="Glacial Indifference Bold"/>
                <a:ea typeface="Glacial Indifference Bold"/>
                <a:cs typeface="Glacial Indifference Bold"/>
                <a:sym typeface="Glacial Indifference Bold"/>
              </a:rPr>
              <a:t>Housing</a:t>
            </a:r>
          </a:p>
          <a:p>
            <a:pPr algn="ctr">
              <a:lnSpc>
                <a:spcPts val="3518"/>
              </a:lnSpc>
            </a:pPr>
          </a:p>
          <a:p>
            <a:pPr algn="l" marL="804550" indent="-268183" lvl="2">
              <a:lnSpc>
                <a:spcPts val="3519"/>
              </a:lnSpc>
              <a:buFont typeface="Arial"/>
              <a:buChar char="⚬"/>
            </a:pPr>
            <a:r>
              <a:rPr lang="en-US" sz="3519" spc="35">
                <a:solidFill>
                  <a:srgbClr val="010A4F"/>
                </a:solidFill>
                <a:latin typeface="Glacial Indifference"/>
                <a:ea typeface="Glacial Indifference"/>
                <a:cs typeface="Glacial Indifference"/>
                <a:sym typeface="Glacial Indifference"/>
              </a:rPr>
              <a:t>Minimum of 4-5</a:t>
            </a:r>
          </a:p>
          <a:p>
            <a:pPr algn="l" marL="759053" indent="-253018" lvl="2">
              <a:lnSpc>
                <a:spcPts val="3320"/>
              </a:lnSpc>
            </a:pPr>
          </a:p>
          <a:p>
            <a:pPr algn="l" marL="1356276" indent="-339069" lvl="3">
              <a:lnSpc>
                <a:spcPts val="3320"/>
              </a:lnSpc>
              <a:buFont typeface="Arial"/>
              <a:buChar char="￭"/>
            </a:pPr>
            <a:r>
              <a:rPr lang="en-US" b="true" sz="3320" spc="32">
                <a:solidFill>
                  <a:srgbClr val="010A4F"/>
                </a:solidFill>
                <a:latin typeface="Glacial Indifference Bold"/>
                <a:ea typeface="Glacial Indifference Bold"/>
                <a:cs typeface="Glacial Indifference Bold"/>
                <a:sym typeface="Glacial Indifference Bold"/>
              </a:rPr>
              <a:t>Category 1-</a:t>
            </a:r>
            <a:r>
              <a:rPr lang="en-US" sz="3320" spc="32">
                <a:solidFill>
                  <a:srgbClr val="010A4F"/>
                </a:solidFill>
                <a:latin typeface="Glacial Indifference"/>
                <a:ea typeface="Glacial Indifference"/>
                <a:cs typeface="Glacial Indifference"/>
                <a:sym typeface="Glacial Indifference"/>
              </a:rPr>
              <a:t> Controlled (i.e. staged scene/photos)</a:t>
            </a:r>
          </a:p>
          <a:p>
            <a:pPr algn="l" marL="1356276" indent="-339069" lvl="3">
              <a:lnSpc>
                <a:spcPts val="1660"/>
              </a:lnSpc>
            </a:pPr>
          </a:p>
          <a:p>
            <a:pPr algn="l" marL="1356276" indent="-339069" lvl="3">
              <a:lnSpc>
                <a:spcPts val="3320"/>
              </a:lnSpc>
              <a:buFont typeface="Arial"/>
              <a:buChar char="￭"/>
            </a:pPr>
            <a:r>
              <a:rPr lang="en-US" b="true" sz="3320" spc="32">
                <a:solidFill>
                  <a:srgbClr val="010A4F"/>
                </a:solidFill>
                <a:latin typeface="Glacial Indifference Bold"/>
                <a:ea typeface="Glacial Indifference Bold"/>
                <a:cs typeface="Glacial Indifference Bold"/>
                <a:sym typeface="Glacial Indifference Bold"/>
              </a:rPr>
              <a:t>Category 2</a:t>
            </a:r>
            <a:r>
              <a:rPr lang="en-US" sz="3320" spc="32">
                <a:solidFill>
                  <a:srgbClr val="010A4F"/>
                </a:solidFill>
                <a:latin typeface="Glacial Indifference"/>
                <a:ea typeface="Glacial Indifference"/>
                <a:cs typeface="Glacial Indifference"/>
                <a:sym typeface="Glacial Indifference"/>
              </a:rPr>
              <a:t>- Pre-Occupancy (i.e. pre-rental/MRVP)</a:t>
            </a:r>
          </a:p>
          <a:p>
            <a:pPr algn="l" marL="1356276" indent="-339069" lvl="3">
              <a:lnSpc>
                <a:spcPts val="1660"/>
              </a:lnSpc>
            </a:pPr>
          </a:p>
          <a:p>
            <a:pPr algn="l" marL="1356276" indent="-339069" lvl="3">
              <a:lnSpc>
                <a:spcPts val="3320"/>
              </a:lnSpc>
              <a:buFont typeface="Arial"/>
              <a:buChar char="￭"/>
            </a:pPr>
            <a:r>
              <a:rPr lang="en-US" b="true" sz="3320" spc="32">
                <a:solidFill>
                  <a:srgbClr val="010A4F"/>
                </a:solidFill>
                <a:latin typeface="Glacial Indifference Bold"/>
                <a:ea typeface="Glacial Indifference Bold"/>
                <a:cs typeface="Glacial Indifference Bold"/>
                <a:sym typeface="Glacial Indifference Bold"/>
              </a:rPr>
              <a:t>Category 3</a:t>
            </a:r>
            <a:r>
              <a:rPr lang="en-US" sz="3320" spc="32">
                <a:solidFill>
                  <a:srgbClr val="010A4F"/>
                </a:solidFill>
                <a:latin typeface="Glacial Indifference"/>
                <a:ea typeface="Glacial Indifference"/>
                <a:cs typeface="Glacial Indifference"/>
                <a:sym typeface="Glacial Indifference"/>
              </a:rPr>
              <a:t>- On Demand (i.e. full housing inspection)</a:t>
            </a:r>
          </a:p>
          <a:p>
            <a:pPr algn="l" marL="1356276" indent="-339069" lvl="3">
              <a:lnSpc>
                <a:spcPts val="3618"/>
              </a:lnSpc>
            </a:pPr>
          </a:p>
        </p:txBody>
      </p:sp>
      <p:sp>
        <p:nvSpPr>
          <p:cNvPr name="TextBox 11" id="11"/>
          <p:cNvSpPr txBox="true"/>
          <p:nvPr/>
        </p:nvSpPr>
        <p:spPr>
          <a:xfrm rot="0">
            <a:off x="899275" y="4303530"/>
            <a:ext cx="8005820" cy="4459459"/>
          </a:xfrm>
          <a:prstGeom prst="rect">
            <a:avLst/>
          </a:prstGeom>
        </p:spPr>
        <p:txBody>
          <a:bodyPr anchor="t" rtlCol="false" tIns="0" lIns="0" bIns="0" rIns="0">
            <a:spAutoFit/>
          </a:bodyPr>
          <a:lstStyle/>
          <a:p>
            <a:pPr algn="ctr">
              <a:lnSpc>
                <a:spcPts val="4220"/>
              </a:lnSpc>
            </a:pPr>
            <a:r>
              <a:rPr lang="en-US" b="true" sz="4220" spc="42">
                <a:solidFill>
                  <a:srgbClr val="010A4F"/>
                </a:solidFill>
                <a:latin typeface="Glacial Indifference Bold"/>
                <a:ea typeface="Glacial Indifference Bold"/>
                <a:cs typeface="Glacial Indifference Bold"/>
                <a:sym typeface="Glacial Indifference Bold"/>
              </a:rPr>
              <a:t>Food</a:t>
            </a:r>
          </a:p>
          <a:p>
            <a:pPr algn="ctr">
              <a:lnSpc>
                <a:spcPts val="4220"/>
              </a:lnSpc>
            </a:pPr>
          </a:p>
          <a:p>
            <a:pPr algn="l" marL="804264" indent="-268088" lvl="2">
              <a:lnSpc>
                <a:spcPts val="3518"/>
              </a:lnSpc>
              <a:buFont typeface="Arial"/>
              <a:buChar char="⚬"/>
            </a:pPr>
            <a:r>
              <a:rPr lang="en-US" sz="3518" spc="35">
                <a:solidFill>
                  <a:srgbClr val="010A4F"/>
                </a:solidFill>
                <a:latin typeface="Glacial Indifference"/>
                <a:ea typeface="Glacial Indifference"/>
                <a:cs typeface="Glacial Indifference"/>
                <a:sym typeface="Glacial Indifference"/>
              </a:rPr>
              <a:t>Minimum of 5</a:t>
            </a:r>
          </a:p>
          <a:p>
            <a:pPr algn="l" marL="781402" indent="-260467" lvl="2">
              <a:lnSpc>
                <a:spcPts val="3518"/>
              </a:lnSpc>
            </a:pPr>
          </a:p>
          <a:p>
            <a:pPr algn="l" marL="1396441" indent="-349110" lvl="3">
              <a:lnSpc>
                <a:spcPts val="3418"/>
              </a:lnSpc>
              <a:buFont typeface="Arial"/>
              <a:buChar char="￭"/>
            </a:pPr>
            <a:r>
              <a:rPr lang="en-US" sz="3418" spc="34">
                <a:solidFill>
                  <a:srgbClr val="010A4F"/>
                </a:solidFill>
                <a:latin typeface="Glacial Indifference"/>
                <a:ea typeface="Glacial Indifference"/>
                <a:cs typeface="Glacial Indifference"/>
                <a:sym typeface="Glacial Indifference"/>
              </a:rPr>
              <a:t>Risks 2-4 as outlined in the </a:t>
            </a:r>
            <a:r>
              <a:rPr lang="en-US" sz="3418" spc="34" u="sng">
                <a:solidFill>
                  <a:srgbClr val="0000FF"/>
                </a:solidFill>
                <a:latin typeface="Glacial Indifference"/>
                <a:ea typeface="Glacial Indifference"/>
                <a:cs typeface="Glacial Indifference"/>
                <a:sym typeface="Glacial Indifference"/>
                <a:hlinkClick r:id="rId4" tooltip="https://www.fda.gov/media/87140/download"/>
              </a:rPr>
              <a:t>Food Code Annex 5</a:t>
            </a:r>
            <a:r>
              <a:rPr lang="en-US" sz="3418" spc="34">
                <a:solidFill>
                  <a:srgbClr val="5271FF"/>
                </a:solidFill>
                <a:latin typeface="Glacial Indifference"/>
                <a:ea typeface="Glacial Indifference"/>
                <a:cs typeface="Glacial Indifference"/>
                <a:sym typeface="Glacial Indifference"/>
              </a:rPr>
              <a:t> </a:t>
            </a:r>
            <a:r>
              <a:rPr lang="en-US" sz="3418" spc="34">
                <a:solidFill>
                  <a:srgbClr val="010A4F"/>
                </a:solidFill>
                <a:latin typeface="Glacial Indifference"/>
                <a:ea typeface="Glacial Indifference"/>
                <a:cs typeface="Glacial Indifference"/>
                <a:sym typeface="Glacial Indifference"/>
              </a:rPr>
              <a:t>(page 591)</a:t>
            </a:r>
          </a:p>
          <a:p>
            <a:pPr algn="l" marL="1396441" indent="-349110" lvl="3">
              <a:lnSpc>
                <a:spcPts val="3418"/>
              </a:lnSpc>
            </a:pPr>
          </a:p>
          <a:p>
            <a:pPr algn="l" marL="2072982" indent="-414596" lvl="4">
              <a:lnSpc>
                <a:spcPts val="3418"/>
              </a:lnSpc>
              <a:buFont typeface="Arial"/>
              <a:buChar char="•"/>
            </a:pPr>
            <a:r>
              <a:rPr lang="en-US" sz="3418" spc="34">
                <a:solidFill>
                  <a:srgbClr val="010A4F"/>
                </a:solidFill>
                <a:latin typeface="Glacial Indifference"/>
                <a:ea typeface="Glacial Indifference"/>
                <a:cs typeface="Glacial Indifference"/>
                <a:sym typeface="Glacial Indifference"/>
              </a:rPr>
              <a:t>HACCP (i.e. sushi)</a:t>
            </a:r>
          </a:p>
          <a:p>
            <a:pPr algn="l" marL="2072982" indent="-414596" lvl="4">
              <a:lnSpc>
                <a:spcPts val="3418"/>
              </a:lnSpc>
              <a:buFont typeface="Arial"/>
              <a:buChar char="•"/>
            </a:pPr>
            <a:r>
              <a:rPr lang="en-US" sz="3418" spc="34">
                <a:solidFill>
                  <a:srgbClr val="010A4F"/>
                </a:solidFill>
                <a:latin typeface="Glacial Indifference"/>
                <a:ea typeface="Glacial Indifference"/>
                <a:cs typeface="Glacial Indifference"/>
                <a:sym typeface="Glacial Indifference"/>
              </a:rPr>
              <a:t>Highly susceptible population</a:t>
            </a:r>
          </a:p>
          <a:p>
            <a:pPr algn="l" marL="2072982" indent="-414596" lvl="4">
              <a:lnSpc>
                <a:spcPts val="3418"/>
              </a:lnSpc>
              <a:buFont typeface="Arial"/>
              <a:buChar char="•"/>
            </a:pPr>
            <a:r>
              <a:rPr lang="en-US" sz="3418" spc="34">
                <a:solidFill>
                  <a:srgbClr val="010A4F"/>
                </a:solidFill>
                <a:latin typeface="Glacial Indifference"/>
                <a:ea typeface="Glacial Indifference"/>
                <a:cs typeface="Glacial Indifference"/>
                <a:sym typeface="Glacial Indifference"/>
              </a:rPr>
              <a:t>Full-service establishment</a:t>
            </a:r>
          </a:p>
        </p:txBody>
      </p:sp>
      <p:sp>
        <p:nvSpPr>
          <p:cNvPr name="TextBox 12" id="12"/>
          <p:cNvSpPr txBox="true"/>
          <p:nvPr/>
        </p:nvSpPr>
        <p:spPr>
          <a:xfrm rot="0">
            <a:off x="8532226" y="1253008"/>
            <a:ext cx="3646075" cy="722503"/>
          </a:xfrm>
          <a:prstGeom prst="rect">
            <a:avLst/>
          </a:prstGeom>
        </p:spPr>
        <p:txBody>
          <a:bodyPr anchor="t" rtlCol="false" tIns="0" lIns="0" bIns="0" rIns="0">
            <a:spAutoFit/>
          </a:bodyPr>
          <a:lstStyle/>
          <a:p>
            <a:pPr algn="r">
              <a:lnSpc>
                <a:spcPts val="5395"/>
              </a:lnSpc>
            </a:pPr>
            <a:r>
              <a:rPr lang="en-US" sz="3799" b="true">
                <a:solidFill>
                  <a:srgbClr val="010A4F"/>
                </a:solidFill>
                <a:latin typeface="Roboto Bold"/>
                <a:ea typeface="Roboto Bold"/>
                <a:cs typeface="Roboto Bold"/>
                <a:sym typeface="Roboto Bold"/>
              </a:rPr>
              <a:t>Applied Practice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grpSp>
        <p:nvGrpSpPr>
          <p:cNvPr name="Group 4" id="4"/>
          <p:cNvGrpSpPr/>
          <p:nvPr/>
        </p:nvGrpSpPr>
        <p:grpSpPr>
          <a:xfrm rot="0">
            <a:off x="9112565" y="3611148"/>
            <a:ext cx="62870" cy="4795481"/>
            <a:chOff x="0" y="0"/>
            <a:chExt cx="83827" cy="6393975"/>
          </a:xfrm>
        </p:grpSpPr>
        <p:sp>
          <p:nvSpPr>
            <p:cNvPr name="Freeform 5" id="5"/>
            <p:cNvSpPr/>
            <p:nvPr/>
          </p:nvSpPr>
          <p:spPr>
            <a:xfrm flipH="false" flipV="false" rot="0">
              <a:off x="0" y="25273"/>
              <a:ext cx="83820" cy="6343396"/>
            </a:xfrm>
            <a:custGeom>
              <a:avLst/>
              <a:gdLst/>
              <a:ahLst/>
              <a:cxnLst/>
              <a:rect r="r" b="b" t="t" l="l"/>
              <a:pathLst>
                <a:path h="6343396" w="83820">
                  <a:moveTo>
                    <a:pt x="0" y="6343142"/>
                  </a:moveTo>
                  <a:lnTo>
                    <a:pt x="33020" y="0"/>
                  </a:lnTo>
                  <a:lnTo>
                    <a:pt x="83820" y="254"/>
                  </a:lnTo>
                  <a:lnTo>
                    <a:pt x="50800" y="6343396"/>
                  </a:lnTo>
                  <a:close/>
                </a:path>
              </a:pathLst>
            </a:custGeom>
            <a:solidFill>
              <a:srgbClr val="010A4F"/>
            </a:solidFill>
          </p:spPr>
        </p:sp>
      </p:grpSp>
      <p:sp>
        <p:nvSpPr>
          <p:cNvPr name="Freeform 6" id="6"/>
          <p:cNvSpPr/>
          <p:nvPr/>
        </p:nvSpPr>
        <p:spPr>
          <a:xfrm flipH="false" flipV="false" rot="0">
            <a:off x="1094040" y="3827629"/>
            <a:ext cx="543300" cy="460323"/>
          </a:xfrm>
          <a:custGeom>
            <a:avLst/>
            <a:gdLst/>
            <a:ahLst/>
            <a:cxnLst/>
            <a:rect r="r" b="b" t="t" l="l"/>
            <a:pathLst>
              <a:path h="460323" w="543300">
                <a:moveTo>
                  <a:pt x="0" y="0"/>
                </a:moveTo>
                <a:lnTo>
                  <a:pt x="543300" y="0"/>
                </a:lnTo>
                <a:lnTo>
                  <a:pt x="543300" y="460323"/>
                </a:lnTo>
                <a:lnTo>
                  <a:pt x="0" y="460323"/>
                </a:lnTo>
                <a:lnTo>
                  <a:pt x="0" y="0"/>
                </a:lnTo>
                <a:close/>
              </a:path>
            </a:pathLst>
          </a:custGeom>
          <a:blipFill>
            <a:blip r:embed="rId2">
              <a:extLst>
                <a:ext uri="{96DAC541-7B7A-43D3-8B79-37D633B846F1}">
                  <asvg:svgBlip xmlns:asvg="http://schemas.microsoft.com/office/drawing/2016/SVG/main" r:embed="rId3"/>
                </a:ext>
              </a:extLst>
            </a:blip>
            <a:stretch>
              <a:fillRect l="-144" t="0" r="-144" b="0"/>
            </a:stretch>
          </a:blipFill>
        </p:spPr>
      </p:sp>
      <p:sp>
        <p:nvSpPr>
          <p:cNvPr name="TextBox 7" id="7"/>
          <p:cNvSpPr txBox="true"/>
          <p:nvPr/>
        </p:nvSpPr>
        <p:spPr>
          <a:xfrm rot="0">
            <a:off x="1800744" y="3960979"/>
            <a:ext cx="6690972" cy="5628513"/>
          </a:xfrm>
          <a:prstGeom prst="rect">
            <a:avLst/>
          </a:prstGeom>
        </p:spPr>
        <p:txBody>
          <a:bodyPr anchor="t" rtlCol="false" tIns="0" lIns="0" bIns="0" rIns="0">
            <a:spAutoFit/>
          </a:bodyPr>
          <a:lstStyle/>
          <a:p>
            <a:pPr algn="l">
              <a:lnSpc>
                <a:spcPts val="3720"/>
              </a:lnSpc>
            </a:pPr>
            <a:r>
              <a:rPr lang="en-US" sz="3720" spc="37">
                <a:solidFill>
                  <a:srgbClr val="010A4F"/>
                </a:solidFill>
                <a:latin typeface="Glacial Indifference"/>
                <a:ea typeface="Glacial Indifference"/>
                <a:cs typeface="Glacial Indifference"/>
                <a:sym typeface="Glacial Indifference"/>
              </a:rPr>
              <a:t>Hub trainers will use assessment tools created by DPH’s central trainers</a:t>
            </a:r>
          </a:p>
          <a:p>
            <a:pPr algn="l">
              <a:lnSpc>
                <a:spcPts val="3720"/>
              </a:lnSpc>
            </a:pPr>
          </a:p>
          <a:p>
            <a:pPr algn="l">
              <a:lnSpc>
                <a:spcPts val="3720"/>
              </a:lnSpc>
            </a:pPr>
            <a:r>
              <a:rPr lang="en-US" sz="3720" spc="37">
                <a:solidFill>
                  <a:srgbClr val="010A4F"/>
                </a:solidFill>
                <a:latin typeface="Glacial Indifference"/>
                <a:ea typeface="Glacial Indifference"/>
                <a:cs typeface="Glacial Indifference"/>
                <a:sym typeface="Glacial Indifference"/>
              </a:rPr>
              <a:t>The assessment tools will be provided prior to the inspections</a:t>
            </a:r>
          </a:p>
          <a:p>
            <a:pPr algn="just">
              <a:lnSpc>
                <a:spcPts val="3720"/>
              </a:lnSpc>
            </a:pPr>
          </a:p>
          <a:p>
            <a:pPr algn="just">
              <a:lnSpc>
                <a:spcPts val="3720"/>
              </a:lnSpc>
            </a:pPr>
            <a:r>
              <a:rPr lang="en-US" sz="3720" spc="37">
                <a:solidFill>
                  <a:srgbClr val="010A4F"/>
                </a:solidFill>
                <a:latin typeface="Glacial Indifference"/>
                <a:ea typeface="Glacial Indifference"/>
                <a:cs typeface="Glacial Indifference"/>
                <a:sym typeface="Glacial Indifference"/>
              </a:rPr>
              <a:t>Minimum of:</a:t>
            </a:r>
          </a:p>
          <a:p>
            <a:pPr algn="just">
              <a:lnSpc>
                <a:spcPts val="3720"/>
              </a:lnSpc>
            </a:pPr>
            <a:r>
              <a:rPr lang="en-US" b="true" sz="3720" spc="37">
                <a:solidFill>
                  <a:srgbClr val="010A4F"/>
                </a:solidFill>
                <a:latin typeface="Glacial Indifference Bold"/>
                <a:ea typeface="Glacial Indifference Bold"/>
                <a:cs typeface="Glacial Indifference Bold"/>
                <a:sym typeface="Glacial Indifference Bold"/>
              </a:rPr>
              <a:t>5</a:t>
            </a:r>
            <a:r>
              <a:rPr lang="en-US" sz="3720" spc="37">
                <a:solidFill>
                  <a:srgbClr val="010A4F"/>
                </a:solidFill>
                <a:latin typeface="Glacial Indifference"/>
                <a:ea typeface="Glacial Indifference"/>
                <a:cs typeface="Glacial Indifference"/>
                <a:sym typeface="Glacial Indifference"/>
              </a:rPr>
              <a:t> inspections - Food</a:t>
            </a:r>
          </a:p>
          <a:p>
            <a:pPr algn="just">
              <a:lnSpc>
                <a:spcPts val="3720"/>
              </a:lnSpc>
            </a:pPr>
            <a:r>
              <a:rPr lang="en-US" b="true" sz="3720" spc="37">
                <a:solidFill>
                  <a:srgbClr val="010A4F"/>
                </a:solidFill>
                <a:latin typeface="Glacial Indifference Bold"/>
                <a:ea typeface="Glacial Indifference Bold"/>
                <a:cs typeface="Glacial Indifference Bold"/>
                <a:sym typeface="Glacial Indifference Bold"/>
              </a:rPr>
              <a:t>4-5</a:t>
            </a:r>
            <a:r>
              <a:rPr lang="en-US" sz="3720" spc="37">
                <a:solidFill>
                  <a:srgbClr val="010A4F"/>
                </a:solidFill>
                <a:latin typeface="Glacial Indifference"/>
                <a:ea typeface="Glacial Indifference"/>
                <a:cs typeface="Glacial Indifference"/>
                <a:sym typeface="Glacial Indifference"/>
              </a:rPr>
              <a:t> inspections - Housing</a:t>
            </a:r>
          </a:p>
          <a:p>
            <a:pPr algn="just">
              <a:lnSpc>
                <a:spcPts val="3720"/>
              </a:lnSpc>
            </a:pPr>
          </a:p>
        </p:txBody>
      </p:sp>
      <p:sp>
        <p:nvSpPr>
          <p:cNvPr name="TextBox 8" id="8"/>
          <p:cNvSpPr txBox="true"/>
          <p:nvPr/>
        </p:nvSpPr>
        <p:spPr>
          <a:xfrm rot="0">
            <a:off x="10396426" y="3960979"/>
            <a:ext cx="6736032" cy="5153344"/>
          </a:xfrm>
          <a:prstGeom prst="rect">
            <a:avLst/>
          </a:prstGeom>
        </p:spPr>
        <p:txBody>
          <a:bodyPr anchor="t" rtlCol="false" tIns="0" lIns="0" bIns="0" rIns="0">
            <a:spAutoFit/>
          </a:bodyPr>
          <a:lstStyle/>
          <a:p>
            <a:pPr algn="l">
              <a:lnSpc>
                <a:spcPts val="3720"/>
              </a:lnSpc>
            </a:pPr>
            <a:r>
              <a:rPr lang="en-US" sz="3720" spc="37">
                <a:solidFill>
                  <a:srgbClr val="000000"/>
                </a:solidFill>
                <a:latin typeface="Glacial Indifference"/>
                <a:ea typeface="Glacial Indifference"/>
                <a:cs typeface="Glacial Indifference"/>
                <a:sym typeface="Glacial Indifference"/>
              </a:rPr>
              <a:t>These inspections are not tests! As trainers, we want to provide you with all of the tools necessary to be successful. </a:t>
            </a:r>
          </a:p>
          <a:p>
            <a:pPr algn="l">
              <a:lnSpc>
                <a:spcPts val="3720"/>
              </a:lnSpc>
            </a:pPr>
          </a:p>
          <a:p>
            <a:pPr algn="l">
              <a:lnSpc>
                <a:spcPts val="3720"/>
              </a:lnSpc>
            </a:pPr>
            <a:r>
              <a:rPr lang="en-US" sz="3720" spc="37">
                <a:solidFill>
                  <a:srgbClr val="000000"/>
                </a:solidFill>
                <a:latin typeface="Glacial Indifference"/>
                <a:ea typeface="Glacial Indifference"/>
                <a:cs typeface="Glacial Indifference"/>
                <a:sym typeface="Glacial Indifference"/>
              </a:rPr>
              <a:t>You will meet with your trainer prior to beginning inspection series to discuss expectations, answer questions, and provide important documents, cheat sheets, etc.</a:t>
            </a:r>
          </a:p>
        </p:txBody>
      </p:sp>
      <p:sp>
        <p:nvSpPr>
          <p:cNvPr name="Freeform 9" id="9"/>
          <p:cNvSpPr/>
          <p:nvPr/>
        </p:nvSpPr>
        <p:spPr>
          <a:xfrm flipH="false" flipV="false" rot="0">
            <a:off x="1028700" y="5744974"/>
            <a:ext cx="543300" cy="460323"/>
          </a:xfrm>
          <a:custGeom>
            <a:avLst/>
            <a:gdLst/>
            <a:ahLst/>
            <a:cxnLst/>
            <a:rect r="r" b="b" t="t" l="l"/>
            <a:pathLst>
              <a:path h="460323" w="543300">
                <a:moveTo>
                  <a:pt x="0" y="0"/>
                </a:moveTo>
                <a:lnTo>
                  <a:pt x="543300" y="0"/>
                </a:lnTo>
                <a:lnTo>
                  <a:pt x="543300" y="460323"/>
                </a:lnTo>
                <a:lnTo>
                  <a:pt x="0" y="460323"/>
                </a:lnTo>
                <a:lnTo>
                  <a:pt x="0" y="0"/>
                </a:lnTo>
                <a:close/>
              </a:path>
            </a:pathLst>
          </a:custGeom>
          <a:blipFill>
            <a:blip r:embed="rId2">
              <a:extLst>
                <a:ext uri="{96DAC541-7B7A-43D3-8B79-37D633B846F1}">
                  <asvg:svgBlip xmlns:asvg="http://schemas.microsoft.com/office/drawing/2016/SVG/main" r:embed="rId3"/>
                </a:ext>
              </a:extLst>
            </a:blip>
            <a:stretch>
              <a:fillRect l="-144" t="0" r="-144" b="0"/>
            </a:stretch>
          </a:blipFill>
        </p:spPr>
      </p:sp>
      <p:sp>
        <p:nvSpPr>
          <p:cNvPr name="Freeform 10" id="10"/>
          <p:cNvSpPr/>
          <p:nvPr/>
        </p:nvSpPr>
        <p:spPr>
          <a:xfrm flipH="false" flipV="false" rot="0">
            <a:off x="9662626" y="3827629"/>
            <a:ext cx="543300" cy="460323"/>
          </a:xfrm>
          <a:custGeom>
            <a:avLst/>
            <a:gdLst/>
            <a:ahLst/>
            <a:cxnLst/>
            <a:rect r="r" b="b" t="t" l="l"/>
            <a:pathLst>
              <a:path h="460323" w="543300">
                <a:moveTo>
                  <a:pt x="0" y="0"/>
                </a:moveTo>
                <a:lnTo>
                  <a:pt x="543300" y="0"/>
                </a:lnTo>
                <a:lnTo>
                  <a:pt x="543300" y="460323"/>
                </a:lnTo>
                <a:lnTo>
                  <a:pt x="0" y="460323"/>
                </a:lnTo>
                <a:lnTo>
                  <a:pt x="0" y="0"/>
                </a:lnTo>
                <a:close/>
              </a:path>
            </a:pathLst>
          </a:custGeom>
          <a:blipFill>
            <a:blip r:embed="rId2">
              <a:extLst>
                <a:ext uri="{96DAC541-7B7A-43D3-8B79-37D633B846F1}">
                  <asvg:svgBlip xmlns:asvg="http://schemas.microsoft.com/office/drawing/2016/SVG/main" r:embed="rId3"/>
                </a:ext>
              </a:extLst>
            </a:blip>
            <a:stretch>
              <a:fillRect l="-144" t="0" r="-144" b="0"/>
            </a:stretch>
          </a:blipFill>
        </p:spPr>
      </p:sp>
      <p:sp>
        <p:nvSpPr>
          <p:cNvPr name="Freeform 11" id="11"/>
          <p:cNvSpPr/>
          <p:nvPr/>
        </p:nvSpPr>
        <p:spPr>
          <a:xfrm flipH="false" flipV="false" rot="0">
            <a:off x="9662626" y="6205297"/>
            <a:ext cx="543300" cy="460323"/>
          </a:xfrm>
          <a:custGeom>
            <a:avLst/>
            <a:gdLst/>
            <a:ahLst/>
            <a:cxnLst/>
            <a:rect r="r" b="b" t="t" l="l"/>
            <a:pathLst>
              <a:path h="460323" w="543300">
                <a:moveTo>
                  <a:pt x="0" y="0"/>
                </a:moveTo>
                <a:lnTo>
                  <a:pt x="543300" y="0"/>
                </a:lnTo>
                <a:lnTo>
                  <a:pt x="543300" y="460323"/>
                </a:lnTo>
                <a:lnTo>
                  <a:pt x="0" y="460323"/>
                </a:lnTo>
                <a:lnTo>
                  <a:pt x="0" y="0"/>
                </a:lnTo>
                <a:close/>
              </a:path>
            </a:pathLst>
          </a:custGeom>
          <a:blipFill>
            <a:blip r:embed="rId2">
              <a:extLst>
                <a:ext uri="{96DAC541-7B7A-43D3-8B79-37D633B846F1}">
                  <asvg:svgBlip xmlns:asvg="http://schemas.microsoft.com/office/drawing/2016/SVG/main" r:embed="rId3"/>
                </a:ext>
              </a:extLst>
            </a:blip>
            <a:stretch>
              <a:fillRect l="-144" t="0" r="-144" b="0"/>
            </a:stretch>
          </a:blipFill>
        </p:spPr>
      </p:sp>
      <p:sp>
        <p:nvSpPr>
          <p:cNvPr name="Freeform 12" id="12"/>
          <p:cNvSpPr/>
          <p:nvPr/>
        </p:nvSpPr>
        <p:spPr>
          <a:xfrm flipH="false" flipV="false" rot="0">
            <a:off x="1094040" y="7662318"/>
            <a:ext cx="543300" cy="460323"/>
          </a:xfrm>
          <a:custGeom>
            <a:avLst/>
            <a:gdLst/>
            <a:ahLst/>
            <a:cxnLst/>
            <a:rect r="r" b="b" t="t" l="l"/>
            <a:pathLst>
              <a:path h="460323" w="543300">
                <a:moveTo>
                  <a:pt x="0" y="0"/>
                </a:moveTo>
                <a:lnTo>
                  <a:pt x="543300" y="0"/>
                </a:lnTo>
                <a:lnTo>
                  <a:pt x="543300" y="460323"/>
                </a:lnTo>
                <a:lnTo>
                  <a:pt x="0" y="460323"/>
                </a:lnTo>
                <a:lnTo>
                  <a:pt x="0" y="0"/>
                </a:lnTo>
                <a:close/>
              </a:path>
            </a:pathLst>
          </a:custGeom>
          <a:blipFill>
            <a:blip r:embed="rId2">
              <a:extLst>
                <a:ext uri="{96DAC541-7B7A-43D3-8B79-37D633B846F1}">
                  <asvg:svgBlip xmlns:asvg="http://schemas.microsoft.com/office/drawing/2016/SVG/main" r:embed="rId3"/>
                </a:ext>
              </a:extLst>
            </a:blip>
            <a:stretch>
              <a:fillRect l="-144" t="0" r="-144" b="0"/>
            </a:stretch>
          </a:blipFill>
        </p:spPr>
      </p:sp>
      <p:sp>
        <p:nvSpPr>
          <p:cNvPr name="Freeform 13" id="13"/>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8112348" y="1973965"/>
            <a:ext cx="4485832" cy="650748"/>
          </a:xfrm>
          <a:prstGeom prst="rect">
            <a:avLst/>
          </a:prstGeom>
        </p:spPr>
        <p:txBody>
          <a:bodyPr anchor="t" rtlCol="false" tIns="0" lIns="0" bIns="0" rIns="0">
            <a:spAutoFit/>
          </a:bodyPr>
          <a:lstStyle/>
          <a:p>
            <a:pPr algn="r">
              <a:lnSpc>
                <a:spcPts val="4686"/>
              </a:lnSpc>
            </a:pPr>
            <a:r>
              <a:rPr lang="en-US" sz="3300">
                <a:solidFill>
                  <a:srgbClr val="010A4F"/>
                </a:solidFill>
                <a:latin typeface="Roboto"/>
                <a:ea typeface="Roboto"/>
                <a:cs typeface="Roboto"/>
                <a:sym typeface="Roboto"/>
              </a:rPr>
              <a:t>(In-Person Inspections)</a:t>
            </a:r>
          </a:p>
        </p:txBody>
      </p:sp>
      <p:sp>
        <p:nvSpPr>
          <p:cNvPr name="TextBox 15" id="15"/>
          <p:cNvSpPr txBox="true"/>
          <p:nvPr/>
        </p:nvSpPr>
        <p:spPr>
          <a:xfrm rot="0">
            <a:off x="5528806" y="1585685"/>
            <a:ext cx="1831799"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3</a:t>
            </a:r>
          </a:p>
        </p:txBody>
      </p:sp>
      <p:sp>
        <p:nvSpPr>
          <p:cNvPr name="TextBox 16" id="16"/>
          <p:cNvSpPr txBox="true"/>
          <p:nvPr/>
        </p:nvSpPr>
        <p:spPr>
          <a:xfrm rot="0">
            <a:off x="8532226" y="1253008"/>
            <a:ext cx="3646075" cy="722503"/>
          </a:xfrm>
          <a:prstGeom prst="rect">
            <a:avLst/>
          </a:prstGeom>
        </p:spPr>
        <p:txBody>
          <a:bodyPr anchor="t" rtlCol="false" tIns="0" lIns="0" bIns="0" rIns="0">
            <a:spAutoFit/>
          </a:bodyPr>
          <a:lstStyle/>
          <a:p>
            <a:pPr algn="r">
              <a:lnSpc>
                <a:spcPts val="5395"/>
              </a:lnSpc>
            </a:pPr>
            <a:r>
              <a:rPr lang="en-US" sz="3799" b="true">
                <a:solidFill>
                  <a:srgbClr val="010A4F"/>
                </a:solidFill>
                <a:latin typeface="Roboto Bold"/>
                <a:ea typeface="Roboto Bold"/>
                <a:cs typeface="Roboto Bold"/>
                <a:sym typeface="Roboto Bold"/>
              </a:rPr>
              <a:t>Applied Practice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grpSp>
        <p:nvGrpSpPr>
          <p:cNvPr name="Group 4" id="4"/>
          <p:cNvGrpSpPr/>
          <p:nvPr/>
        </p:nvGrpSpPr>
        <p:grpSpPr>
          <a:xfrm rot="0">
            <a:off x="2140693" y="1189053"/>
            <a:ext cx="14006615" cy="8815758"/>
            <a:chOff x="0" y="0"/>
            <a:chExt cx="18675487" cy="11754344"/>
          </a:xfrm>
        </p:grpSpPr>
        <p:sp>
          <p:nvSpPr>
            <p:cNvPr name="Freeform 5" id="5"/>
            <p:cNvSpPr/>
            <p:nvPr/>
          </p:nvSpPr>
          <p:spPr>
            <a:xfrm flipH="false" flipV="false" rot="0">
              <a:off x="0" y="0"/>
              <a:ext cx="18675477" cy="11754358"/>
            </a:xfrm>
            <a:custGeom>
              <a:avLst/>
              <a:gdLst/>
              <a:ahLst/>
              <a:cxnLst/>
              <a:rect r="r" b="b" t="t" l="l"/>
              <a:pathLst>
                <a:path h="11754358" w="18675477">
                  <a:moveTo>
                    <a:pt x="0" y="0"/>
                  </a:moveTo>
                  <a:lnTo>
                    <a:pt x="18675477" y="0"/>
                  </a:lnTo>
                  <a:lnTo>
                    <a:pt x="18675477" y="11754358"/>
                  </a:lnTo>
                  <a:lnTo>
                    <a:pt x="0" y="11754358"/>
                  </a:lnTo>
                  <a:lnTo>
                    <a:pt x="0" y="0"/>
                  </a:lnTo>
                  <a:close/>
                </a:path>
              </a:pathLst>
            </a:custGeom>
            <a:blipFill>
              <a:blip r:embed="rId2"/>
              <a:stretch>
                <a:fillRect l="0" t="0" r="0" b="0"/>
              </a:stretch>
            </a:blipFill>
          </p:spPr>
        </p:sp>
      </p:grpSp>
      <p:sp>
        <p:nvSpPr>
          <p:cNvPr name="TextBox 6" id="6"/>
          <p:cNvSpPr txBox="true"/>
          <p:nvPr/>
        </p:nvSpPr>
        <p:spPr>
          <a:xfrm rot="0">
            <a:off x="6081757" y="177651"/>
            <a:ext cx="6124487" cy="790321"/>
          </a:xfrm>
          <a:prstGeom prst="rect">
            <a:avLst/>
          </a:prstGeom>
        </p:spPr>
        <p:txBody>
          <a:bodyPr anchor="t" rtlCol="false" tIns="0" lIns="0" bIns="0" rIns="0">
            <a:spAutoFit/>
          </a:bodyPr>
          <a:lstStyle/>
          <a:p>
            <a:pPr algn="r">
              <a:lnSpc>
                <a:spcPts val="5821"/>
              </a:lnSpc>
            </a:pPr>
            <a:r>
              <a:rPr lang="en-US" sz="4100">
                <a:solidFill>
                  <a:srgbClr val="105171"/>
                </a:solidFill>
                <a:latin typeface="Roboto"/>
                <a:ea typeface="Roboto"/>
                <a:cs typeface="Roboto"/>
                <a:sym typeface="Roboto"/>
              </a:rPr>
              <a:t>Housing Assessment Tool</a:t>
            </a:r>
          </a:p>
        </p:txBody>
      </p:sp>
      <p:sp>
        <p:nvSpPr>
          <p:cNvPr name="Freeform 7" id="7"/>
          <p:cNvSpPr/>
          <p:nvPr/>
        </p:nvSpPr>
        <p:spPr>
          <a:xfrm flipH="false" flipV="false" rot="5400000">
            <a:off x="-4810319" y="4810319"/>
            <a:ext cx="10428877" cy="808238"/>
          </a:xfrm>
          <a:custGeom>
            <a:avLst/>
            <a:gdLst/>
            <a:ahLst/>
            <a:cxnLst/>
            <a:rect r="r" b="b" t="t" l="l"/>
            <a:pathLst>
              <a:path h="808238" w="10428877">
                <a:moveTo>
                  <a:pt x="0" y="0"/>
                </a:moveTo>
                <a:lnTo>
                  <a:pt x="10428877" y="0"/>
                </a:lnTo>
                <a:lnTo>
                  <a:pt x="10428877" y="808238"/>
                </a:lnTo>
                <a:lnTo>
                  <a:pt x="0" y="808238"/>
                </a:lnTo>
                <a:lnTo>
                  <a:pt x="0" y="0"/>
                </a:lnTo>
                <a:close/>
              </a:path>
            </a:pathLst>
          </a:custGeom>
          <a:blipFill>
            <a:blip r:embed="rId3">
              <a:extLst>
                <a:ext uri="{96DAC541-7B7A-43D3-8B79-37D633B846F1}">
                  <asvg:svgBlip xmlns:asvg="http://schemas.microsoft.com/office/drawing/2016/SVG/main" r:embed="rId4"/>
                </a:ext>
              </a:extLst>
            </a:blip>
            <a:stretch>
              <a:fillRect l="-329" t="0" r="-329" b="0"/>
            </a:stretch>
          </a:blipFill>
        </p:spPr>
      </p:sp>
      <p:sp>
        <p:nvSpPr>
          <p:cNvPr name="Freeform 8" id="8"/>
          <p:cNvSpPr/>
          <p:nvPr/>
        </p:nvSpPr>
        <p:spPr>
          <a:xfrm flipH="false" flipV="false" rot="5400000">
            <a:off x="12655290" y="4668443"/>
            <a:ext cx="10428877" cy="808238"/>
          </a:xfrm>
          <a:custGeom>
            <a:avLst/>
            <a:gdLst/>
            <a:ahLst/>
            <a:cxnLst/>
            <a:rect r="r" b="b" t="t" l="l"/>
            <a:pathLst>
              <a:path h="808238" w="10428877">
                <a:moveTo>
                  <a:pt x="0" y="0"/>
                </a:moveTo>
                <a:lnTo>
                  <a:pt x="10428877" y="0"/>
                </a:lnTo>
                <a:lnTo>
                  <a:pt x="10428877" y="808238"/>
                </a:lnTo>
                <a:lnTo>
                  <a:pt x="0" y="808238"/>
                </a:lnTo>
                <a:lnTo>
                  <a:pt x="0" y="0"/>
                </a:lnTo>
                <a:close/>
              </a:path>
            </a:pathLst>
          </a:custGeom>
          <a:blipFill>
            <a:blip r:embed="rId3">
              <a:extLst>
                <a:ext uri="{96DAC541-7B7A-43D3-8B79-37D633B846F1}">
                  <asvg:svgBlip xmlns:asvg="http://schemas.microsoft.com/office/drawing/2016/SVG/main" r:embed="rId4"/>
                </a:ext>
              </a:extLst>
            </a:blip>
            <a:stretch>
              <a:fillRect l="-329" t="0" r="-329"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38200" y="729312"/>
            <a:ext cx="16384887" cy="8830698"/>
            <a:chOff x="0" y="0"/>
            <a:chExt cx="21846516" cy="11774264"/>
          </a:xfrm>
        </p:grpSpPr>
        <p:sp>
          <p:nvSpPr>
            <p:cNvPr name="Freeform 3" id="3"/>
            <p:cNvSpPr/>
            <p:nvPr/>
          </p:nvSpPr>
          <p:spPr>
            <a:xfrm flipH="false" flipV="false" rot="0">
              <a:off x="0" y="0"/>
              <a:ext cx="21846539" cy="11774297"/>
            </a:xfrm>
            <a:custGeom>
              <a:avLst/>
              <a:gdLst/>
              <a:ahLst/>
              <a:cxnLst/>
              <a:rect r="r" b="b" t="t" l="l"/>
              <a:pathLst>
                <a:path h="11774297" w="21846539">
                  <a:moveTo>
                    <a:pt x="0" y="0"/>
                  </a:moveTo>
                  <a:lnTo>
                    <a:pt x="21846539" y="0"/>
                  </a:lnTo>
                  <a:lnTo>
                    <a:pt x="21846539" y="11774297"/>
                  </a:lnTo>
                  <a:lnTo>
                    <a:pt x="0" y="11774297"/>
                  </a:lnTo>
                  <a:close/>
                </a:path>
              </a:pathLst>
            </a:custGeom>
            <a:solidFill>
              <a:srgbClr val="FFFFFF"/>
            </a:solidFill>
          </p:spPr>
        </p:sp>
      </p:grpSp>
      <p:grpSp>
        <p:nvGrpSpPr>
          <p:cNvPr name="Group 4" id="4"/>
          <p:cNvGrpSpPr/>
          <p:nvPr/>
        </p:nvGrpSpPr>
        <p:grpSpPr>
          <a:xfrm rot="-5400000">
            <a:off x="6463932" y="5713022"/>
            <a:ext cx="6330109" cy="38100"/>
            <a:chOff x="0" y="0"/>
            <a:chExt cx="8440145" cy="50800"/>
          </a:xfrm>
        </p:grpSpPr>
        <p:sp>
          <p:nvSpPr>
            <p:cNvPr name="Freeform 5" id="5"/>
            <p:cNvSpPr/>
            <p:nvPr/>
          </p:nvSpPr>
          <p:spPr>
            <a:xfrm flipH="false" flipV="false" rot="0">
              <a:off x="25400" y="0"/>
              <a:ext cx="8389366" cy="50800"/>
            </a:xfrm>
            <a:custGeom>
              <a:avLst/>
              <a:gdLst/>
              <a:ahLst/>
              <a:cxnLst/>
              <a:rect r="r" b="b" t="t" l="l"/>
              <a:pathLst>
                <a:path h="50800" w="8389366">
                  <a:moveTo>
                    <a:pt x="0" y="0"/>
                  </a:moveTo>
                  <a:lnTo>
                    <a:pt x="8389366" y="0"/>
                  </a:lnTo>
                  <a:lnTo>
                    <a:pt x="8389366" y="50800"/>
                  </a:lnTo>
                  <a:lnTo>
                    <a:pt x="0" y="50800"/>
                  </a:lnTo>
                  <a:close/>
                </a:path>
              </a:pathLst>
            </a:custGeom>
            <a:solidFill>
              <a:srgbClr val="010A4F"/>
            </a:solidFill>
          </p:spPr>
        </p:sp>
      </p:grpSp>
      <p:sp>
        <p:nvSpPr>
          <p:cNvPr name="TextBox 6" id="6"/>
          <p:cNvSpPr txBox="true"/>
          <p:nvPr/>
        </p:nvSpPr>
        <p:spPr>
          <a:xfrm rot="0">
            <a:off x="1544870" y="885825"/>
            <a:ext cx="5639523" cy="1221581"/>
          </a:xfrm>
          <a:prstGeom prst="rect">
            <a:avLst/>
          </a:prstGeom>
        </p:spPr>
        <p:txBody>
          <a:bodyPr anchor="t" rtlCol="false" tIns="0" lIns="0" bIns="0" rIns="0">
            <a:spAutoFit/>
          </a:bodyPr>
          <a:lstStyle/>
          <a:p>
            <a:pPr algn="l">
              <a:lnSpc>
                <a:spcPts val="9557"/>
              </a:lnSpc>
            </a:pPr>
            <a:r>
              <a:rPr lang="en-US" sz="8000">
                <a:solidFill>
                  <a:srgbClr val="010A4F"/>
                </a:solidFill>
                <a:latin typeface="Abril Fatface"/>
                <a:ea typeface="Abril Fatface"/>
                <a:cs typeface="Abril Fatface"/>
                <a:sym typeface="Abril Fatface"/>
              </a:rPr>
              <a:t>History</a:t>
            </a:r>
          </a:p>
        </p:txBody>
      </p:sp>
      <p:sp>
        <p:nvSpPr>
          <p:cNvPr name="TextBox 7" id="7"/>
          <p:cNvSpPr txBox="true"/>
          <p:nvPr/>
        </p:nvSpPr>
        <p:spPr>
          <a:xfrm rot="0">
            <a:off x="1219888" y="2624167"/>
            <a:ext cx="7924112" cy="6447076"/>
          </a:xfrm>
          <a:prstGeom prst="rect">
            <a:avLst/>
          </a:prstGeom>
        </p:spPr>
        <p:txBody>
          <a:bodyPr anchor="t" rtlCol="false" tIns="0" lIns="0" bIns="0" rIns="0">
            <a:spAutoFit/>
          </a:bodyPr>
          <a:lstStyle/>
          <a:p>
            <a:pPr algn="l">
              <a:lnSpc>
                <a:spcPts val="3178"/>
              </a:lnSpc>
            </a:pPr>
            <a:r>
              <a:rPr lang="en-US" sz="3178" spc="31">
                <a:solidFill>
                  <a:srgbClr val="010A4F"/>
                </a:solidFill>
                <a:latin typeface="Glacial Indifference"/>
                <a:ea typeface="Glacial Indifference"/>
                <a:cs typeface="Glacial Indifference"/>
                <a:sym typeface="Glacial Indifference"/>
              </a:rPr>
              <a:t>Coalition for Local Public Health (2006) Strengthening Local Public Health in MA: A Call to Action</a:t>
            </a:r>
          </a:p>
          <a:p>
            <a:pPr algn="l">
              <a:lnSpc>
                <a:spcPts val="3178"/>
              </a:lnSpc>
            </a:pPr>
          </a:p>
          <a:p>
            <a:pPr algn="l">
              <a:lnSpc>
                <a:spcPts val="3178"/>
              </a:lnSpc>
            </a:pPr>
            <a:r>
              <a:rPr lang="en-US" sz="3178" spc="31">
                <a:solidFill>
                  <a:srgbClr val="010A4F"/>
                </a:solidFill>
                <a:latin typeface="Glacial Indifference"/>
                <a:ea typeface="Glacial Indifference"/>
                <a:cs typeface="Glacial Indifference"/>
                <a:sym typeface="Glacial Indifference"/>
              </a:rPr>
              <a:t>Local Public Health Institute Competencies Report (2010)</a:t>
            </a:r>
          </a:p>
          <a:p>
            <a:pPr algn="l">
              <a:lnSpc>
                <a:spcPts val="3178"/>
              </a:lnSpc>
            </a:pPr>
          </a:p>
          <a:p>
            <a:pPr algn="l">
              <a:lnSpc>
                <a:spcPts val="3178"/>
              </a:lnSpc>
            </a:pPr>
            <a:r>
              <a:rPr lang="en-US" sz="3178" spc="31">
                <a:solidFill>
                  <a:srgbClr val="010A4F"/>
                </a:solidFill>
                <a:latin typeface="Glacial Indifference"/>
                <a:ea typeface="Glacial Indifference"/>
                <a:cs typeface="Glacial Indifference"/>
                <a:sym typeface="Glacial Indifference"/>
              </a:rPr>
              <a:t>Public Health in MA was...</a:t>
            </a:r>
          </a:p>
          <a:p>
            <a:pPr algn="l">
              <a:lnSpc>
                <a:spcPts val="3178"/>
              </a:lnSpc>
            </a:pPr>
          </a:p>
          <a:p>
            <a:pPr algn="l" marL="726629" indent="-242210" lvl="2">
              <a:lnSpc>
                <a:spcPts val="3178"/>
              </a:lnSpc>
              <a:buFont typeface="Arial"/>
              <a:buChar char="⚬"/>
            </a:pPr>
            <a:r>
              <a:rPr lang="en-US" sz="3178" spc="31">
                <a:solidFill>
                  <a:srgbClr val="010A4F"/>
                </a:solidFill>
                <a:latin typeface="Glacial Indifference"/>
                <a:ea typeface="Glacial Indifference"/>
                <a:cs typeface="Glacial Indifference"/>
                <a:sym typeface="Glacial Indifference"/>
              </a:rPr>
              <a:t>Most decentralized in the nation</a:t>
            </a:r>
          </a:p>
          <a:p>
            <a:pPr algn="l" marL="726629" indent="-242210" lvl="2">
              <a:lnSpc>
                <a:spcPts val="3178"/>
              </a:lnSpc>
              <a:buFont typeface="Arial"/>
              <a:buChar char="⚬"/>
            </a:pPr>
            <a:r>
              <a:rPr lang="en-US" sz="3178" spc="31">
                <a:solidFill>
                  <a:srgbClr val="010A4F"/>
                </a:solidFill>
                <a:latin typeface="Glacial Indifference"/>
                <a:ea typeface="Glacial Indifference"/>
                <a:cs typeface="Glacial Indifference"/>
                <a:sym typeface="Glacial Indifference"/>
              </a:rPr>
              <a:t>One of the only not funded by state funds (until 2019)</a:t>
            </a:r>
          </a:p>
          <a:p>
            <a:pPr algn="l" marL="726629" indent="-242210" lvl="2">
              <a:lnSpc>
                <a:spcPts val="3178"/>
              </a:lnSpc>
              <a:buFont typeface="Arial"/>
              <a:buChar char="⚬"/>
            </a:pPr>
            <a:r>
              <a:rPr lang="en-US" sz="3178" spc="31">
                <a:solidFill>
                  <a:srgbClr val="010A4F"/>
                </a:solidFill>
                <a:latin typeface="Glacial Indifference"/>
                <a:ea typeface="Glacial Indifference"/>
                <a:cs typeface="Glacial Indifference"/>
                <a:sym typeface="Glacial Indifference"/>
              </a:rPr>
              <a:t>No required credentials for inspectors</a:t>
            </a:r>
          </a:p>
          <a:p>
            <a:pPr algn="l" marL="726629" indent="-242210" lvl="2">
              <a:lnSpc>
                <a:spcPts val="3178"/>
              </a:lnSpc>
              <a:buFont typeface="Arial"/>
              <a:buChar char="⚬"/>
            </a:pPr>
            <a:r>
              <a:rPr lang="en-US" sz="3178" spc="31">
                <a:solidFill>
                  <a:srgbClr val="010A4F"/>
                </a:solidFill>
                <a:latin typeface="Glacial Indifference"/>
                <a:ea typeface="Glacial Indifference"/>
                <a:cs typeface="Glacial Indifference"/>
                <a:sym typeface="Glacial Indifference"/>
              </a:rPr>
              <a:t>No performance standards</a:t>
            </a:r>
          </a:p>
          <a:p>
            <a:pPr algn="l" marL="726629" indent="-242210" lvl="2">
              <a:lnSpc>
                <a:spcPts val="3178"/>
              </a:lnSpc>
              <a:buFont typeface="Arial"/>
              <a:buChar char="⚬"/>
            </a:pPr>
            <a:r>
              <a:rPr lang="en-US" sz="3178" spc="31">
                <a:solidFill>
                  <a:srgbClr val="010A4F"/>
                </a:solidFill>
                <a:latin typeface="Glacial Indifference"/>
                <a:ea typeface="Glacial Indifference"/>
                <a:cs typeface="Glacial Indifference"/>
                <a:sym typeface="Glacial Indifference"/>
              </a:rPr>
              <a:t>Dramatic variability in public health protections </a:t>
            </a:r>
          </a:p>
        </p:txBody>
      </p:sp>
      <p:grpSp>
        <p:nvGrpSpPr>
          <p:cNvPr name="Group 8" id="8"/>
          <p:cNvGrpSpPr/>
          <p:nvPr/>
        </p:nvGrpSpPr>
        <p:grpSpPr>
          <a:xfrm rot="0">
            <a:off x="10114762" y="5469454"/>
            <a:ext cx="6536752" cy="4003761"/>
            <a:chOff x="0" y="0"/>
            <a:chExt cx="9664052" cy="5919232"/>
          </a:xfrm>
        </p:grpSpPr>
        <p:sp>
          <p:nvSpPr>
            <p:cNvPr name="Freeform 9" id="9"/>
            <p:cNvSpPr/>
            <p:nvPr/>
          </p:nvSpPr>
          <p:spPr>
            <a:xfrm flipH="false" flipV="false" rot="0">
              <a:off x="0" y="0"/>
              <a:ext cx="9664065" cy="5919216"/>
            </a:xfrm>
            <a:custGeom>
              <a:avLst/>
              <a:gdLst/>
              <a:ahLst/>
              <a:cxnLst/>
              <a:rect r="r" b="b" t="t" l="l"/>
              <a:pathLst>
                <a:path h="5919216" w="9664065">
                  <a:moveTo>
                    <a:pt x="0" y="0"/>
                  </a:moveTo>
                  <a:lnTo>
                    <a:pt x="9664065" y="0"/>
                  </a:lnTo>
                  <a:lnTo>
                    <a:pt x="9664065" y="5919216"/>
                  </a:lnTo>
                  <a:lnTo>
                    <a:pt x="0" y="5919216"/>
                  </a:lnTo>
                  <a:lnTo>
                    <a:pt x="0" y="0"/>
                  </a:lnTo>
                  <a:close/>
                </a:path>
              </a:pathLst>
            </a:custGeom>
            <a:blipFill>
              <a:blip r:embed="rId2"/>
              <a:stretch>
                <a:fillRect l="0" t="0" r="0" b="0"/>
              </a:stretch>
            </a:blipFill>
          </p:spPr>
        </p:sp>
      </p:grpSp>
      <p:sp>
        <p:nvSpPr>
          <p:cNvPr name="TextBox 10" id="10"/>
          <p:cNvSpPr txBox="true"/>
          <p:nvPr/>
        </p:nvSpPr>
        <p:spPr>
          <a:xfrm rot="0">
            <a:off x="10453743" y="2605117"/>
            <a:ext cx="5858790" cy="2540458"/>
          </a:xfrm>
          <a:prstGeom prst="rect">
            <a:avLst/>
          </a:prstGeom>
        </p:spPr>
        <p:txBody>
          <a:bodyPr anchor="t" rtlCol="false" tIns="0" lIns="0" bIns="0" rIns="0">
            <a:spAutoFit/>
          </a:bodyPr>
          <a:lstStyle/>
          <a:p>
            <a:pPr algn="ctr">
              <a:lnSpc>
                <a:spcPts val="2518"/>
              </a:lnSpc>
            </a:pPr>
            <a:r>
              <a:rPr lang="en-US" sz="2518" spc="25">
                <a:solidFill>
                  <a:srgbClr val="010A4F"/>
                </a:solidFill>
                <a:latin typeface="Glacial Indifference"/>
                <a:ea typeface="Glacial Indifference"/>
                <a:cs typeface="Glacial Indifference"/>
                <a:sym typeface="Glacial Indifference"/>
              </a:rPr>
              <a:t>In 1979, Paul Revere was chairman of the Board of Health in Boston, the first local board of health in Massachusetts. He and his fellow board members were given broad authority to control the “filth and offal” that contaminated the environmentan producted deadly epidemics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5037063" y="4810319"/>
            <a:ext cx="10428877" cy="808238"/>
          </a:xfrm>
          <a:custGeom>
            <a:avLst/>
            <a:gdLst/>
            <a:ahLst/>
            <a:cxnLst/>
            <a:rect r="r" b="b" t="t" l="l"/>
            <a:pathLst>
              <a:path h="808238" w="10428877">
                <a:moveTo>
                  <a:pt x="0" y="0"/>
                </a:moveTo>
                <a:lnTo>
                  <a:pt x="10428877" y="0"/>
                </a:lnTo>
                <a:lnTo>
                  <a:pt x="10428877" y="808238"/>
                </a:lnTo>
                <a:lnTo>
                  <a:pt x="0" y="808238"/>
                </a:lnTo>
                <a:lnTo>
                  <a:pt x="0" y="0"/>
                </a:lnTo>
                <a:close/>
              </a:path>
            </a:pathLst>
          </a:custGeom>
          <a:blipFill>
            <a:blip r:embed="rId2">
              <a:extLst>
                <a:ext uri="{96DAC541-7B7A-43D3-8B79-37D633B846F1}">
                  <asvg:svgBlip xmlns:asvg="http://schemas.microsoft.com/office/drawing/2016/SVG/main" r:embed="rId3"/>
                </a:ext>
              </a:extLst>
            </a:blip>
            <a:stretch>
              <a:fillRect l="-329" t="0" r="-329" b="0"/>
            </a:stretch>
          </a:blipFill>
        </p:spPr>
      </p:sp>
      <p:sp>
        <p:nvSpPr>
          <p:cNvPr name="Freeform 3" id="3"/>
          <p:cNvSpPr/>
          <p:nvPr/>
        </p:nvSpPr>
        <p:spPr>
          <a:xfrm flipH="false" flipV="false" rot="5400000">
            <a:off x="12896186" y="4668443"/>
            <a:ext cx="10428877" cy="808238"/>
          </a:xfrm>
          <a:custGeom>
            <a:avLst/>
            <a:gdLst/>
            <a:ahLst/>
            <a:cxnLst/>
            <a:rect r="r" b="b" t="t" l="l"/>
            <a:pathLst>
              <a:path h="808238" w="10428877">
                <a:moveTo>
                  <a:pt x="0" y="0"/>
                </a:moveTo>
                <a:lnTo>
                  <a:pt x="10428877" y="0"/>
                </a:lnTo>
                <a:lnTo>
                  <a:pt x="10428877" y="808238"/>
                </a:lnTo>
                <a:lnTo>
                  <a:pt x="0" y="808238"/>
                </a:lnTo>
                <a:lnTo>
                  <a:pt x="0" y="0"/>
                </a:lnTo>
                <a:close/>
              </a:path>
            </a:pathLst>
          </a:custGeom>
          <a:blipFill>
            <a:blip r:embed="rId2">
              <a:extLst>
                <a:ext uri="{96DAC541-7B7A-43D3-8B79-37D633B846F1}">
                  <asvg:svgBlip xmlns:asvg="http://schemas.microsoft.com/office/drawing/2016/SVG/main" r:embed="rId3"/>
                </a:ext>
              </a:extLst>
            </a:blip>
            <a:stretch>
              <a:fillRect l="-329" t="0" r="-329" b="0"/>
            </a:stretch>
          </a:blipFill>
        </p:spPr>
      </p:sp>
      <p:grpSp>
        <p:nvGrpSpPr>
          <p:cNvPr name="Group 4" id="4"/>
          <p:cNvGrpSpPr/>
          <p:nvPr/>
        </p:nvGrpSpPr>
        <p:grpSpPr>
          <a:xfrm rot="0">
            <a:off x="676745" y="1902132"/>
            <a:ext cx="16934510" cy="7182204"/>
            <a:chOff x="0" y="0"/>
            <a:chExt cx="22579347" cy="9576272"/>
          </a:xfrm>
        </p:grpSpPr>
        <p:sp>
          <p:nvSpPr>
            <p:cNvPr name="Freeform 5" id="5"/>
            <p:cNvSpPr/>
            <p:nvPr/>
          </p:nvSpPr>
          <p:spPr>
            <a:xfrm flipH="false" flipV="false" rot="0">
              <a:off x="0" y="0"/>
              <a:ext cx="22579330" cy="9576308"/>
            </a:xfrm>
            <a:custGeom>
              <a:avLst/>
              <a:gdLst/>
              <a:ahLst/>
              <a:cxnLst/>
              <a:rect r="r" b="b" t="t" l="l"/>
              <a:pathLst>
                <a:path h="9576308" w="22579330">
                  <a:moveTo>
                    <a:pt x="0" y="0"/>
                  </a:moveTo>
                  <a:lnTo>
                    <a:pt x="22579330" y="0"/>
                  </a:lnTo>
                  <a:lnTo>
                    <a:pt x="22579330" y="9576308"/>
                  </a:lnTo>
                  <a:lnTo>
                    <a:pt x="0" y="9576308"/>
                  </a:lnTo>
                  <a:lnTo>
                    <a:pt x="0" y="0"/>
                  </a:lnTo>
                  <a:close/>
                </a:path>
              </a:pathLst>
            </a:custGeom>
            <a:blipFill>
              <a:blip r:embed="rId4"/>
              <a:stretch>
                <a:fillRect l="0" t="0" r="0" b="0"/>
              </a:stretch>
            </a:blipFill>
          </p:spPr>
        </p:sp>
      </p:grpSp>
      <p:sp>
        <p:nvSpPr>
          <p:cNvPr name="TextBox 6" id="6"/>
          <p:cNvSpPr txBox="true"/>
          <p:nvPr/>
        </p:nvSpPr>
        <p:spPr>
          <a:xfrm rot="0">
            <a:off x="6081757" y="177651"/>
            <a:ext cx="6124487" cy="790321"/>
          </a:xfrm>
          <a:prstGeom prst="rect">
            <a:avLst/>
          </a:prstGeom>
        </p:spPr>
        <p:txBody>
          <a:bodyPr anchor="t" rtlCol="false" tIns="0" lIns="0" bIns="0" rIns="0">
            <a:spAutoFit/>
          </a:bodyPr>
          <a:lstStyle/>
          <a:p>
            <a:pPr algn="r">
              <a:lnSpc>
                <a:spcPts val="5821"/>
              </a:lnSpc>
            </a:pPr>
            <a:r>
              <a:rPr lang="en-US" sz="4100">
                <a:solidFill>
                  <a:srgbClr val="105171"/>
                </a:solidFill>
                <a:latin typeface="Roboto"/>
                <a:ea typeface="Roboto"/>
                <a:cs typeface="Roboto"/>
                <a:sym typeface="Roboto"/>
              </a:rPr>
              <a:t>Food Assessment Tool</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763487" y="3317586"/>
            <a:ext cx="14761026" cy="5720836"/>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We don’t have any establishments that operate under a HACCP plan - how do we fulfill this requirement?</a:t>
            </a:r>
          </a:p>
          <a:p>
            <a:pPr algn="ctr">
              <a:lnSpc>
                <a:spcPts val="3418"/>
              </a:lnSpc>
            </a:pPr>
            <a:r>
              <a:rPr lang="en-US" sz="3418" spc="34">
                <a:solidFill>
                  <a:srgbClr val="010A4F"/>
                </a:solidFill>
                <a:latin typeface="Glacial Indifference"/>
                <a:ea typeface="Glacial Indifference"/>
                <a:cs typeface="Glacial Indifference"/>
                <a:sym typeface="Glacial Indifference"/>
              </a:rPr>
              <a:t>While we work first with communities that you have authority in, Training Hubs can utilize other communities in their region to fulfill the inspection requirements. And, if none of the communities we have authority in have the type of inspection necessary, we have other options to assess your knowledge of HACCP plans.</a:t>
            </a:r>
          </a:p>
          <a:p>
            <a:pPr algn="ctr">
              <a:lnSpc>
                <a:spcPts val="3418"/>
              </a:lnSpc>
            </a:pP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Should we schedule the food inspections?</a:t>
            </a:r>
          </a:p>
          <a:p>
            <a:pPr algn="ctr">
              <a:lnSpc>
                <a:spcPts val="3418"/>
              </a:lnSpc>
            </a:pPr>
            <a:r>
              <a:rPr lang="en-US" sz="3418" spc="34">
                <a:solidFill>
                  <a:srgbClr val="010A4F"/>
                </a:solidFill>
                <a:latin typeface="Glacial Indifference"/>
                <a:ea typeface="Glacial Indifference"/>
                <a:cs typeface="Glacial Indifference"/>
                <a:sym typeface="Glacial Indifference"/>
              </a:rPr>
              <a:t>It depends. </a:t>
            </a:r>
          </a:p>
        </p:txBody>
      </p:sp>
      <p:sp>
        <p:nvSpPr>
          <p:cNvPr name="Freeform 5" id="5"/>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8112348" y="1973965"/>
            <a:ext cx="4485832" cy="650748"/>
          </a:xfrm>
          <a:prstGeom prst="rect">
            <a:avLst/>
          </a:prstGeom>
        </p:spPr>
        <p:txBody>
          <a:bodyPr anchor="t" rtlCol="false" tIns="0" lIns="0" bIns="0" rIns="0">
            <a:spAutoFit/>
          </a:bodyPr>
          <a:lstStyle/>
          <a:p>
            <a:pPr algn="r">
              <a:lnSpc>
                <a:spcPts val="4686"/>
              </a:lnSpc>
            </a:pPr>
            <a:r>
              <a:rPr lang="en-US" sz="3300">
                <a:solidFill>
                  <a:srgbClr val="010A4F"/>
                </a:solidFill>
                <a:latin typeface="Roboto"/>
                <a:ea typeface="Roboto"/>
                <a:cs typeface="Roboto"/>
                <a:sym typeface="Roboto"/>
              </a:rPr>
              <a:t>(In-Person Inspections)</a:t>
            </a:r>
          </a:p>
        </p:txBody>
      </p:sp>
      <p:sp>
        <p:nvSpPr>
          <p:cNvPr name="TextBox 7" id="7"/>
          <p:cNvSpPr txBox="true"/>
          <p:nvPr/>
        </p:nvSpPr>
        <p:spPr>
          <a:xfrm rot="0">
            <a:off x="5528806" y="1585685"/>
            <a:ext cx="1831799"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3</a:t>
            </a:r>
          </a:p>
        </p:txBody>
      </p:sp>
      <p:sp>
        <p:nvSpPr>
          <p:cNvPr name="TextBox 8" id="8"/>
          <p:cNvSpPr txBox="true"/>
          <p:nvPr/>
        </p:nvSpPr>
        <p:spPr>
          <a:xfrm rot="0">
            <a:off x="8532226" y="1253008"/>
            <a:ext cx="3646075" cy="722503"/>
          </a:xfrm>
          <a:prstGeom prst="rect">
            <a:avLst/>
          </a:prstGeom>
        </p:spPr>
        <p:txBody>
          <a:bodyPr anchor="t" rtlCol="false" tIns="0" lIns="0" bIns="0" rIns="0">
            <a:spAutoFit/>
          </a:bodyPr>
          <a:lstStyle/>
          <a:p>
            <a:pPr algn="r">
              <a:lnSpc>
                <a:spcPts val="5395"/>
              </a:lnSpc>
            </a:pPr>
            <a:r>
              <a:rPr lang="en-US" sz="3799" b="true">
                <a:solidFill>
                  <a:srgbClr val="010A4F"/>
                </a:solidFill>
                <a:latin typeface="Roboto Bold"/>
                <a:ea typeface="Roboto Bold"/>
                <a:cs typeface="Roboto Bold"/>
                <a:sym typeface="Roboto Bold"/>
              </a:rPr>
              <a:t>Applied Practice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763487" y="3317586"/>
            <a:ext cx="14761026" cy="6156853"/>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 don’t feel ready to inspect by myself yet. Can we do some training beforehand? </a:t>
            </a:r>
          </a:p>
          <a:p>
            <a:pPr algn="ctr">
              <a:lnSpc>
                <a:spcPts val="3418"/>
              </a:lnSpc>
            </a:pPr>
            <a:r>
              <a:rPr lang="en-US" sz="3418" spc="34">
                <a:solidFill>
                  <a:srgbClr val="010A4F"/>
                </a:solidFill>
                <a:latin typeface="Glacial Indifference"/>
                <a:ea typeface="Glacial Indifference"/>
                <a:cs typeface="Glacial Indifference"/>
                <a:sym typeface="Glacial Indifference"/>
              </a:rPr>
              <a:t>YES!- We can go out together as many times as you need before you want to start ‘counting’ the minimum of 5 inspections needed. Trainers can lead a few inspections and then let you try. We can take as much time as needed.</a:t>
            </a:r>
          </a:p>
          <a:p>
            <a:pPr algn="ctr">
              <a:lnSpc>
                <a:spcPts val="3418"/>
              </a:lnSpc>
            </a:pP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Do you share my assessment with my supervisor?</a:t>
            </a:r>
          </a:p>
          <a:p>
            <a:pPr algn="ctr">
              <a:lnSpc>
                <a:spcPts val="3418"/>
              </a:lnSpc>
            </a:pPr>
            <a:r>
              <a:rPr lang="en-US" sz="3418" spc="34">
                <a:solidFill>
                  <a:srgbClr val="010A4F"/>
                </a:solidFill>
                <a:latin typeface="Glacial Indifference"/>
                <a:ea typeface="Glacial Indifference"/>
                <a:cs typeface="Glacial Indifference"/>
                <a:sym typeface="Glacial Indifference"/>
              </a:rPr>
              <a:t>No – assessments are only shared with you</a:t>
            </a:r>
          </a:p>
          <a:p>
            <a:pPr algn="ctr">
              <a:lnSpc>
                <a:spcPts val="3418"/>
              </a:lnSpc>
            </a:pPr>
          </a:p>
          <a:p>
            <a:pPr algn="ctr">
              <a:lnSpc>
                <a:spcPts val="3418"/>
              </a:lnSpc>
            </a:pPr>
          </a:p>
          <a:p>
            <a:pPr algn="ctr">
              <a:lnSpc>
                <a:spcPts val="3418"/>
              </a:lnSpc>
            </a:pPr>
          </a:p>
        </p:txBody>
      </p:sp>
      <p:sp>
        <p:nvSpPr>
          <p:cNvPr name="Freeform 5" id="5"/>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8112348" y="1973965"/>
            <a:ext cx="4485832" cy="650748"/>
          </a:xfrm>
          <a:prstGeom prst="rect">
            <a:avLst/>
          </a:prstGeom>
        </p:spPr>
        <p:txBody>
          <a:bodyPr anchor="t" rtlCol="false" tIns="0" lIns="0" bIns="0" rIns="0">
            <a:spAutoFit/>
          </a:bodyPr>
          <a:lstStyle/>
          <a:p>
            <a:pPr algn="r">
              <a:lnSpc>
                <a:spcPts val="4686"/>
              </a:lnSpc>
            </a:pPr>
            <a:r>
              <a:rPr lang="en-US" sz="3300">
                <a:solidFill>
                  <a:srgbClr val="010A4F"/>
                </a:solidFill>
                <a:latin typeface="Roboto"/>
                <a:ea typeface="Roboto"/>
                <a:cs typeface="Roboto"/>
                <a:sym typeface="Roboto"/>
              </a:rPr>
              <a:t>(In-Person Inspections)</a:t>
            </a:r>
          </a:p>
        </p:txBody>
      </p:sp>
      <p:sp>
        <p:nvSpPr>
          <p:cNvPr name="TextBox 7" id="7"/>
          <p:cNvSpPr txBox="true"/>
          <p:nvPr/>
        </p:nvSpPr>
        <p:spPr>
          <a:xfrm rot="0">
            <a:off x="5528806" y="1585685"/>
            <a:ext cx="1831799"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3</a:t>
            </a:r>
          </a:p>
        </p:txBody>
      </p:sp>
      <p:sp>
        <p:nvSpPr>
          <p:cNvPr name="TextBox 8" id="8"/>
          <p:cNvSpPr txBox="true"/>
          <p:nvPr/>
        </p:nvSpPr>
        <p:spPr>
          <a:xfrm rot="0">
            <a:off x="8532226" y="1253008"/>
            <a:ext cx="3646075" cy="722503"/>
          </a:xfrm>
          <a:prstGeom prst="rect">
            <a:avLst/>
          </a:prstGeom>
        </p:spPr>
        <p:txBody>
          <a:bodyPr anchor="t" rtlCol="false" tIns="0" lIns="0" bIns="0" rIns="0">
            <a:spAutoFit/>
          </a:bodyPr>
          <a:lstStyle/>
          <a:p>
            <a:pPr algn="r">
              <a:lnSpc>
                <a:spcPts val="5395"/>
              </a:lnSpc>
            </a:pPr>
            <a:r>
              <a:rPr lang="en-US" sz="3799" b="true">
                <a:solidFill>
                  <a:srgbClr val="010A4F"/>
                </a:solidFill>
                <a:latin typeface="Roboto Bold"/>
                <a:ea typeface="Roboto Bold"/>
                <a:cs typeface="Roboto Bold"/>
                <a:sym typeface="Roboto Bold"/>
              </a:rPr>
              <a:t>Applied Practice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066800" y="3317586"/>
            <a:ext cx="16001999" cy="5284819"/>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We use an inspectional software. Can we use it for the trainings with you?</a:t>
            </a:r>
          </a:p>
          <a:p>
            <a:pPr algn="ctr">
              <a:lnSpc>
                <a:spcPts val="3418"/>
              </a:lnSpc>
            </a:pPr>
            <a:r>
              <a:rPr lang="en-US" sz="3418" spc="34">
                <a:solidFill>
                  <a:srgbClr val="010A4F"/>
                </a:solidFill>
                <a:latin typeface="Glacial Indifference"/>
                <a:ea typeface="Glacial Indifference"/>
                <a:cs typeface="Glacial Indifference"/>
                <a:sym typeface="Glacial Indifference"/>
              </a:rPr>
              <a:t>Housing - inspectors use MA DPH templates during Tier 3</a:t>
            </a:r>
          </a:p>
          <a:p>
            <a:pPr algn="ctr">
              <a:lnSpc>
                <a:spcPts val="3418"/>
              </a:lnSpc>
            </a:pPr>
          </a:p>
          <a:p>
            <a:pPr algn="ctr">
              <a:lnSpc>
                <a:spcPts val="3418"/>
              </a:lnSpc>
            </a:pPr>
            <a:r>
              <a:rPr lang="en-US" sz="3418" spc="34">
                <a:solidFill>
                  <a:srgbClr val="010A4F"/>
                </a:solidFill>
                <a:latin typeface="Glacial Indifference"/>
                <a:ea typeface="Glacial Indifference"/>
                <a:cs typeface="Glacial Indifference"/>
                <a:sym typeface="Glacial Indifference"/>
              </a:rPr>
              <a:t>Food - using software is acceptable</a:t>
            </a:r>
          </a:p>
          <a:p>
            <a:pPr algn="ctr">
              <a:lnSpc>
                <a:spcPts val="3418"/>
              </a:lnSpc>
            </a:pP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We get only a few housing inspections a year. Does that mean we may have to wait years to complete our training? </a:t>
            </a:r>
          </a:p>
          <a:p>
            <a:pPr algn="ctr">
              <a:lnSpc>
                <a:spcPts val="3418"/>
              </a:lnSpc>
            </a:pPr>
            <a:r>
              <a:rPr lang="en-US" sz="3418" spc="34">
                <a:solidFill>
                  <a:srgbClr val="010A4F"/>
                </a:solidFill>
                <a:latin typeface="Glacial Indifference"/>
                <a:ea typeface="Glacial Indifference"/>
                <a:cs typeface="Glacial Indifference"/>
                <a:sym typeface="Glacial Indifference"/>
              </a:rPr>
              <a:t>No – To help fast track the in-person trainings, Training Hub staff can arrange for inspections in other communities</a:t>
            </a:r>
          </a:p>
        </p:txBody>
      </p:sp>
      <p:sp>
        <p:nvSpPr>
          <p:cNvPr name="Freeform 5" id="5"/>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8112348" y="1973965"/>
            <a:ext cx="4485832" cy="650748"/>
          </a:xfrm>
          <a:prstGeom prst="rect">
            <a:avLst/>
          </a:prstGeom>
        </p:spPr>
        <p:txBody>
          <a:bodyPr anchor="t" rtlCol="false" tIns="0" lIns="0" bIns="0" rIns="0">
            <a:spAutoFit/>
          </a:bodyPr>
          <a:lstStyle/>
          <a:p>
            <a:pPr algn="r">
              <a:lnSpc>
                <a:spcPts val="4686"/>
              </a:lnSpc>
            </a:pPr>
            <a:r>
              <a:rPr lang="en-US" sz="3300">
                <a:solidFill>
                  <a:srgbClr val="010A4F"/>
                </a:solidFill>
                <a:latin typeface="Roboto"/>
                <a:ea typeface="Roboto"/>
                <a:cs typeface="Roboto"/>
                <a:sym typeface="Roboto"/>
              </a:rPr>
              <a:t>(In-Person Inspections)</a:t>
            </a:r>
          </a:p>
        </p:txBody>
      </p:sp>
      <p:sp>
        <p:nvSpPr>
          <p:cNvPr name="TextBox 7" id="7"/>
          <p:cNvSpPr txBox="true"/>
          <p:nvPr/>
        </p:nvSpPr>
        <p:spPr>
          <a:xfrm rot="0">
            <a:off x="5528806" y="1585685"/>
            <a:ext cx="1831799"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3</a:t>
            </a:r>
          </a:p>
        </p:txBody>
      </p:sp>
      <p:sp>
        <p:nvSpPr>
          <p:cNvPr name="TextBox 8" id="8"/>
          <p:cNvSpPr txBox="true"/>
          <p:nvPr/>
        </p:nvSpPr>
        <p:spPr>
          <a:xfrm rot="0">
            <a:off x="8532226" y="1253008"/>
            <a:ext cx="3646075" cy="722503"/>
          </a:xfrm>
          <a:prstGeom prst="rect">
            <a:avLst/>
          </a:prstGeom>
        </p:spPr>
        <p:txBody>
          <a:bodyPr anchor="t" rtlCol="false" tIns="0" lIns="0" bIns="0" rIns="0">
            <a:spAutoFit/>
          </a:bodyPr>
          <a:lstStyle/>
          <a:p>
            <a:pPr algn="r">
              <a:lnSpc>
                <a:spcPts val="5395"/>
              </a:lnSpc>
            </a:pPr>
            <a:r>
              <a:rPr lang="en-US" sz="3799" b="true">
                <a:solidFill>
                  <a:srgbClr val="010A4F"/>
                </a:solidFill>
                <a:latin typeface="Roboto Bold"/>
                <a:ea typeface="Roboto Bold"/>
                <a:cs typeface="Roboto Bold"/>
                <a:sym typeface="Roboto Bold"/>
              </a:rPr>
              <a:t>Applied Practice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447800" y="3317586"/>
            <a:ext cx="15468599" cy="7005142"/>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I’ve finished Tier 1 &amp; Tier 2. Now what?</a:t>
            </a:r>
          </a:p>
          <a:p>
            <a:pPr algn="ctr">
              <a:lnSpc>
                <a:spcPts val="3418"/>
              </a:lnSpc>
            </a:pPr>
            <a:r>
              <a:rPr lang="en-US" sz="3418" spc="34">
                <a:solidFill>
                  <a:srgbClr val="010A4F"/>
                </a:solidFill>
                <a:latin typeface="Glacial Indifference"/>
                <a:ea typeface="Glacial Indifference"/>
                <a:cs typeface="Glacial Indifference"/>
                <a:sym typeface="Glacial Indifference"/>
              </a:rPr>
              <a:t>Training Hub staff will reach out, but inspectors can reach out as well</a:t>
            </a:r>
          </a:p>
          <a:p>
            <a:pPr algn="ctr">
              <a:lnSpc>
                <a:spcPts val="3418"/>
              </a:lnSpc>
            </a:pP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Can we send out multiple of our inspectors with you to get their in-person trainings done quicker?</a:t>
            </a:r>
          </a:p>
          <a:p>
            <a:pPr algn="ctr">
              <a:lnSpc>
                <a:spcPts val="3418"/>
              </a:lnSpc>
            </a:pPr>
            <a:r>
              <a:rPr lang="en-US" sz="3418" spc="34">
                <a:solidFill>
                  <a:srgbClr val="010A4F"/>
                </a:solidFill>
                <a:latin typeface="Glacial Indifference"/>
                <a:ea typeface="Glacial Indifference"/>
                <a:cs typeface="Glacial Indifference"/>
                <a:sym typeface="Glacial Indifference"/>
              </a:rPr>
              <a:t>FOOD - due to the thoroughness of the assessment tools, only one inspector can go at a time. We may be able to accommodate one other person as an observer.</a:t>
            </a:r>
          </a:p>
          <a:p>
            <a:pPr algn="ctr">
              <a:lnSpc>
                <a:spcPts val="3418"/>
              </a:lnSpc>
            </a:pPr>
          </a:p>
          <a:p>
            <a:pPr algn="ctr">
              <a:lnSpc>
                <a:spcPts val="3418"/>
              </a:lnSpc>
            </a:pPr>
            <a:r>
              <a:rPr lang="en-US" sz="3418" spc="34">
                <a:solidFill>
                  <a:srgbClr val="010A4F"/>
                </a:solidFill>
                <a:latin typeface="Glacial Indifference"/>
                <a:ea typeface="Glacial Indifference"/>
                <a:cs typeface="Glacial Indifference"/>
                <a:sym typeface="Glacial Indifference"/>
              </a:rPr>
              <a:t>HOUSING - It depends. We are able to host multiple inspectors for the ‘Controlled’ and ‘Pre-Occupancy’ portion for the housing training, but for the ‘On-Demand inspections, only one inspector can be assessed at a time.</a:t>
            </a:r>
          </a:p>
          <a:p>
            <a:pPr algn="ctr">
              <a:lnSpc>
                <a:spcPts val="3418"/>
              </a:lnSpc>
            </a:pPr>
          </a:p>
          <a:p>
            <a:pPr algn="ctr">
              <a:lnSpc>
                <a:spcPts val="3418"/>
              </a:lnSpc>
            </a:pPr>
          </a:p>
        </p:txBody>
      </p:sp>
      <p:sp>
        <p:nvSpPr>
          <p:cNvPr name="Freeform 5" id="5"/>
          <p:cNvSpPr/>
          <p:nvPr/>
        </p:nvSpPr>
        <p:spPr>
          <a:xfrm flipH="false" flipV="false" rot="0">
            <a:off x="5146230" y="1142601"/>
            <a:ext cx="7995543" cy="1666497"/>
          </a:xfrm>
          <a:custGeom>
            <a:avLst/>
            <a:gdLst/>
            <a:ahLst/>
            <a:cxnLst/>
            <a:rect r="r" b="b" t="t" l="l"/>
            <a:pathLst>
              <a:path h="1666497" w="7995543">
                <a:moveTo>
                  <a:pt x="0" y="0"/>
                </a:moveTo>
                <a:lnTo>
                  <a:pt x="7995543" y="0"/>
                </a:lnTo>
                <a:lnTo>
                  <a:pt x="7995543" y="1666497"/>
                </a:lnTo>
                <a:lnTo>
                  <a:pt x="0" y="16664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8112348" y="1973965"/>
            <a:ext cx="4485832" cy="650748"/>
          </a:xfrm>
          <a:prstGeom prst="rect">
            <a:avLst/>
          </a:prstGeom>
        </p:spPr>
        <p:txBody>
          <a:bodyPr anchor="t" rtlCol="false" tIns="0" lIns="0" bIns="0" rIns="0">
            <a:spAutoFit/>
          </a:bodyPr>
          <a:lstStyle/>
          <a:p>
            <a:pPr algn="r">
              <a:lnSpc>
                <a:spcPts val="4686"/>
              </a:lnSpc>
            </a:pPr>
            <a:r>
              <a:rPr lang="en-US" sz="3300">
                <a:solidFill>
                  <a:srgbClr val="010A4F"/>
                </a:solidFill>
                <a:latin typeface="Roboto"/>
                <a:ea typeface="Roboto"/>
                <a:cs typeface="Roboto"/>
                <a:sym typeface="Roboto"/>
              </a:rPr>
              <a:t>(In-Person Inspections)</a:t>
            </a:r>
          </a:p>
        </p:txBody>
      </p:sp>
      <p:sp>
        <p:nvSpPr>
          <p:cNvPr name="TextBox 7" id="7"/>
          <p:cNvSpPr txBox="true"/>
          <p:nvPr/>
        </p:nvSpPr>
        <p:spPr>
          <a:xfrm rot="0">
            <a:off x="5528806" y="1585685"/>
            <a:ext cx="1831799" cy="789855"/>
          </a:xfrm>
          <a:prstGeom prst="rect">
            <a:avLst/>
          </a:prstGeom>
        </p:spPr>
        <p:txBody>
          <a:bodyPr anchor="t" rtlCol="false" tIns="0" lIns="0" bIns="0" rIns="0">
            <a:spAutoFit/>
          </a:bodyPr>
          <a:lstStyle/>
          <a:p>
            <a:pPr algn="ctr">
              <a:lnSpc>
                <a:spcPts val="5923"/>
              </a:lnSpc>
            </a:pPr>
            <a:r>
              <a:rPr lang="en-US" b="true" sz="4556" spc="-45">
                <a:solidFill>
                  <a:srgbClr val="454699"/>
                </a:solidFill>
                <a:latin typeface="League Spartan"/>
                <a:ea typeface="League Spartan"/>
                <a:cs typeface="League Spartan"/>
                <a:sym typeface="League Spartan"/>
              </a:rPr>
              <a:t>TIER 3</a:t>
            </a:r>
          </a:p>
        </p:txBody>
      </p:sp>
      <p:sp>
        <p:nvSpPr>
          <p:cNvPr name="TextBox 8" id="8"/>
          <p:cNvSpPr txBox="true"/>
          <p:nvPr/>
        </p:nvSpPr>
        <p:spPr>
          <a:xfrm rot="0">
            <a:off x="8532226" y="1253008"/>
            <a:ext cx="3646075" cy="722503"/>
          </a:xfrm>
          <a:prstGeom prst="rect">
            <a:avLst/>
          </a:prstGeom>
        </p:spPr>
        <p:txBody>
          <a:bodyPr anchor="t" rtlCol="false" tIns="0" lIns="0" bIns="0" rIns="0">
            <a:spAutoFit/>
          </a:bodyPr>
          <a:lstStyle/>
          <a:p>
            <a:pPr algn="r">
              <a:lnSpc>
                <a:spcPts val="5395"/>
              </a:lnSpc>
            </a:pPr>
            <a:r>
              <a:rPr lang="en-US" sz="3799" b="true">
                <a:solidFill>
                  <a:srgbClr val="010A4F"/>
                </a:solidFill>
                <a:latin typeface="Roboto Bold"/>
                <a:ea typeface="Roboto Bold"/>
                <a:cs typeface="Roboto Bold"/>
                <a:sym typeface="Roboto Bold"/>
              </a:rPr>
              <a:t>Applied Practice</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763487" y="3317586"/>
            <a:ext cx="14761026" cy="4004767"/>
          </a:xfrm>
          <a:prstGeom prst="rect">
            <a:avLst/>
          </a:prstGeom>
        </p:spPr>
        <p:txBody>
          <a:bodyPr anchor="t" rtlCol="false" tIns="0" lIns="0" bIns="0" rIns="0">
            <a:spAutoFit/>
          </a:bodyPr>
          <a:lstStyle/>
          <a:p>
            <a:pPr algn="ctr">
              <a:lnSpc>
                <a:spcPts val="4418"/>
              </a:lnSpc>
            </a:pPr>
            <a:r>
              <a:rPr lang="en-US" b="true" sz="4418" spc="44" u="sng">
                <a:solidFill>
                  <a:srgbClr val="010A4F"/>
                </a:solidFill>
                <a:latin typeface="Glacial Indifference Bold"/>
                <a:ea typeface="Glacial Indifference Bold"/>
                <a:cs typeface="Glacial Indifference Bold"/>
                <a:sym typeface="Glacial Indifference Bold"/>
              </a:rPr>
              <a:t>FAQ’s</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What about pools, camps, Title 5, nuisances, etc.?</a:t>
            </a:r>
          </a:p>
          <a:p>
            <a:pPr algn="ctr">
              <a:lnSpc>
                <a:spcPts val="3418"/>
              </a:lnSpc>
            </a:pPr>
            <a:r>
              <a:rPr lang="en-US" sz="3418" spc="34">
                <a:solidFill>
                  <a:srgbClr val="010A4F"/>
                </a:solidFill>
                <a:latin typeface="Glacial Indifference"/>
                <a:ea typeface="Glacial Indifference"/>
                <a:cs typeface="Glacial Indifference"/>
                <a:sym typeface="Glacial Indifference"/>
              </a:rPr>
              <a:t>Curriculum for other topics such as pools, camps, Title 5, and nuisances are in development and will be offered in future years. </a:t>
            </a:r>
          </a:p>
          <a:p>
            <a:pPr algn="ctr">
              <a:lnSpc>
                <a:spcPts val="3418"/>
              </a:lnSpc>
            </a:pPr>
          </a:p>
          <a:p>
            <a:pPr algn="ctr">
              <a:lnSpc>
                <a:spcPts val="3418"/>
              </a:lnSpc>
            </a:pPr>
            <a:r>
              <a:rPr lang="en-US" b="true" sz="3418" spc="34">
                <a:solidFill>
                  <a:srgbClr val="010A4F"/>
                </a:solidFill>
                <a:latin typeface="Glacial Indifference Bold"/>
                <a:ea typeface="Glacial Indifference Bold"/>
                <a:cs typeface="Glacial Indifference Bold"/>
                <a:sym typeface="Glacial Indifference Bold"/>
              </a:rPr>
              <a:t>Once I complete all 3 tiers, do I get a certificate?</a:t>
            </a:r>
          </a:p>
          <a:p>
            <a:pPr algn="ctr">
              <a:lnSpc>
                <a:spcPts val="3418"/>
              </a:lnSpc>
            </a:pPr>
            <a:r>
              <a:rPr lang="en-US" sz="3418" spc="34">
                <a:solidFill>
                  <a:srgbClr val="010A4F"/>
                </a:solidFill>
                <a:latin typeface="Glacial Indifference"/>
                <a:ea typeface="Glacial Indifference"/>
                <a:cs typeface="Glacial Indifference"/>
                <a:sym typeface="Glacial Indifference"/>
              </a:rPr>
              <a:t>Yes - certificates are issued once all 3 tiers are completed.</a:t>
            </a:r>
          </a:p>
          <a:p>
            <a:pPr algn="ctr">
              <a:lnSpc>
                <a:spcPts val="3418"/>
              </a:lnSpc>
            </a:pPr>
          </a:p>
        </p:txBody>
      </p:sp>
      <p:grpSp>
        <p:nvGrpSpPr>
          <p:cNvPr name="Group 5" id="5"/>
          <p:cNvGrpSpPr/>
          <p:nvPr/>
        </p:nvGrpSpPr>
        <p:grpSpPr>
          <a:xfrm rot="-5400000">
            <a:off x="8310753" y="-2021921"/>
            <a:ext cx="1666497" cy="7995543"/>
            <a:chOff x="0" y="0"/>
            <a:chExt cx="2221996" cy="10660723"/>
          </a:xfrm>
        </p:grpSpPr>
        <p:sp>
          <p:nvSpPr>
            <p:cNvPr name="Freeform 6" id="6"/>
            <p:cNvSpPr/>
            <p:nvPr/>
          </p:nvSpPr>
          <p:spPr>
            <a:xfrm flipH="false" flipV="false" rot="0">
              <a:off x="0" y="0"/>
              <a:ext cx="2221992" cy="10660761"/>
            </a:xfrm>
            <a:custGeom>
              <a:avLst/>
              <a:gdLst/>
              <a:ahLst/>
              <a:cxnLst/>
              <a:rect r="r" b="b" t="t" l="l"/>
              <a:pathLst>
                <a:path h="10660761" w="2221992">
                  <a:moveTo>
                    <a:pt x="1803273" y="10660761"/>
                  </a:moveTo>
                  <a:lnTo>
                    <a:pt x="418719" y="10660761"/>
                  </a:lnTo>
                  <a:cubicBezTo>
                    <a:pt x="187960" y="10660761"/>
                    <a:pt x="0" y="10472674"/>
                    <a:pt x="0" y="10241915"/>
                  </a:cubicBezTo>
                  <a:lnTo>
                    <a:pt x="0" y="418719"/>
                  </a:lnTo>
                  <a:cubicBezTo>
                    <a:pt x="0" y="187960"/>
                    <a:pt x="187960" y="0"/>
                    <a:pt x="418719" y="0"/>
                  </a:cubicBezTo>
                  <a:lnTo>
                    <a:pt x="1803273" y="0"/>
                  </a:lnTo>
                  <a:cubicBezTo>
                    <a:pt x="2034032" y="0"/>
                    <a:pt x="2221992" y="187960"/>
                    <a:pt x="2221992" y="418719"/>
                  </a:cubicBezTo>
                  <a:lnTo>
                    <a:pt x="2221992" y="10241915"/>
                  </a:lnTo>
                  <a:cubicBezTo>
                    <a:pt x="2221992" y="10472674"/>
                    <a:pt x="2034032" y="10660635"/>
                    <a:pt x="1803273" y="10660635"/>
                  </a:cubicBezTo>
                  <a:close/>
                </a:path>
              </a:pathLst>
            </a:custGeom>
            <a:solidFill>
              <a:srgbClr val="B3C8E1">
                <a:alpha val="6667"/>
              </a:srgbClr>
            </a:solidFill>
          </p:spPr>
        </p:sp>
      </p:grpSp>
      <p:sp>
        <p:nvSpPr>
          <p:cNvPr name="TextBox 7" id="7"/>
          <p:cNvSpPr txBox="true"/>
          <p:nvPr/>
        </p:nvSpPr>
        <p:spPr>
          <a:xfrm rot="0">
            <a:off x="6839228" y="1538398"/>
            <a:ext cx="4609543" cy="722503"/>
          </a:xfrm>
          <a:prstGeom prst="rect">
            <a:avLst/>
          </a:prstGeom>
        </p:spPr>
        <p:txBody>
          <a:bodyPr anchor="t" rtlCol="false" tIns="0" lIns="0" bIns="0" rIns="0">
            <a:spAutoFit/>
          </a:bodyPr>
          <a:lstStyle/>
          <a:p>
            <a:pPr algn="r">
              <a:lnSpc>
                <a:spcPts val="5395"/>
              </a:lnSpc>
            </a:pPr>
            <a:r>
              <a:rPr lang="en-US" sz="3799" b="true">
                <a:solidFill>
                  <a:srgbClr val="010A4F"/>
                </a:solidFill>
                <a:latin typeface="Roboto Bold"/>
                <a:ea typeface="Roboto Bold"/>
                <a:cs typeface="Roboto Bold"/>
                <a:sym typeface="Roboto Bold"/>
              </a:rPr>
              <a:t>Miscellaneous FAQs</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grpSp>
        <p:nvGrpSpPr>
          <p:cNvPr name="Group 4" id="4"/>
          <p:cNvGrpSpPr/>
          <p:nvPr/>
        </p:nvGrpSpPr>
        <p:grpSpPr>
          <a:xfrm rot="-5400000">
            <a:off x="8310753" y="-2021921"/>
            <a:ext cx="1666497" cy="7995543"/>
            <a:chOff x="0" y="0"/>
            <a:chExt cx="2221996" cy="10660723"/>
          </a:xfrm>
        </p:grpSpPr>
        <p:sp>
          <p:nvSpPr>
            <p:cNvPr name="Freeform 5" id="5"/>
            <p:cNvSpPr/>
            <p:nvPr/>
          </p:nvSpPr>
          <p:spPr>
            <a:xfrm flipH="false" flipV="false" rot="0">
              <a:off x="0" y="0"/>
              <a:ext cx="2221992" cy="10660761"/>
            </a:xfrm>
            <a:custGeom>
              <a:avLst/>
              <a:gdLst/>
              <a:ahLst/>
              <a:cxnLst/>
              <a:rect r="r" b="b" t="t" l="l"/>
              <a:pathLst>
                <a:path h="10660761" w="2221992">
                  <a:moveTo>
                    <a:pt x="1803273" y="10660761"/>
                  </a:moveTo>
                  <a:lnTo>
                    <a:pt x="418719" y="10660761"/>
                  </a:lnTo>
                  <a:cubicBezTo>
                    <a:pt x="187960" y="10660761"/>
                    <a:pt x="0" y="10472674"/>
                    <a:pt x="0" y="10241915"/>
                  </a:cubicBezTo>
                  <a:lnTo>
                    <a:pt x="0" y="418719"/>
                  </a:lnTo>
                  <a:cubicBezTo>
                    <a:pt x="0" y="187960"/>
                    <a:pt x="187960" y="0"/>
                    <a:pt x="418719" y="0"/>
                  </a:cubicBezTo>
                  <a:lnTo>
                    <a:pt x="1803273" y="0"/>
                  </a:lnTo>
                  <a:cubicBezTo>
                    <a:pt x="2034032" y="0"/>
                    <a:pt x="2221992" y="187960"/>
                    <a:pt x="2221992" y="418719"/>
                  </a:cubicBezTo>
                  <a:lnTo>
                    <a:pt x="2221992" y="10241915"/>
                  </a:lnTo>
                  <a:cubicBezTo>
                    <a:pt x="2221992" y="10472674"/>
                    <a:pt x="2034032" y="10660635"/>
                    <a:pt x="1803273" y="10660635"/>
                  </a:cubicBezTo>
                  <a:close/>
                </a:path>
              </a:pathLst>
            </a:custGeom>
            <a:solidFill>
              <a:srgbClr val="B3C8E1">
                <a:alpha val="6667"/>
              </a:srgbClr>
            </a:solidFill>
          </p:spPr>
        </p:sp>
      </p:grpSp>
      <p:sp>
        <p:nvSpPr>
          <p:cNvPr name="TextBox 6" id="6"/>
          <p:cNvSpPr txBox="true"/>
          <p:nvPr/>
        </p:nvSpPr>
        <p:spPr>
          <a:xfrm rot="0">
            <a:off x="5035325" y="1276474"/>
            <a:ext cx="8217353" cy="1322553"/>
          </a:xfrm>
          <a:prstGeom prst="rect">
            <a:avLst/>
          </a:prstGeom>
        </p:spPr>
        <p:txBody>
          <a:bodyPr anchor="t" rtlCol="false" tIns="0" lIns="0" bIns="0" rIns="0">
            <a:spAutoFit/>
          </a:bodyPr>
          <a:lstStyle/>
          <a:p>
            <a:pPr algn="ctr">
              <a:lnSpc>
                <a:spcPts val="5395"/>
              </a:lnSpc>
            </a:pPr>
            <a:r>
              <a:rPr lang="en-US" sz="3799" b="true">
                <a:solidFill>
                  <a:srgbClr val="010A4F"/>
                </a:solidFill>
                <a:latin typeface="Roboto Bold"/>
                <a:ea typeface="Roboto Bold"/>
                <a:cs typeface="Roboto Bold"/>
                <a:sym typeface="Roboto Bold"/>
              </a:rPr>
              <a:t>Current Housing and Food Program Completions</a:t>
            </a:r>
          </a:p>
        </p:txBody>
      </p:sp>
      <p:sp>
        <p:nvSpPr>
          <p:cNvPr name="TextBox 7" id="7"/>
          <p:cNvSpPr txBox="true"/>
          <p:nvPr/>
        </p:nvSpPr>
        <p:spPr>
          <a:xfrm rot="0">
            <a:off x="2292959" y="5067300"/>
            <a:ext cx="5470327" cy="2675103"/>
          </a:xfrm>
          <a:prstGeom prst="rect">
            <a:avLst/>
          </a:prstGeom>
        </p:spPr>
        <p:txBody>
          <a:bodyPr anchor="t" rtlCol="false" tIns="0" lIns="0" bIns="0" rIns="0">
            <a:spAutoFit/>
          </a:bodyPr>
          <a:lstStyle/>
          <a:p>
            <a:pPr algn="l">
              <a:lnSpc>
                <a:spcPts val="5394"/>
              </a:lnSpc>
            </a:pPr>
            <a:r>
              <a:rPr lang="en-US" sz="3798">
                <a:solidFill>
                  <a:srgbClr val="010A4F"/>
                </a:solidFill>
                <a:latin typeface="Glacial Indifference"/>
                <a:ea typeface="Glacial Indifference"/>
                <a:cs typeface="Glacial Indifference"/>
                <a:sym typeface="Glacial Indifference"/>
              </a:rPr>
              <a:t>Tier 2 Complete Food: </a:t>
            </a:r>
            <a:r>
              <a:rPr lang="en-US" b="true" sz="3798">
                <a:solidFill>
                  <a:srgbClr val="010A4F"/>
                </a:solidFill>
                <a:latin typeface="Glacial Indifference Bold"/>
                <a:ea typeface="Glacial Indifference Bold"/>
                <a:cs typeface="Glacial Indifference Bold"/>
                <a:sym typeface="Glacial Indifference Bold"/>
              </a:rPr>
              <a:t>120</a:t>
            </a:r>
          </a:p>
          <a:p>
            <a:pPr algn="l">
              <a:lnSpc>
                <a:spcPts val="5394"/>
              </a:lnSpc>
            </a:pPr>
            <a:r>
              <a:rPr lang="en-US" sz="3798">
                <a:solidFill>
                  <a:srgbClr val="010A4F"/>
                </a:solidFill>
                <a:latin typeface="Glacial Indifference"/>
                <a:ea typeface="Glacial Indifference"/>
                <a:cs typeface="Glacial Indifference"/>
                <a:sym typeface="Glacial Indifference"/>
              </a:rPr>
              <a:t>Tier 3 Ready Food:</a:t>
            </a:r>
            <a:r>
              <a:rPr lang="en-US" b="true" sz="3798">
                <a:solidFill>
                  <a:srgbClr val="010A4F"/>
                </a:solidFill>
                <a:latin typeface="Glacial Indifference Bold"/>
                <a:ea typeface="Glacial Indifference Bold"/>
                <a:cs typeface="Glacial Indifference Bold"/>
                <a:sym typeface="Glacial Indifference Bold"/>
              </a:rPr>
              <a:t> 75</a:t>
            </a:r>
          </a:p>
          <a:p>
            <a:pPr algn="l">
              <a:lnSpc>
                <a:spcPts val="5394"/>
              </a:lnSpc>
            </a:pPr>
            <a:r>
              <a:rPr lang="en-US" sz="3798">
                <a:solidFill>
                  <a:srgbClr val="010A4F"/>
                </a:solidFill>
                <a:latin typeface="Glacial Indifference"/>
                <a:ea typeface="Glacial Indifference"/>
                <a:cs typeface="Glacial Indifference"/>
                <a:sym typeface="Glacial Indifference"/>
              </a:rPr>
              <a:t>Tier 3 Compete Food: </a:t>
            </a:r>
            <a:r>
              <a:rPr lang="en-US" b="true" sz="3798">
                <a:solidFill>
                  <a:srgbClr val="010A4F"/>
                </a:solidFill>
                <a:latin typeface="Glacial Indifference Bold"/>
                <a:ea typeface="Glacial Indifference Bold"/>
                <a:cs typeface="Glacial Indifference Bold"/>
                <a:sym typeface="Glacial Indifference Bold"/>
              </a:rPr>
              <a:t>31</a:t>
            </a:r>
          </a:p>
          <a:p>
            <a:pPr algn="l">
              <a:lnSpc>
                <a:spcPts val="5394"/>
              </a:lnSpc>
            </a:pPr>
          </a:p>
        </p:txBody>
      </p:sp>
      <p:grpSp>
        <p:nvGrpSpPr>
          <p:cNvPr name="Group 8" id="8"/>
          <p:cNvGrpSpPr/>
          <p:nvPr/>
        </p:nvGrpSpPr>
        <p:grpSpPr>
          <a:xfrm rot="0">
            <a:off x="9144000" y="3098861"/>
            <a:ext cx="38100" cy="6178489"/>
            <a:chOff x="0" y="0"/>
            <a:chExt cx="50800" cy="8237985"/>
          </a:xfrm>
        </p:grpSpPr>
        <p:sp>
          <p:nvSpPr>
            <p:cNvPr name="Freeform 9" id="9"/>
            <p:cNvSpPr/>
            <p:nvPr/>
          </p:nvSpPr>
          <p:spPr>
            <a:xfrm flipH="false" flipV="false" rot="0">
              <a:off x="0" y="25400"/>
              <a:ext cx="50800" cy="8187182"/>
            </a:xfrm>
            <a:custGeom>
              <a:avLst/>
              <a:gdLst/>
              <a:ahLst/>
              <a:cxnLst/>
              <a:rect r="r" b="b" t="t" l="l"/>
              <a:pathLst>
                <a:path h="8187182" w="50800">
                  <a:moveTo>
                    <a:pt x="0" y="8187182"/>
                  </a:moveTo>
                  <a:lnTo>
                    <a:pt x="0" y="0"/>
                  </a:lnTo>
                  <a:lnTo>
                    <a:pt x="50800" y="0"/>
                  </a:lnTo>
                  <a:lnTo>
                    <a:pt x="50800" y="8187182"/>
                  </a:lnTo>
                  <a:close/>
                </a:path>
              </a:pathLst>
            </a:custGeom>
            <a:solidFill>
              <a:srgbClr val="010A4F"/>
            </a:solidFill>
          </p:spPr>
        </p:sp>
      </p:grpSp>
      <p:sp>
        <p:nvSpPr>
          <p:cNvPr name="TextBox 10" id="10"/>
          <p:cNvSpPr txBox="true"/>
          <p:nvPr/>
        </p:nvSpPr>
        <p:spPr>
          <a:xfrm rot="0">
            <a:off x="3883999" y="3390664"/>
            <a:ext cx="1351598" cy="811620"/>
          </a:xfrm>
          <a:prstGeom prst="rect">
            <a:avLst/>
          </a:prstGeom>
        </p:spPr>
        <p:txBody>
          <a:bodyPr anchor="t" rtlCol="false" tIns="0" lIns="0" bIns="0" rIns="0">
            <a:spAutoFit/>
          </a:bodyPr>
          <a:lstStyle/>
          <a:p>
            <a:pPr algn="ctr">
              <a:lnSpc>
                <a:spcPts val="6673"/>
              </a:lnSpc>
              <a:spcBef>
                <a:spcPct val="0"/>
              </a:spcBef>
            </a:pPr>
            <a:r>
              <a:rPr lang="en-US" b="true" sz="4698">
                <a:solidFill>
                  <a:srgbClr val="010A4F"/>
                </a:solidFill>
                <a:latin typeface="Glacial Indifference Bold"/>
                <a:ea typeface="Glacial Indifference Bold"/>
                <a:cs typeface="Glacial Indifference Bold"/>
                <a:sym typeface="Glacial Indifference Bold"/>
              </a:rPr>
              <a:t>Food</a:t>
            </a:r>
          </a:p>
        </p:txBody>
      </p:sp>
      <p:sp>
        <p:nvSpPr>
          <p:cNvPr name="TextBox 11" id="11"/>
          <p:cNvSpPr txBox="true"/>
          <p:nvPr/>
        </p:nvSpPr>
        <p:spPr>
          <a:xfrm rot="0">
            <a:off x="12253615" y="3390693"/>
            <a:ext cx="2234803" cy="811591"/>
          </a:xfrm>
          <a:prstGeom prst="rect">
            <a:avLst/>
          </a:prstGeom>
        </p:spPr>
        <p:txBody>
          <a:bodyPr anchor="t" rtlCol="false" tIns="0" lIns="0" bIns="0" rIns="0">
            <a:spAutoFit/>
          </a:bodyPr>
          <a:lstStyle/>
          <a:p>
            <a:pPr algn="ctr">
              <a:lnSpc>
                <a:spcPts val="6674"/>
              </a:lnSpc>
              <a:spcBef>
                <a:spcPct val="0"/>
              </a:spcBef>
            </a:pPr>
            <a:r>
              <a:rPr lang="en-US" b="true" sz="4700">
                <a:solidFill>
                  <a:srgbClr val="010A4F"/>
                </a:solidFill>
                <a:latin typeface="Glacial Indifference Bold"/>
                <a:ea typeface="Glacial Indifference Bold"/>
                <a:cs typeface="Glacial Indifference Bold"/>
                <a:sym typeface="Glacial Indifference Bold"/>
              </a:rPr>
              <a:t>Housing</a:t>
            </a:r>
          </a:p>
        </p:txBody>
      </p:sp>
      <p:sp>
        <p:nvSpPr>
          <p:cNvPr name="TextBox 12" id="12"/>
          <p:cNvSpPr txBox="true"/>
          <p:nvPr/>
        </p:nvSpPr>
        <p:spPr>
          <a:xfrm rot="0">
            <a:off x="10356532" y="5067300"/>
            <a:ext cx="6028968" cy="1998828"/>
          </a:xfrm>
          <a:prstGeom prst="rect">
            <a:avLst/>
          </a:prstGeom>
        </p:spPr>
        <p:txBody>
          <a:bodyPr anchor="t" rtlCol="false" tIns="0" lIns="0" bIns="0" rIns="0">
            <a:spAutoFit/>
          </a:bodyPr>
          <a:lstStyle/>
          <a:p>
            <a:pPr algn="l">
              <a:lnSpc>
                <a:spcPts val="5394"/>
              </a:lnSpc>
              <a:spcBef>
                <a:spcPct val="0"/>
              </a:spcBef>
            </a:pPr>
            <a:r>
              <a:rPr lang="en-US" sz="3798">
                <a:solidFill>
                  <a:srgbClr val="010A4F"/>
                </a:solidFill>
                <a:latin typeface="Glacial Indifference"/>
                <a:ea typeface="Glacial Indifference"/>
                <a:cs typeface="Glacial Indifference"/>
                <a:sym typeface="Glacial Indifference"/>
              </a:rPr>
              <a:t>Tier 2 Compete Housing: </a:t>
            </a:r>
            <a:r>
              <a:rPr lang="en-US" b="true" sz="3798">
                <a:solidFill>
                  <a:srgbClr val="010A4F"/>
                </a:solidFill>
                <a:latin typeface="Glacial Indifference Bold"/>
                <a:ea typeface="Glacial Indifference Bold"/>
                <a:cs typeface="Glacial Indifference Bold"/>
                <a:sym typeface="Glacial Indifference Bold"/>
              </a:rPr>
              <a:t>159</a:t>
            </a:r>
          </a:p>
          <a:p>
            <a:pPr algn="l">
              <a:lnSpc>
                <a:spcPts val="5394"/>
              </a:lnSpc>
              <a:spcBef>
                <a:spcPct val="0"/>
              </a:spcBef>
            </a:pPr>
            <a:r>
              <a:rPr lang="en-US" sz="3798">
                <a:solidFill>
                  <a:srgbClr val="010A4F"/>
                </a:solidFill>
                <a:latin typeface="Glacial Indifference"/>
                <a:ea typeface="Glacial Indifference"/>
                <a:cs typeface="Glacial Indifference"/>
                <a:sym typeface="Glacial Indifference"/>
              </a:rPr>
              <a:t>Tier 2 Ready Housing: </a:t>
            </a:r>
            <a:r>
              <a:rPr lang="en-US" b="true" sz="3798">
                <a:solidFill>
                  <a:srgbClr val="010A4F"/>
                </a:solidFill>
                <a:latin typeface="Glacial Indifference Bold"/>
                <a:ea typeface="Glacial Indifference Bold"/>
                <a:cs typeface="Glacial Indifference Bold"/>
                <a:sym typeface="Glacial Indifference Bold"/>
              </a:rPr>
              <a:t>152</a:t>
            </a:r>
          </a:p>
          <a:p>
            <a:pPr algn="l">
              <a:lnSpc>
                <a:spcPts val="5394"/>
              </a:lnSpc>
              <a:spcBef>
                <a:spcPct val="0"/>
              </a:spcBef>
            </a:pPr>
            <a:r>
              <a:rPr lang="en-US" sz="3798">
                <a:solidFill>
                  <a:srgbClr val="010A4F"/>
                </a:solidFill>
                <a:latin typeface="Glacial Indifference"/>
                <a:ea typeface="Glacial Indifference"/>
                <a:cs typeface="Glacial Indifference"/>
                <a:sym typeface="Glacial Indifference"/>
              </a:rPr>
              <a:t>Tier 3 Housing in progress: </a:t>
            </a:r>
            <a:r>
              <a:rPr lang="en-US" b="true" sz="3798">
                <a:solidFill>
                  <a:srgbClr val="010A4F"/>
                </a:solidFill>
                <a:latin typeface="Glacial Indifference Bold"/>
                <a:ea typeface="Glacial Indifference Bold"/>
                <a:cs typeface="Glacial Indifference Bold"/>
                <a:sym typeface="Glacial Indifference Bold"/>
              </a:rPr>
              <a:t>23</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Freeform 4" id="4"/>
          <p:cNvSpPr/>
          <p:nvPr/>
        </p:nvSpPr>
        <p:spPr>
          <a:xfrm flipH="false" flipV="false" rot="-3042263">
            <a:off x="8842609" y="-3864250"/>
            <a:ext cx="7469107" cy="1381569"/>
          </a:xfrm>
          <a:custGeom>
            <a:avLst/>
            <a:gdLst/>
            <a:ahLst/>
            <a:cxnLst/>
            <a:rect r="r" b="b" t="t" l="l"/>
            <a:pathLst>
              <a:path h="1381569" w="7469107">
                <a:moveTo>
                  <a:pt x="0" y="0"/>
                </a:moveTo>
                <a:lnTo>
                  <a:pt x="7469107" y="0"/>
                </a:lnTo>
                <a:lnTo>
                  <a:pt x="7469107" y="1381569"/>
                </a:lnTo>
                <a:lnTo>
                  <a:pt x="0" y="1381569"/>
                </a:lnTo>
                <a:lnTo>
                  <a:pt x="0" y="0"/>
                </a:lnTo>
                <a:close/>
              </a:path>
            </a:pathLst>
          </a:custGeom>
          <a:blipFill>
            <a:blip r:embed="rId2">
              <a:alphaModFix amt="83000"/>
              <a:extLst>
                <a:ext uri="{96DAC541-7B7A-43D3-8B79-37D633B846F1}">
                  <asvg:svgBlip xmlns:asvg="http://schemas.microsoft.com/office/drawing/2016/SVG/main" r:embed="rId3"/>
                </a:ext>
              </a:extLst>
            </a:blip>
            <a:stretch>
              <a:fillRect l="0" t="-274" r="0" b="-274"/>
            </a:stretch>
          </a:blipFill>
        </p:spPr>
      </p:sp>
      <p:sp>
        <p:nvSpPr>
          <p:cNvPr name="TextBox 5" id="5"/>
          <p:cNvSpPr txBox="true"/>
          <p:nvPr/>
        </p:nvSpPr>
        <p:spPr>
          <a:xfrm rot="0">
            <a:off x="2006528" y="3128275"/>
            <a:ext cx="14274944" cy="5074107"/>
          </a:xfrm>
          <a:prstGeom prst="rect">
            <a:avLst/>
          </a:prstGeom>
        </p:spPr>
        <p:txBody>
          <a:bodyPr anchor="t" rtlCol="false" tIns="0" lIns="0" bIns="0" rIns="0">
            <a:spAutoFit/>
          </a:bodyPr>
          <a:lstStyle/>
          <a:p>
            <a:pPr algn="l" marL="918562" indent="-306187" lvl="2">
              <a:lnSpc>
                <a:spcPts val="4018"/>
              </a:lnSpc>
              <a:buFont typeface="Arial"/>
              <a:buChar char="⚬"/>
            </a:pPr>
            <a:r>
              <a:rPr lang="en-US" sz="4018" spc="40">
                <a:solidFill>
                  <a:srgbClr val="000000"/>
                </a:solidFill>
                <a:latin typeface="Glacial Indifference"/>
                <a:ea typeface="Glacial Indifference"/>
                <a:cs typeface="Glacial Indifference"/>
                <a:sym typeface="Glacial Indifference"/>
              </a:rPr>
              <a:t>‘Unofficial’ training</a:t>
            </a:r>
          </a:p>
          <a:p>
            <a:pPr algn="l" marL="1641547" indent="-410387" lvl="3">
              <a:lnSpc>
                <a:spcPts val="4018"/>
              </a:lnSpc>
              <a:buFont typeface="Arial"/>
              <a:buChar char="￭"/>
            </a:pPr>
            <a:r>
              <a:rPr lang="en-US" sz="4018" spc="40">
                <a:solidFill>
                  <a:srgbClr val="000000"/>
                </a:solidFill>
                <a:latin typeface="Glacial Indifference"/>
                <a:ea typeface="Glacial Indifference"/>
                <a:cs typeface="Glacial Indifference"/>
                <a:sym typeface="Glacial Indifference"/>
              </a:rPr>
              <a:t>Food, housing, Title 5, camps, pools, nuisances, body art, etc.</a:t>
            </a:r>
          </a:p>
          <a:p>
            <a:pPr algn="l" marL="1641547" indent="-410387" lvl="3">
              <a:lnSpc>
                <a:spcPts val="4018"/>
              </a:lnSpc>
            </a:pPr>
          </a:p>
          <a:p>
            <a:pPr algn="l" marL="918562" indent="-306187" lvl="2">
              <a:lnSpc>
                <a:spcPts val="4018"/>
              </a:lnSpc>
              <a:buFont typeface="Arial"/>
              <a:buChar char="⚬"/>
            </a:pPr>
            <a:r>
              <a:rPr lang="en-US" sz="4018" spc="40">
                <a:solidFill>
                  <a:srgbClr val="000000"/>
                </a:solidFill>
                <a:latin typeface="Glacial Indifference"/>
                <a:ea typeface="Glacial Indifference"/>
                <a:cs typeface="Glacial Indifference"/>
                <a:sym typeface="Glacial Indifference"/>
              </a:rPr>
              <a:t>Help with o</a:t>
            </a:r>
            <a:r>
              <a:rPr lang="en-US" sz="4018" spc="40">
                <a:solidFill>
                  <a:srgbClr val="000000"/>
                </a:solidFill>
                <a:latin typeface="Glacial Indifference"/>
                <a:ea typeface="Glacial Indifference"/>
                <a:cs typeface="Glacial Indifference"/>
                <a:sym typeface="Glacial Indifference"/>
              </a:rPr>
              <a:t>nboarding new inspectors</a:t>
            </a:r>
          </a:p>
          <a:p>
            <a:pPr algn="l" marL="918562" indent="-306187" lvl="2">
              <a:lnSpc>
                <a:spcPts val="4018"/>
              </a:lnSpc>
            </a:pPr>
          </a:p>
          <a:p>
            <a:pPr algn="l" marL="918562" indent="-306187" lvl="2">
              <a:lnSpc>
                <a:spcPts val="4018"/>
              </a:lnSpc>
              <a:buFont typeface="Arial"/>
              <a:buChar char="⚬"/>
            </a:pPr>
            <a:r>
              <a:rPr lang="en-US" sz="4018" spc="40">
                <a:solidFill>
                  <a:srgbClr val="000000"/>
                </a:solidFill>
                <a:latin typeface="Glacial Indifference"/>
                <a:ea typeface="Glacial Indifference"/>
                <a:cs typeface="Glacial Indifference"/>
                <a:sym typeface="Glacial Indifference"/>
              </a:rPr>
              <a:t>Technical assistance (inspection questions, code interpretation, etc.)</a:t>
            </a:r>
          </a:p>
          <a:p>
            <a:pPr algn="l" marL="918562" indent="-306187" lvl="2">
              <a:lnSpc>
                <a:spcPts val="4018"/>
              </a:lnSpc>
            </a:pPr>
          </a:p>
          <a:p>
            <a:pPr algn="l" marL="918562" indent="-306187" lvl="2">
              <a:lnSpc>
                <a:spcPts val="4018"/>
              </a:lnSpc>
              <a:buFont typeface="Arial"/>
              <a:buChar char="⚬"/>
            </a:pPr>
            <a:r>
              <a:rPr lang="en-US" sz="4018" spc="40">
                <a:solidFill>
                  <a:srgbClr val="000000"/>
                </a:solidFill>
                <a:latin typeface="Glacial Indifference"/>
                <a:ea typeface="Glacial Indifference"/>
                <a:cs typeface="Glacial Indifference"/>
                <a:sym typeface="Glacial Indifference"/>
              </a:rPr>
              <a:t>Guidance documents, cheat sheets, etc.</a:t>
            </a:r>
          </a:p>
        </p:txBody>
      </p:sp>
      <p:sp>
        <p:nvSpPr>
          <p:cNvPr name="TextBox 6" id="6"/>
          <p:cNvSpPr txBox="true"/>
          <p:nvPr/>
        </p:nvSpPr>
        <p:spPr>
          <a:xfrm rot="0">
            <a:off x="2721201" y="1543050"/>
            <a:ext cx="12845599" cy="400050"/>
          </a:xfrm>
          <a:prstGeom prst="rect">
            <a:avLst/>
          </a:prstGeom>
        </p:spPr>
        <p:txBody>
          <a:bodyPr anchor="t" rtlCol="false" tIns="0" lIns="0" bIns="0" rIns="0">
            <a:spAutoFit/>
          </a:bodyPr>
          <a:lstStyle/>
          <a:p>
            <a:pPr algn="ctr">
              <a:lnSpc>
                <a:spcPts val="4500"/>
              </a:lnSpc>
            </a:pPr>
            <a:r>
              <a:rPr lang="en-US" sz="6000">
                <a:solidFill>
                  <a:srgbClr val="010A4F"/>
                </a:solidFill>
                <a:latin typeface="Abril Fatface"/>
                <a:ea typeface="Abril Fatface"/>
                <a:cs typeface="Abril Fatface"/>
                <a:sym typeface="Abril Fatface"/>
              </a:rPr>
              <a:t>Additional Training Hub Resources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grpSp>
        <p:nvGrpSpPr>
          <p:cNvPr name="Group 4" id="4"/>
          <p:cNvGrpSpPr/>
          <p:nvPr/>
        </p:nvGrpSpPr>
        <p:grpSpPr>
          <a:xfrm rot="-5400000">
            <a:off x="8310752" y="-2135823"/>
            <a:ext cx="1666497" cy="7995543"/>
            <a:chOff x="0" y="0"/>
            <a:chExt cx="2221996" cy="10660723"/>
          </a:xfrm>
        </p:grpSpPr>
        <p:sp>
          <p:nvSpPr>
            <p:cNvPr name="Freeform 5" id="5"/>
            <p:cNvSpPr/>
            <p:nvPr/>
          </p:nvSpPr>
          <p:spPr>
            <a:xfrm flipH="false" flipV="false" rot="0">
              <a:off x="0" y="0"/>
              <a:ext cx="2221992" cy="10660761"/>
            </a:xfrm>
            <a:custGeom>
              <a:avLst/>
              <a:gdLst/>
              <a:ahLst/>
              <a:cxnLst/>
              <a:rect r="r" b="b" t="t" l="l"/>
              <a:pathLst>
                <a:path h="10660761" w="2221992">
                  <a:moveTo>
                    <a:pt x="1803273" y="10660761"/>
                  </a:moveTo>
                  <a:lnTo>
                    <a:pt x="418719" y="10660761"/>
                  </a:lnTo>
                  <a:cubicBezTo>
                    <a:pt x="187960" y="10660761"/>
                    <a:pt x="0" y="10472674"/>
                    <a:pt x="0" y="10241915"/>
                  </a:cubicBezTo>
                  <a:lnTo>
                    <a:pt x="0" y="418719"/>
                  </a:lnTo>
                  <a:cubicBezTo>
                    <a:pt x="0" y="187960"/>
                    <a:pt x="187960" y="0"/>
                    <a:pt x="418719" y="0"/>
                  </a:cubicBezTo>
                  <a:lnTo>
                    <a:pt x="1803273" y="0"/>
                  </a:lnTo>
                  <a:cubicBezTo>
                    <a:pt x="2034032" y="0"/>
                    <a:pt x="2221992" y="187960"/>
                    <a:pt x="2221992" y="418719"/>
                  </a:cubicBezTo>
                  <a:lnTo>
                    <a:pt x="2221992" y="10241915"/>
                  </a:lnTo>
                  <a:cubicBezTo>
                    <a:pt x="2221992" y="10472674"/>
                    <a:pt x="2034032" y="10660635"/>
                    <a:pt x="1803273" y="10660635"/>
                  </a:cubicBezTo>
                  <a:close/>
                </a:path>
              </a:pathLst>
            </a:custGeom>
            <a:solidFill>
              <a:srgbClr val="B3C8E1">
                <a:alpha val="6667"/>
              </a:srgbClr>
            </a:solidFill>
          </p:spPr>
        </p:sp>
      </p:grpSp>
      <p:sp>
        <p:nvSpPr>
          <p:cNvPr name="Freeform 6" id="6"/>
          <p:cNvSpPr/>
          <p:nvPr/>
        </p:nvSpPr>
        <p:spPr>
          <a:xfrm flipH="false" flipV="false" rot="0">
            <a:off x="2961753" y="3036537"/>
            <a:ext cx="12364494" cy="6221763"/>
          </a:xfrm>
          <a:custGeom>
            <a:avLst/>
            <a:gdLst/>
            <a:ahLst/>
            <a:cxnLst/>
            <a:rect r="r" b="b" t="t" l="l"/>
            <a:pathLst>
              <a:path h="6221763" w="12364494">
                <a:moveTo>
                  <a:pt x="0" y="0"/>
                </a:moveTo>
                <a:lnTo>
                  <a:pt x="12364493" y="0"/>
                </a:lnTo>
                <a:lnTo>
                  <a:pt x="12364493" y="6221763"/>
                </a:lnTo>
                <a:lnTo>
                  <a:pt x="0" y="6221763"/>
                </a:lnTo>
                <a:lnTo>
                  <a:pt x="0" y="0"/>
                </a:lnTo>
                <a:close/>
              </a:path>
            </a:pathLst>
          </a:custGeom>
          <a:blipFill>
            <a:blip r:embed="rId2"/>
            <a:stretch>
              <a:fillRect l="0" t="-16505" r="0" b="0"/>
            </a:stretch>
          </a:blipFill>
        </p:spPr>
      </p:sp>
      <p:sp>
        <p:nvSpPr>
          <p:cNvPr name="TextBox 7" id="7"/>
          <p:cNvSpPr txBox="true"/>
          <p:nvPr/>
        </p:nvSpPr>
        <p:spPr>
          <a:xfrm rot="0">
            <a:off x="5035324" y="1500710"/>
            <a:ext cx="8217353" cy="646278"/>
          </a:xfrm>
          <a:prstGeom prst="rect">
            <a:avLst/>
          </a:prstGeom>
        </p:spPr>
        <p:txBody>
          <a:bodyPr anchor="t" rtlCol="false" tIns="0" lIns="0" bIns="0" rIns="0">
            <a:spAutoFit/>
          </a:bodyPr>
          <a:lstStyle/>
          <a:p>
            <a:pPr algn="ctr">
              <a:lnSpc>
                <a:spcPts val="5395"/>
              </a:lnSpc>
            </a:pPr>
            <a:r>
              <a:rPr lang="en-US" sz="3799" b="true">
                <a:solidFill>
                  <a:srgbClr val="010A4F"/>
                </a:solidFill>
                <a:latin typeface="Roboto Bold"/>
                <a:ea typeface="Roboto Bold"/>
                <a:cs typeface="Roboto Bold"/>
                <a:sym typeface="Roboto Bold"/>
              </a:rPr>
              <a:t>Training Log Report - Quarter 3</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grpSp>
        <p:nvGrpSpPr>
          <p:cNvPr name="Group 4" id="4"/>
          <p:cNvGrpSpPr/>
          <p:nvPr/>
        </p:nvGrpSpPr>
        <p:grpSpPr>
          <a:xfrm rot="-5400000">
            <a:off x="8310752" y="-2135823"/>
            <a:ext cx="1666497" cy="7995543"/>
            <a:chOff x="0" y="0"/>
            <a:chExt cx="2221996" cy="10660723"/>
          </a:xfrm>
        </p:grpSpPr>
        <p:sp>
          <p:nvSpPr>
            <p:cNvPr name="Freeform 5" id="5"/>
            <p:cNvSpPr/>
            <p:nvPr/>
          </p:nvSpPr>
          <p:spPr>
            <a:xfrm flipH="false" flipV="false" rot="0">
              <a:off x="0" y="0"/>
              <a:ext cx="2221992" cy="10660761"/>
            </a:xfrm>
            <a:custGeom>
              <a:avLst/>
              <a:gdLst/>
              <a:ahLst/>
              <a:cxnLst/>
              <a:rect r="r" b="b" t="t" l="l"/>
              <a:pathLst>
                <a:path h="10660761" w="2221992">
                  <a:moveTo>
                    <a:pt x="1803273" y="10660761"/>
                  </a:moveTo>
                  <a:lnTo>
                    <a:pt x="418719" y="10660761"/>
                  </a:lnTo>
                  <a:cubicBezTo>
                    <a:pt x="187960" y="10660761"/>
                    <a:pt x="0" y="10472674"/>
                    <a:pt x="0" y="10241915"/>
                  </a:cubicBezTo>
                  <a:lnTo>
                    <a:pt x="0" y="418719"/>
                  </a:lnTo>
                  <a:cubicBezTo>
                    <a:pt x="0" y="187960"/>
                    <a:pt x="187960" y="0"/>
                    <a:pt x="418719" y="0"/>
                  </a:cubicBezTo>
                  <a:lnTo>
                    <a:pt x="1803273" y="0"/>
                  </a:lnTo>
                  <a:cubicBezTo>
                    <a:pt x="2034032" y="0"/>
                    <a:pt x="2221992" y="187960"/>
                    <a:pt x="2221992" y="418719"/>
                  </a:cubicBezTo>
                  <a:lnTo>
                    <a:pt x="2221992" y="10241915"/>
                  </a:lnTo>
                  <a:cubicBezTo>
                    <a:pt x="2221992" y="10472674"/>
                    <a:pt x="2034032" y="10660635"/>
                    <a:pt x="1803273" y="10660635"/>
                  </a:cubicBezTo>
                  <a:close/>
                </a:path>
              </a:pathLst>
            </a:custGeom>
            <a:solidFill>
              <a:srgbClr val="B3C8E1">
                <a:alpha val="6667"/>
              </a:srgbClr>
            </a:solidFill>
          </p:spPr>
        </p:sp>
      </p:grpSp>
      <p:sp>
        <p:nvSpPr>
          <p:cNvPr name="TextBox 6" id="6"/>
          <p:cNvSpPr txBox="true"/>
          <p:nvPr/>
        </p:nvSpPr>
        <p:spPr>
          <a:xfrm rot="0">
            <a:off x="5035324" y="1500710"/>
            <a:ext cx="8217353" cy="646278"/>
          </a:xfrm>
          <a:prstGeom prst="rect">
            <a:avLst/>
          </a:prstGeom>
        </p:spPr>
        <p:txBody>
          <a:bodyPr anchor="t" rtlCol="false" tIns="0" lIns="0" bIns="0" rIns="0">
            <a:spAutoFit/>
          </a:bodyPr>
          <a:lstStyle/>
          <a:p>
            <a:pPr algn="ctr">
              <a:lnSpc>
                <a:spcPts val="5395"/>
              </a:lnSpc>
            </a:pPr>
            <a:r>
              <a:rPr lang="en-US" sz="3799" b="true">
                <a:solidFill>
                  <a:srgbClr val="010A4F"/>
                </a:solidFill>
                <a:latin typeface="Roboto Bold"/>
                <a:ea typeface="Roboto Bold"/>
                <a:cs typeface="Roboto Bold"/>
                <a:sym typeface="Roboto Bold"/>
              </a:rPr>
              <a:t>Testimonials</a:t>
            </a:r>
          </a:p>
        </p:txBody>
      </p:sp>
      <p:sp>
        <p:nvSpPr>
          <p:cNvPr name="TextBox 7" id="7"/>
          <p:cNvSpPr txBox="true"/>
          <p:nvPr/>
        </p:nvSpPr>
        <p:spPr>
          <a:xfrm rot="0">
            <a:off x="1028700" y="3028080"/>
            <a:ext cx="7519365" cy="4185040"/>
          </a:xfrm>
          <a:prstGeom prst="rect">
            <a:avLst/>
          </a:prstGeom>
        </p:spPr>
        <p:txBody>
          <a:bodyPr anchor="t" rtlCol="false" tIns="0" lIns="0" bIns="0" rIns="0">
            <a:spAutoFit/>
          </a:bodyPr>
          <a:lstStyle/>
          <a:p>
            <a:pPr algn="ctr">
              <a:lnSpc>
                <a:spcPts val="3690"/>
              </a:lnSpc>
              <a:spcBef>
                <a:spcPct val="0"/>
              </a:spcBef>
            </a:pPr>
            <a:r>
              <a:rPr lang="en-US" sz="2599" i="true">
                <a:solidFill>
                  <a:srgbClr val="010A4F"/>
                </a:solidFill>
                <a:latin typeface="Glacial Indifference Italics"/>
                <a:ea typeface="Glacial Indifference Italics"/>
                <a:cs typeface="Glacial Indifference Italics"/>
                <a:sym typeface="Glacial Indifference Italics"/>
              </a:rPr>
              <a:t>“On-site</a:t>
            </a:r>
            <a:r>
              <a:rPr lang="en-US" sz="2599" i="true">
                <a:solidFill>
                  <a:srgbClr val="010A4F"/>
                </a:solidFill>
                <a:latin typeface="Glacial Indifference Italics"/>
                <a:ea typeface="Glacial Indifference Italics"/>
                <a:cs typeface="Glacial Indifference Italics"/>
                <a:sym typeface="Glacial Indifference Italics"/>
              </a:rPr>
              <a:t> inspections allowed for an interactive and engaging atmosphere allowing questions and shared thoughts. Learned skills that helped me understand challenges and to be better equipped to handle them. Trainer was a pleasure to work with and encouraged open dialogue fostering trust and collaboration. Looking forward to further opportunities with the training hub”</a:t>
            </a:r>
          </a:p>
          <a:p>
            <a:pPr algn="ctr">
              <a:lnSpc>
                <a:spcPts val="3690"/>
              </a:lnSpc>
              <a:spcBef>
                <a:spcPct val="0"/>
              </a:spcBef>
            </a:pPr>
          </a:p>
        </p:txBody>
      </p:sp>
      <p:sp>
        <p:nvSpPr>
          <p:cNvPr name="TextBox 8" id="8"/>
          <p:cNvSpPr txBox="true"/>
          <p:nvPr/>
        </p:nvSpPr>
        <p:spPr>
          <a:xfrm rot="0">
            <a:off x="2410962" y="6827751"/>
            <a:ext cx="4754841" cy="1384645"/>
          </a:xfrm>
          <a:prstGeom prst="rect">
            <a:avLst/>
          </a:prstGeom>
        </p:spPr>
        <p:txBody>
          <a:bodyPr anchor="t" rtlCol="false" tIns="0" lIns="0" bIns="0" rIns="0">
            <a:spAutoFit/>
          </a:bodyPr>
          <a:lstStyle/>
          <a:p>
            <a:pPr algn="ctr">
              <a:lnSpc>
                <a:spcPts val="3692"/>
              </a:lnSpc>
              <a:spcBef>
                <a:spcPct val="0"/>
              </a:spcBef>
            </a:pPr>
            <a:r>
              <a:rPr lang="en-US" sz="2600">
                <a:solidFill>
                  <a:srgbClr val="010A4F"/>
                </a:solidFill>
                <a:latin typeface="Roboto"/>
                <a:ea typeface="Roboto"/>
                <a:cs typeface="Roboto"/>
                <a:sym typeface="Roboto"/>
              </a:rPr>
              <a:t>-Donna Bowman</a:t>
            </a:r>
          </a:p>
          <a:p>
            <a:pPr algn="ctr">
              <a:lnSpc>
                <a:spcPts val="3692"/>
              </a:lnSpc>
              <a:spcBef>
                <a:spcPct val="0"/>
              </a:spcBef>
            </a:pPr>
            <a:r>
              <a:rPr lang="en-US" sz="2600">
                <a:solidFill>
                  <a:srgbClr val="010A4F"/>
                </a:solidFill>
                <a:latin typeface="Roboto"/>
                <a:ea typeface="Roboto"/>
                <a:cs typeface="Roboto"/>
                <a:sym typeface="Roboto"/>
              </a:rPr>
              <a:t>Northampton Department of Health and Human Services</a:t>
            </a:r>
          </a:p>
        </p:txBody>
      </p:sp>
      <p:sp>
        <p:nvSpPr>
          <p:cNvPr name="TextBox 9" id="9"/>
          <p:cNvSpPr txBox="true"/>
          <p:nvPr/>
        </p:nvSpPr>
        <p:spPr>
          <a:xfrm rot="0">
            <a:off x="9144000" y="3640636"/>
            <a:ext cx="8049621" cy="2318095"/>
          </a:xfrm>
          <a:prstGeom prst="rect">
            <a:avLst/>
          </a:prstGeom>
        </p:spPr>
        <p:txBody>
          <a:bodyPr anchor="t" rtlCol="false" tIns="0" lIns="0" bIns="0" rIns="0">
            <a:spAutoFit/>
          </a:bodyPr>
          <a:lstStyle/>
          <a:p>
            <a:pPr algn="ctr">
              <a:lnSpc>
                <a:spcPts val="3692"/>
              </a:lnSpc>
              <a:spcBef>
                <a:spcPct val="0"/>
              </a:spcBef>
            </a:pPr>
            <a:r>
              <a:rPr lang="en-US" sz="2600" i="true">
                <a:solidFill>
                  <a:srgbClr val="010A4F"/>
                </a:solidFill>
                <a:latin typeface="Glacial Indifference Italics"/>
                <a:ea typeface="Glacial Indifference Italics"/>
                <a:cs typeface="Glacial Indifference Italics"/>
                <a:sym typeface="Glacial Indifference Italics"/>
              </a:rPr>
              <a:t>I recently completed my Tier 3 Food training with Bri. The evaluation process was thorough and fair. I received helpful on-site feedback as well as valuable notes on the completed Assessment Forms, which I received soon after the training was completed.</a:t>
            </a:r>
          </a:p>
        </p:txBody>
      </p:sp>
      <p:sp>
        <p:nvSpPr>
          <p:cNvPr name="TextBox 10" id="10"/>
          <p:cNvSpPr txBox="true"/>
          <p:nvPr/>
        </p:nvSpPr>
        <p:spPr>
          <a:xfrm rot="0">
            <a:off x="10875256" y="6258852"/>
            <a:ext cx="4754841" cy="1851388"/>
          </a:xfrm>
          <a:prstGeom prst="rect">
            <a:avLst/>
          </a:prstGeom>
        </p:spPr>
        <p:txBody>
          <a:bodyPr anchor="t" rtlCol="false" tIns="0" lIns="0" bIns="0" rIns="0">
            <a:spAutoFit/>
          </a:bodyPr>
          <a:lstStyle/>
          <a:p>
            <a:pPr algn="ctr">
              <a:lnSpc>
                <a:spcPts val="3692"/>
              </a:lnSpc>
            </a:pPr>
            <a:r>
              <a:rPr lang="en-US" sz="2600">
                <a:solidFill>
                  <a:srgbClr val="010A4F"/>
                </a:solidFill>
                <a:latin typeface="Roboto"/>
                <a:ea typeface="Roboto"/>
                <a:cs typeface="Roboto"/>
                <a:sym typeface="Roboto"/>
              </a:rPr>
              <a:t>-JJ Prusak</a:t>
            </a:r>
          </a:p>
          <a:p>
            <a:pPr algn="ctr">
              <a:lnSpc>
                <a:spcPts val="3692"/>
              </a:lnSpc>
            </a:pPr>
            <a:r>
              <a:rPr lang="en-US" sz="2600">
                <a:solidFill>
                  <a:srgbClr val="010A4F"/>
                </a:solidFill>
                <a:latin typeface="Roboto"/>
                <a:ea typeface="Roboto"/>
                <a:cs typeface="Roboto"/>
                <a:sym typeface="Roboto"/>
              </a:rPr>
              <a:t>Regional Health Inspector</a:t>
            </a:r>
          </a:p>
          <a:p>
            <a:pPr algn="ctr">
              <a:lnSpc>
                <a:spcPts val="3692"/>
              </a:lnSpc>
              <a:spcBef>
                <a:spcPct val="0"/>
              </a:spcBef>
            </a:pPr>
            <a:r>
              <a:rPr lang="en-US" sz="2600">
                <a:solidFill>
                  <a:srgbClr val="010A4F"/>
                </a:solidFill>
                <a:latin typeface="Roboto"/>
                <a:ea typeface="Roboto"/>
                <a:cs typeface="Roboto"/>
                <a:sym typeface="Roboto"/>
              </a:rPr>
              <a:t>Hampshire Public Health Shared Services Collaboration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384887" cy="8830698"/>
            <a:chOff x="0" y="0"/>
            <a:chExt cx="21846516" cy="11774264"/>
          </a:xfrm>
        </p:grpSpPr>
        <p:sp>
          <p:nvSpPr>
            <p:cNvPr name="Freeform 3" id="3"/>
            <p:cNvSpPr/>
            <p:nvPr/>
          </p:nvSpPr>
          <p:spPr>
            <a:xfrm flipH="false" flipV="false" rot="0">
              <a:off x="0" y="0"/>
              <a:ext cx="21846539" cy="11774297"/>
            </a:xfrm>
            <a:custGeom>
              <a:avLst/>
              <a:gdLst/>
              <a:ahLst/>
              <a:cxnLst/>
              <a:rect r="r" b="b" t="t" l="l"/>
              <a:pathLst>
                <a:path h="11774297" w="21846539">
                  <a:moveTo>
                    <a:pt x="0" y="0"/>
                  </a:moveTo>
                  <a:lnTo>
                    <a:pt x="21846539" y="0"/>
                  </a:lnTo>
                  <a:lnTo>
                    <a:pt x="21846539" y="11774297"/>
                  </a:lnTo>
                  <a:lnTo>
                    <a:pt x="0" y="11774297"/>
                  </a:lnTo>
                  <a:close/>
                </a:path>
              </a:pathLst>
            </a:custGeom>
            <a:solidFill>
              <a:srgbClr val="FFFFFF"/>
            </a:solidFill>
          </p:spPr>
        </p:sp>
      </p:grpSp>
      <p:grpSp>
        <p:nvGrpSpPr>
          <p:cNvPr name="Group 4" id="4"/>
          <p:cNvGrpSpPr/>
          <p:nvPr/>
        </p:nvGrpSpPr>
        <p:grpSpPr>
          <a:xfrm rot="-5400000">
            <a:off x="6547205" y="5048432"/>
            <a:ext cx="6330109" cy="38100"/>
            <a:chOff x="0" y="0"/>
            <a:chExt cx="8440145" cy="50800"/>
          </a:xfrm>
        </p:grpSpPr>
        <p:sp>
          <p:nvSpPr>
            <p:cNvPr name="Freeform 5" id="5"/>
            <p:cNvSpPr/>
            <p:nvPr/>
          </p:nvSpPr>
          <p:spPr>
            <a:xfrm flipH="false" flipV="false" rot="0">
              <a:off x="25400" y="0"/>
              <a:ext cx="8389366" cy="50800"/>
            </a:xfrm>
            <a:custGeom>
              <a:avLst/>
              <a:gdLst/>
              <a:ahLst/>
              <a:cxnLst/>
              <a:rect r="r" b="b" t="t" l="l"/>
              <a:pathLst>
                <a:path h="50800" w="8389366">
                  <a:moveTo>
                    <a:pt x="0" y="0"/>
                  </a:moveTo>
                  <a:lnTo>
                    <a:pt x="8389366" y="0"/>
                  </a:lnTo>
                  <a:lnTo>
                    <a:pt x="8389366" y="50800"/>
                  </a:lnTo>
                  <a:lnTo>
                    <a:pt x="0" y="50800"/>
                  </a:lnTo>
                  <a:close/>
                </a:path>
              </a:pathLst>
            </a:custGeom>
            <a:solidFill>
              <a:srgbClr val="010A4F"/>
            </a:solidFill>
          </p:spPr>
        </p:sp>
      </p:grpSp>
      <p:grpSp>
        <p:nvGrpSpPr>
          <p:cNvPr name="Group 6" id="6"/>
          <p:cNvGrpSpPr/>
          <p:nvPr/>
        </p:nvGrpSpPr>
        <p:grpSpPr>
          <a:xfrm rot="871974">
            <a:off x="10114621" y="1822755"/>
            <a:ext cx="6848423" cy="6502260"/>
            <a:chOff x="0" y="0"/>
            <a:chExt cx="9131231" cy="8669680"/>
          </a:xfrm>
        </p:grpSpPr>
        <p:sp>
          <p:nvSpPr>
            <p:cNvPr name="Freeform 7" id="7"/>
            <p:cNvSpPr/>
            <p:nvPr/>
          </p:nvSpPr>
          <p:spPr>
            <a:xfrm flipH="false" flipV="false" rot="0">
              <a:off x="0" y="0"/>
              <a:ext cx="9131173" cy="8669655"/>
            </a:xfrm>
            <a:custGeom>
              <a:avLst/>
              <a:gdLst/>
              <a:ahLst/>
              <a:cxnLst/>
              <a:rect r="r" b="b" t="t" l="l"/>
              <a:pathLst>
                <a:path h="8669655" w="9131173">
                  <a:moveTo>
                    <a:pt x="0" y="0"/>
                  </a:moveTo>
                  <a:lnTo>
                    <a:pt x="9131173" y="0"/>
                  </a:lnTo>
                  <a:lnTo>
                    <a:pt x="9131173" y="8669655"/>
                  </a:lnTo>
                  <a:lnTo>
                    <a:pt x="0" y="8669655"/>
                  </a:lnTo>
                  <a:lnTo>
                    <a:pt x="0" y="0"/>
                  </a:lnTo>
                  <a:close/>
                </a:path>
              </a:pathLst>
            </a:custGeom>
            <a:blipFill>
              <a:blip r:embed="rId2"/>
              <a:stretch>
                <a:fillRect l="0" t="-11033" r="0" b="-11033"/>
              </a:stretch>
            </a:blipFill>
          </p:spPr>
        </p:sp>
      </p:grpSp>
      <p:sp>
        <p:nvSpPr>
          <p:cNvPr name="TextBox 8" id="8"/>
          <p:cNvSpPr txBox="true"/>
          <p:nvPr/>
        </p:nvSpPr>
        <p:spPr>
          <a:xfrm rot="0">
            <a:off x="1411155" y="1092512"/>
            <a:ext cx="6437445" cy="1221581"/>
          </a:xfrm>
          <a:prstGeom prst="rect">
            <a:avLst/>
          </a:prstGeom>
        </p:spPr>
        <p:txBody>
          <a:bodyPr anchor="t" rtlCol="false" tIns="0" lIns="0" bIns="0" rIns="0">
            <a:spAutoFit/>
          </a:bodyPr>
          <a:lstStyle/>
          <a:p>
            <a:pPr algn="l">
              <a:lnSpc>
                <a:spcPts val="9557"/>
              </a:lnSpc>
            </a:pPr>
            <a:r>
              <a:rPr lang="en-US" sz="8000">
                <a:solidFill>
                  <a:srgbClr val="010A4F"/>
                </a:solidFill>
                <a:latin typeface="Abril Fatface"/>
                <a:ea typeface="Abril Fatface"/>
                <a:cs typeface="Abril Fatface"/>
                <a:sym typeface="Abril Fatface"/>
              </a:rPr>
              <a:t>More History</a:t>
            </a:r>
          </a:p>
        </p:txBody>
      </p:sp>
      <p:sp>
        <p:nvSpPr>
          <p:cNvPr name="TextBox 9" id="9"/>
          <p:cNvSpPr txBox="true"/>
          <p:nvPr/>
        </p:nvSpPr>
        <p:spPr>
          <a:xfrm rot="0">
            <a:off x="1528370" y="2740184"/>
            <a:ext cx="7189929" cy="5473303"/>
          </a:xfrm>
          <a:prstGeom prst="rect">
            <a:avLst/>
          </a:prstGeom>
        </p:spPr>
        <p:txBody>
          <a:bodyPr anchor="t" rtlCol="false" tIns="0" lIns="0" bIns="0" rIns="0">
            <a:spAutoFit/>
          </a:bodyPr>
          <a:lstStyle/>
          <a:p>
            <a:pPr algn="l">
              <a:lnSpc>
                <a:spcPts val="3618"/>
              </a:lnSpc>
            </a:pPr>
            <a:r>
              <a:rPr lang="en-US" sz="3617" spc="35">
                <a:solidFill>
                  <a:srgbClr val="010A4F"/>
                </a:solidFill>
                <a:latin typeface="Glacial Indifference"/>
                <a:ea typeface="Glacial Indifference"/>
                <a:cs typeface="Glacial Indifference"/>
                <a:sym typeface="Glacial Indifference"/>
              </a:rPr>
              <a:t>The Special Commission on Local and Regional Public Health (the Special Commission) was established in August 2016 to:​</a:t>
            </a:r>
          </a:p>
          <a:p>
            <a:pPr algn="l">
              <a:lnSpc>
                <a:spcPts val="3618"/>
              </a:lnSpc>
            </a:pPr>
          </a:p>
          <a:p>
            <a:pPr algn="l" marL="827123" indent="-275708" lvl="2">
              <a:lnSpc>
                <a:spcPts val="3618"/>
              </a:lnSpc>
              <a:buFont typeface="Arial"/>
              <a:buChar char="⚬"/>
            </a:pPr>
            <a:r>
              <a:rPr lang="en-US" sz="3617" spc="35">
                <a:solidFill>
                  <a:srgbClr val="010A4F"/>
                </a:solidFill>
                <a:latin typeface="Glacial Indifference"/>
                <a:ea typeface="Glacial Indifference"/>
                <a:cs typeface="Glacial Indifference"/>
                <a:sym typeface="Glacial Indifference"/>
              </a:rPr>
              <a:t>Assess the effectiveness and efficiency of municipal and regional public health systems</a:t>
            </a:r>
          </a:p>
          <a:p>
            <a:pPr algn="l" marL="827123" indent="-275708" lvl="2">
              <a:lnSpc>
                <a:spcPts val="3618"/>
              </a:lnSpc>
              <a:buFont typeface="Arial"/>
              <a:buChar char="⚬"/>
            </a:pPr>
            <a:r>
              <a:rPr lang="en-US" sz="3617" spc="35">
                <a:solidFill>
                  <a:srgbClr val="010A4F"/>
                </a:solidFill>
                <a:latin typeface="Glacial Indifference"/>
                <a:ea typeface="Glacial Indifference"/>
                <a:cs typeface="Glacial Indifference"/>
                <a:sym typeface="Glacial Indifference"/>
              </a:rPr>
              <a:t>Make recommendations regarding how to strengthen the delivery of public health services​</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grpSp>
        <p:nvGrpSpPr>
          <p:cNvPr name="Group 4" id="4"/>
          <p:cNvGrpSpPr/>
          <p:nvPr/>
        </p:nvGrpSpPr>
        <p:grpSpPr>
          <a:xfrm rot="-5400000">
            <a:off x="8310752" y="-2135823"/>
            <a:ext cx="1666497" cy="7995543"/>
            <a:chOff x="0" y="0"/>
            <a:chExt cx="2221996" cy="10660723"/>
          </a:xfrm>
        </p:grpSpPr>
        <p:sp>
          <p:nvSpPr>
            <p:cNvPr name="Freeform 5" id="5"/>
            <p:cNvSpPr/>
            <p:nvPr/>
          </p:nvSpPr>
          <p:spPr>
            <a:xfrm flipH="false" flipV="false" rot="0">
              <a:off x="0" y="0"/>
              <a:ext cx="2221992" cy="10660761"/>
            </a:xfrm>
            <a:custGeom>
              <a:avLst/>
              <a:gdLst/>
              <a:ahLst/>
              <a:cxnLst/>
              <a:rect r="r" b="b" t="t" l="l"/>
              <a:pathLst>
                <a:path h="10660761" w="2221992">
                  <a:moveTo>
                    <a:pt x="1803273" y="10660761"/>
                  </a:moveTo>
                  <a:lnTo>
                    <a:pt x="418719" y="10660761"/>
                  </a:lnTo>
                  <a:cubicBezTo>
                    <a:pt x="187960" y="10660761"/>
                    <a:pt x="0" y="10472674"/>
                    <a:pt x="0" y="10241915"/>
                  </a:cubicBezTo>
                  <a:lnTo>
                    <a:pt x="0" y="418719"/>
                  </a:lnTo>
                  <a:cubicBezTo>
                    <a:pt x="0" y="187960"/>
                    <a:pt x="187960" y="0"/>
                    <a:pt x="418719" y="0"/>
                  </a:cubicBezTo>
                  <a:lnTo>
                    <a:pt x="1803273" y="0"/>
                  </a:lnTo>
                  <a:cubicBezTo>
                    <a:pt x="2034032" y="0"/>
                    <a:pt x="2221992" y="187960"/>
                    <a:pt x="2221992" y="418719"/>
                  </a:cubicBezTo>
                  <a:lnTo>
                    <a:pt x="2221992" y="10241915"/>
                  </a:lnTo>
                  <a:cubicBezTo>
                    <a:pt x="2221992" y="10472674"/>
                    <a:pt x="2034032" y="10660635"/>
                    <a:pt x="1803273" y="10660635"/>
                  </a:cubicBezTo>
                  <a:close/>
                </a:path>
              </a:pathLst>
            </a:custGeom>
            <a:solidFill>
              <a:srgbClr val="B3C8E1">
                <a:alpha val="6667"/>
              </a:srgbClr>
            </a:solidFill>
          </p:spPr>
        </p:sp>
      </p:grpSp>
      <p:sp>
        <p:nvSpPr>
          <p:cNvPr name="TextBox 6" id="6"/>
          <p:cNvSpPr txBox="true"/>
          <p:nvPr/>
        </p:nvSpPr>
        <p:spPr>
          <a:xfrm rot="0">
            <a:off x="5035324" y="1500710"/>
            <a:ext cx="8217353" cy="646278"/>
          </a:xfrm>
          <a:prstGeom prst="rect">
            <a:avLst/>
          </a:prstGeom>
        </p:spPr>
        <p:txBody>
          <a:bodyPr anchor="t" rtlCol="false" tIns="0" lIns="0" bIns="0" rIns="0">
            <a:spAutoFit/>
          </a:bodyPr>
          <a:lstStyle/>
          <a:p>
            <a:pPr algn="ctr">
              <a:lnSpc>
                <a:spcPts val="5395"/>
              </a:lnSpc>
            </a:pPr>
            <a:r>
              <a:rPr lang="en-US" sz="3799" b="true">
                <a:solidFill>
                  <a:srgbClr val="010A4F"/>
                </a:solidFill>
                <a:latin typeface="Roboto Bold"/>
                <a:ea typeface="Roboto Bold"/>
                <a:cs typeface="Roboto Bold"/>
                <a:sym typeface="Roboto Bold"/>
              </a:rPr>
              <a:t>Testimonials</a:t>
            </a:r>
          </a:p>
        </p:txBody>
      </p:sp>
      <p:sp>
        <p:nvSpPr>
          <p:cNvPr name="TextBox 7" id="7"/>
          <p:cNvSpPr txBox="true"/>
          <p:nvPr/>
        </p:nvSpPr>
        <p:spPr>
          <a:xfrm rot="0">
            <a:off x="6766579" y="8073042"/>
            <a:ext cx="4754841" cy="1384663"/>
          </a:xfrm>
          <a:prstGeom prst="rect">
            <a:avLst/>
          </a:prstGeom>
        </p:spPr>
        <p:txBody>
          <a:bodyPr anchor="t" rtlCol="false" tIns="0" lIns="0" bIns="0" rIns="0">
            <a:spAutoFit/>
          </a:bodyPr>
          <a:lstStyle/>
          <a:p>
            <a:pPr algn="ctr">
              <a:lnSpc>
                <a:spcPts val="3692"/>
              </a:lnSpc>
            </a:pPr>
            <a:r>
              <a:rPr lang="en-US" sz="2600">
                <a:solidFill>
                  <a:srgbClr val="010A4F"/>
                </a:solidFill>
                <a:latin typeface="Roboto"/>
                <a:ea typeface="Roboto"/>
                <a:cs typeface="Roboto"/>
                <a:sym typeface="Roboto"/>
              </a:rPr>
              <a:t>-Megan Moselsky</a:t>
            </a:r>
          </a:p>
          <a:p>
            <a:pPr algn="ctr">
              <a:lnSpc>
                <a:spcPts val="3692"/>
              </a:lnSpc>
            </a:pPr>
            <a:r>
              <a:rPr lang="en-US" sz="2600">
                <a:solidFill>
                  <a:srgbClr val="010A4F"/>
                </a:solidFill>
                <a:latin typeface="Roboto"/>
                <a:ea typeface="Roboto"/>
                <a:cs typeface="Roboto"/>
                <a:sym typeface="Roboto"/>
              </a:rPr>
              <a:t>Health Inspector</a:t>
            </a:r>
          </a:p>
          <a:p>
            <a:pPr algn="ctr">
              <a:lnSpc>
                <a:spcPts val="3692"/>
              </a:lnSpc>
              <a:spcBef>
                <a:spcPct val="0"/>
              </a:spcBef>
            </a:pPr>
            <a:r>
              <a:rPr lang="en-US" sz="2600">
                <a:solidFill>
                  <a:srgbClr val="010A4F"/>
                </a:solidFill>
                <a:latin typeface="Roboto"/>
                <a:ea typeface="Roboto"/>
                <a:cs typeface="Roboto"/>
                <a:sym typeface="Roboto"/>
              </a:rPr>
              <a:t>Foxborough Health Department</a:t>
            </a:r>
          </a:p>
        </p:txBody>
      </p:sp>
      <p:sp>
        <p:nvSpPr>
          <p:cNvPr name="TextBox 8" id="8"/>
          <p:cNvSpPr txBox="true"/>
          <p:nvPr/>
        </p:nvSpPr>
        <p:spPr>
          <a:xfrm rot="0">
            <a:off x="2291446" y="3011729"/>
            <a:ext cx="13705107" cy="5118463"/>
          </a:xfrm>
          <a:prstGeom prst="rect">
            <a:avLst/>
          </a:prstGeom>
        </p:spPr>
        <p:txBody>
          <a:bodyPr anchor="t" rtlCol="false" tIns="0" lIns="0" bIns="0" rIns="0">
            <a:spAutoFit/>
          </a:bodyPr>
          <a:lstStyle/>
          <a:p>
            <a:pPr algn="ctr">
              <a:lnSpc>
                <a:spcPts val="3692"/>
              </a:lnSpc>
              <a:spcBef>
                <a:spcPct val="0"/>
              </a:spcBef>
            </a:pPr>
            <a:r>
              <a:rPr lang="en-US" sz="2600" i="true">
                <a:solidFill>
                  <a:srgbClr val="000000"/>
                </a:solidFill>
                <a:latin typeface="Roboto Italics"/>
                <a:ea typeface="Roboto Italics"/>
                <a:cs typeface="Roboto Italics"/>
                <a:sym typeface="Roboto Italics"/>
              </a:rPr>
              <a:t>As a new inspector without any public health background, having access to the resources and trainings provided by Baystate Public Health Training Hub has been a tremendous asset to my growth in this position. They’ve been more than just a resource — they’re a friendly and supportive presence in the field, especially during times of uncertainty.</a:t>
            </a:r>
          </a:p>
          <a:p>
            <a:pPr algn="ctr">
              <a:lnSpc>
                <a:spcPts val="3692"/>
              </a:lnSpc>
              <a:spcBef>
                <a:spcPct val="0"/>
              </a:spcBef>
            </a:pPr>
          </a:p>
          <a:p>
            <a:pPr algn="ctr">
              <a:lnSpc>
                <a:spcPts val="3692"/>
              </a:lnSpc>
              <a:spcBef>
                <a:spcPct val="0"/>
              </a:spcBef>
            </a:pPr>
            <a:r>
              <a:rPr lang="en-US" sz="2600" i="true">
                <a:solidFill>
                  <a:srgbClr val="000000"/>
                </a:solidFill>
                <a:latin typeface="Roboto Italics"/>
                <a:ea typeface="Roboto Italics"/>
                <a:cs typeface="Roboto Italics"/>
                <a:sym typeface="Roboto Italics"/>
              </a:rPr>
              <a:t>I’d like to give special thanks to Derek, my one-on-one trainer, who made me feel comfortable throughout the learning process. He never made me feel intimidated by my lack of experience and took the time to teach rather than simply correct. His patience and willingness to explain each step made a huge difference in my confidence and development.</a:t>
            </a:r>
          </a:p>
          <a:p>
            <a:pPr algn="ctr">
              <a:lnSpc>
                <a:spcPts val="3692"/>
              </a:lnSpc>
              <a:spcBef>
                <a:spcPct val="0"/>
              </a:spcBef>
            </a:pPr>
            <a:r>
              <a:rPr lang="en-US" sz="2600" i="true">
                <a:solidFill>
                  <a:srgbClr val="000000"/>
                </a:solidFill>
                <a:latin typeface="Roboto Italics"/>
                <a:ea typeface="Roboto Italics"/>
                <a:cs typeface="Roboto Italics"/>
                <a:sym typeface="Roboto Italics"/>
              </a:rPr>
              <a:t>Thank you to Baystate for all your hard work, dedication, and your continued support!</a:t>
            </a:r>
          </a:p>
          <a:p>
            <a:pPr algn="r">
              <a:lnSpc>
                <a:spcPts val="3692"/>
              </a:lnSpc>
              <a:spcBef>
                <a:spcPct val="0"/>
              </a:spcBef>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Freeform 4" id="4"/>
          <p:cNvSpPr/>
          <p:nvPr/>
        </p:nvSpPr>
        <p:spPr>
          <a:xfrm flipH="false" flipV="false" rot="-3042263">
            <a:off x="8842609" y="-3864250"/>
            <a:ext cx="7469107" cy="1381569"/>
          </a:xfrm>
          <a:custGeom>
            <a:avLst/>
            <a:gdLst/>
            <a:ahLst/>
            <a:cxnLst/>
            <a:rect r="r" b="b" t="t" l="l"/>
            <a:pathLst>
              <a:path h="1381569" w="7469107">
                <a:moveTo>
                  <a:pt x="0" y="0"/>
                </a:moveTo>
                <a:lnTo>
                  <a:pt x="7469107" y="0"/>
                </a:lnTo>
                <a:lnTo>
                  <a:pt x="7469107" y="1381569"/>
                </a:lnTo>
                <a:lnTo>
                  <a:pt x="0" y="1381569"/>
                </a:lnTo>
                <a:lnTo>
                  <a:pt x="0" y="0"/>
                </a:lnTo>
                <a:close/>
              </a:path>
            </a:pathLst>
          </a:custGeom>
          <a:blipFill>
            <a:blip r:embed="rId2">
              <a:alphaModFix amt="83000"/>
              <a:extLst>
                <a:ext uri="{96DAC541-7B7A-43D3-8B79-37D633B846F1}">
                  <asvg:svgBlip xmlns:asvg="http://schemas.microsoft.com/office/drawing/2016/SVG/main" r:embed="rId3"/>
                </a:ext>
              </a:extLst>
            </a:blip>
            <a:stretch>
              <a:fillRect l="0" t="-274" r="0" b="-274"/>
            </a:stretch>
          </a:blipFill>
        </p:spPr>
      </p:sp>
      <p:sp>
        <p:nvSpPr>
          <p:cNvPr name="TextBox 5" id="5"/>
          <p:cNvSpPr txBox="true"/>
          <p:nvPr/>
        </p:nvSpPr>
        <p:spPr>
          <a:xfrm rot="0">
            <a:off x="2006528" y="3142200"/>
            <a:ext cx="14274944" cy="3850361"/>
          </a:xfrm>
          <a:prstGeom prst="rect">
            <a:avLst/>
          </a:prstGeom>
        </p:spPr>
        <p:txBody>
          <a:bodyPr anchor="t" rtlCol="false" tIns="0" lIns="0" bIns="0" rIns="0">
            <a:spAutoFit/>
          </a:bodyPr>
          <a:lstStyle/>
          <a:p>
            <a:pPr algn="ctr">
              <a:lnSpc>
                <a:spcPts val="4018"/>
              </a:lnSpc>
            </a:pPr>
            <a:r>
              <a:rPr lang="en-US" sz="4018" spc="40">
                <a:solidFill>
                  <a:srgbClr val="000000"/>
                </a:solidFill>
                <a:latin typeface="Glacial Indifference"/>
                <a:ea typeface="Glacial Indifference"/>
                <a:cs typeface="Glacial Indifference"/>
                <a:sym typeface="Glacial Indifference"/>
              </a:rPr>
              <a:t>Registering for Food &amp; Housing PHIT</a:t>
            </a:r>
          </a:p>
          <a:p>
            <a:pPr algn="ctr">
              <a:lnSpc>
                <a:spcPts val="4018"/>
              </a:lnSpc>
            </a:pPr>
            <a:r>
              <a:rPr lang="en-US" sz="4018" spc="40" u="sng">
                <a:solidFill>
                  <a:srgbClr val="0000FF"/>
                </a:solidFill>
                <a:latin typeface="Glacial Indifference"/>
                <a:ea typeface="Glacial Indifference"/>
                <a:cs typeface="Glacial Indifference"/>
                <a:sym typeface="Glacial Indifference"/>
                <a:hlinkClick r:id="rId4" tooltip="http://www.train.org/ma/home"/>
              </a:rPr>
              <a:t>www.train.org/ma/home</a:t>
            </a:r>
          </a:p>
          <a:p>
            <a:pPr algn="ctr">
              <a:lnSpc>
                <a:spcPts val="4018"/>
              </a:lnSpc>
            </a:pPr>
          </a:p>
          <a:p>
            <a:pPr algn="ctr">
              <a:lnSpc>
                <a:spcPts val="3618"/>
              </a:lnSpc>
            </a:pPr>
            <a:r>
              <a:rPr lang="en-US" sz="3617" spc="35">
                <a:solidFill>
                  <a:srgbClr val="000000"/>
                </a:solidFill>
                <a:latin typeface="Glacial Indifference"/>
                <a:ea typeface="Glacial Indifference"/>
                <a:cs typeface="Glacial Indifference"/>
                <a:sym typeface="Glacial Indifference"/>
              </a:rPr>
              <a:t>Public Health Nursing</a:t>
            </a:r>
          </a:p>
          <a:p>
            <a:pPr algn="ctr">
              <a:lnSpc>
                <a:spcPts val="3618"/>
              </a:lnSpc>
            </a:pPr>
            <a:r>
              <a:rPr lang="en-US" sz="4000" spc="34" u="sng">
                <a:solidFill>
                  <a:srgbClr val="0000FF"/>
                </a:solidFill>
                <a:latin typeface="Glacial Indifference"/>
                <a:ea typeface="Glacial Indifference"/>
                <a:cs typeface="Glacial Indifference"/>
                <a:sym typeface="Glacial Indifference"/>
                <a:hlinkClick r:id="rId5" tooltip="http://www.umass.edu/nursing/local-public-health-nurse-consultant-program"/>
              </a:rPr>
              <a:t>www.umass.edu/nursing/local-public-health-nurse-consultant-program</a:t>
            </a:r>
          </a:p>
          <a:p>
            <a:pPr algn="ctr">
              <a:lnSpc>
                <a:spcPts val="3618"/>
              </a:lnSpc>
            </a:pPr>
          </a:p>
          <a:p>
            <a:pPr algn="ctr">
              <a:lnSpc>
                <a:spcPts val="3618"/>
              </a:lnSpc>
            </a:pPr>
          </a:p>
        </p:txBody>
      </p:sp>
      <p:sp>
        <p:nvSpPr>
          <p:cNvPr name="Freeform 6" id="6"/>
          <p:cNvSpPr/>
          <p:nvPr/>
        </p:nvSpPr>
        <p:spPr>
          <a:xfrm flipH="false" flipV="false" rot="0">
            <a:off x="12157284" y="1393028"/>
            <a:ext cx="1215015" cy="1215015"/>
          </a:xfrm>
          <a:custGeom>
            <a:avLst/>
            <a:gdLst/>
            <a:ahLst/>
            <a:cxnLst/>
            <a:rect r="r" b="b" t="t" l="l"/>
            <a:pathLst>
              <a:path h="1215015" w="1215015">
                <a:moveTo>
                  <a:pt x="0" y="0"/>
                </a:moveTo>
                <a:lnTo>
                  <a:pt x="1215015" y="0"/>
                </a:lnTo>
                <a:lnTo>
                  <a:pt x="1215015" y="1215015"/>
                </a:lnTo>
                <a:lnTo>
                  <a:pt x="0" y="12150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4884203" y="1558925"/>
            <a:ext cx="7692960" cy="638174"/>
          </a:xfrm>
          <a:prstGeom prst="rect">
            <a:avLst/>
          </a:prstGeom>
        </p:spPr>
        <p:txBody>
          <a:bodyPr anchor="t" rtlCol="false" tIns="0" lIns="0" bIns="0" rIns="0">
            <a:spAutoFit/>
          </a:bodyPr>
          <a:lstStyle/>
          <a:p>
            <a:pPr algn="ctr">
              <a:lnSpc>
                <a:spcPts val="7498"/>
              </a:lnSpc>
            </a:pPr>
            <a:r>
              <a:rPr lang="en-US" sz="9999">
                <a:solidFill>
                  <a:srgbClr val="010A4F"/>
                </a:solidFill>
                <a:latin typeface="Abril Fatface"/>
                <a:ea typeface="Abril Fatface"/>
                <a:cs typeface="Abril Fatface"/>
                <a:sym typeface="Abril Fatface"/>
              </a:rPr>
              <a:t>Resources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105171"/>
        </a:solidFill>
      </p:bgPr>
    </p:bg>
    <p:spTree>
      <p:nvGrpSpPr>
        <p:cNvPr id="1" name=""/>
        <p:cNvGrpSpPr/>
        <p:nvPr/>
      </p:nvGrpSpPr>
      <p:grpSpPr>
        <a:xfrm>
          <a:off x="0" y="0"/>
          <a:ext cx="0" cy="0"/>
          <a:chOff x="0" y="0"/>
          <a:chExt cx="0" cy="0"/>
        </a:xfrm>
      </p:grpSpPr>
      <p:grpSp>
        <p:nvGrpSpPr>
          <p:cNvPr name="Group 2" id="2"/>
          <p:cNvGrpSpPr/>
          <p:nvPr/>
        </p:nvGrpSpPr>
        <p:grpSpPr>
          <a:xfrm rot="0">
            <a:off x="-514350" y="7962900"/>
            <a:ext cx="19316699" cy="2590800"/>
            <a:chOff x="0" y="0"/>
            <a:chExt cx="25755599" cy="3454400"/>
          </a:xfrm>
        </p:grpSpPr>
        <p:sp>
          <p:nvSpPr>
            <p:cNvPr name="Freeform 3" id="3"/>
            <p:cNvSpPr/>
            <p:nvPr/>
          </p:nvSpPr>
          <p:spPr>
            <a:xfrm flipH="false" flipV="false" rot="0">
              <a:off x="0" y="0"/>
              <a:ext cx="25755600" cy="3454400"/>
            </a:xfrm>
            <a:custGeom>
              <a:avLst/>
              <a:gdLst/>
              <a:ahLst/>
              <a:cxnLst/>
              <a:rect r="r" b="b" t="t" l="l"/>
              <a:pathLst>
                <a:path h="3454400" w="25755600">
                  <a:moveTo>
                    <a:pt x="0" y="0"/>
                  </a:moveTo>
                  <a:lnTo>
                    <a:pt x="25755600" y="0"/>
                  </a:lnTo>
                  <a:lnTo>
                    <a:pt x="25755600" y="3454400"/>
                  </a:lnTo>
                  <a:lnTo>
                    <a:pt x="0" y="3454400"/>
                  </a:lnTo>
                  <a:close/>
                </a:path>
              </a:pathLst>
            </a:custGeom>
            <a:solidFill>
              <a:srgbClr val="FFFFFF">
                <a:alpha val="70196"/>
              </a:srgbClr>
            </a:solidFill>
          </p:spPr>
        </p:sp>
      </p:grpSp>
      <p:sp>
        <p:nvSpPr>
          <p:cNvPr name="TextBox 4" id="4"/>
          <p:cNvSpPr txBox="true"/>
          <p:nvPr/>
        </p:nvSpPr>
        <p:spPr>
          <a:xfrm rot="0">
            <a:off x="6407226" y="1162828"/>
            <a:ext cx="5473547" cy="1484805"/>
          </a:xfrm>
          <a:prstGeom prst="rect">
            <a:avLst/>
          </a:prstGeom>
        </p:spPr>
        <p:txBody>
          <a:bodyPr anchor="t" rtlCol="false" tIns="0" lIns="0" bIns="0" rIns="0">
            <a:spAutoFit/>
          </a:bodyPr>
          <a:lstStyle/>
          <a:p>
            <a:pPr algn="ctr">
              <a:lnSpc>
                <a:spcPts val="11085"/>
              </a:lnSpc>
            </a:pPr>
            <a:r>
              <a:rPr lang="en-US" sz="7918">
                <a:solidFill>
                  <a:srgbClr val="FFFFFF"/>
                </a:solidFill>
                <a:latin typeface="Abril Fatface"/>
                <a:ea typeface="Abril Fatface"/>
                <a:cs typeface="Abril Fatface"/>
                <a:sym typeface="Abril Fatface"/>
              </a:rPr>
              <a:t>Questions?</a:t>
            </a:r>
          </a:p>
        </p:txBody>
      </p:sp>
      <p:sp>
        <p:nvSpPr>
          <p:cNvPr name="TextBox 5" id="5"/>
          <p:cNvSpPr txBox="true"/>
          <p:nvPr/>
        </p:nvSpPr>
        <p:spPr>
          <a:xfrm rot="0">
            <a:off x="6492040" y="4435404"/>
            <a:ext cx="4245202" cy="1753731"/>
          </a:xfrm>
          <a:prstGeom prst="rect">
            <a:avLst/>
          </a:prstGeom>
        </p:spPr>
        <p:txBody>
          <a:bodyPr anchor="t" rtlCol="false" tIns="0" lIns="0" bIns="0" rIns="0">
            <a:spAutoFit/>
          </a:bodyPr>
          <a:lstStyle/>
          <a:p>
            <a:pPr algn="ctr">
              <a:lnSpc>
                <a:spcPts val="4320"/>
              </a:lnSpc>
            </a:pPr>
            <a:r>
              <a:rPr lang="en-US" sz="2400" b="true">
                <a:solidFill>
                  <a:srgbClr val="FFFFFF"/>
                </a:solidFill>
                <a:latin typeface="Glacial Indifference Bold"/>
                <a:ea typeface="Glacial Indifference Bold"/>
                <a:cs typeface="Glacial Indifference Bold"/>
                <a:sym typeface="Glacial Indifference Bold"/>
              </a:rPr>
              <a:t>Bri Dupras, REHS/RS</a:t>
            </a:r>
          </a:p>
          <a:p>
            <a:pPr algn="ctr">
              <a:lnSpc>
                <a:spcPts val="4320"/>
              </a:lnSpc>
            </a:pPr>
            <a:r>
              <a:rPr lang="en-US" sz="2400">
                <a:solidFill>
                  <a:srgbClr val="FFFFFF"/>
                </a:solidFill>
                <a:latin typeface="Glacial Indifference"/>
                <a:ea typeface="Glacial Indifference"/>
                <a:cs typeface="Glacial Indifference"/>
                <a:sym typeface="Glacial Indifference"/>
              </a:rPr>
              <a:t>Franklin-Hampshire Training Hub</a:t>
            </a:r>
          </a:p>
          <a:p>
            <a:pPr algn="ctr">
              <a:lnSpc>
                <a:spcPts val="4320"/>
              </a:lnSpc>
            </a:pPr>
            <a:r>
              <a:rPr lang="en-US" sz="2400">
                <a:solidFill>
                  <a:srgbClr val="FFFFFF"/>
                </a:solidFill>
                <a:latin typeface="Glacial Indifference"/>
                <a:ea typeface="Glacial Indifference"/>
                <a:cs typeface="Glacial Indifference"/>
                <a:sym typeface="Glacial Indifference"/>
              </a:rPr>
              <a:t>bdupras@frcog.org</a:t>
            </a:r>
          </a:p>
        </p:txBody>
      </p:sp>
      <p:sp>
        <p:nvSpPr>
          <p:cNvPr name="TextBox 6" id="6"/>
          <p:cNvSpPr txBox="true"/>
          <p:nvPr/>
        </p:nvSpPr>
        <p:spPr>
          <a:xfrm rot="0">
            <a:off x="777240" y="4435405"/>
            <a:ext cx="4998720" cy="1753731"/>
          </a:xfrm>
          <a:prstGeom prst="rect">
            <a:avLst/>
          </a:prstGeom>
        </p:spPr>
        <p:txBody>
          <a:bodyPr anchor="t" rtlCol="false" tIns="0" lIns="0" bIns="0" rIns="0">
            <a:spAutoFit/>
          </a:bodyPr>
          <a:lstStyle/>
          <a:p>
            <a:pPr algn="ctr">
              <a:lnSpc>
                <a:spcPts val="4320"/>
              </a:lnSpc>
            </a:pPr>
            <a:r>
              <a:rPr lang="en-US" sz="2400" b="true">
                <a:solidFill>
                  <a:srgbClr val="FFFFFF"/>
                </a:solidFill>
                <a:latin typeface="Glacial Indifference Bold"/>
                <a:ea typeface="Glacial Indifference Bold"/>
                <a:cs typeface="Glacial Indifference Bold"/>
                <a:sym typeface="Glacial Indifference Bold"/>
              </a:rPr>
              <a:t>Kerry Dunnell</a:t>
            </a:r>
          </a:p>
          <a:p>
            <a:pPr algn="ctr">
              <a:lnSpc>
                <a:spcPts val="4320"/>
              </a:lnSpc>
            </a:pPr>
            <a:r>
              <a:rPr lang="en-US" sz="2400">
                <a:solidFill>
                  <a:srgbClr val="FFFFFF"/>
                </a:solidFill>
                <a:latin typeface="Glacial Indifference"/>
                <a:ea typeface="Glacial Indifference"/>
                <a:cs typeface="Glacial Indifference"/>
                <a:sym typeface="Glacial Indifference"/>
              </a:rPr>
              <a:t>North Central MetroWest Training Hub</a:t>
            </a:r>
          </a:p>
          <a:p>
            <a:pPr algn="ctr">
              <a:lnSpc>
                <a:spcPts val="4320"/>
              </a:lnSpc>
            </a:pPr>
            <a:r>
              <a:rPr lang="en-US" sz="2400">
                <a:solidFill>
                  <a:srgbClr val="FFFFFF"/>
                </a:solidFill>
                <a:latin typeface="Glacial Indifference"/>
                <a:ea typeface="Glacial Indifference"/>
                <a:cs typeface="Glacial Indifference"/>
                <a:sym typeface="Glacial Indifference"/>
              </a:rPr>
              <a:t>kdunnell@needhamma.gov</a:t>
            </a:r>
          </a:p>
        </p:txBody>
      </p:sp>
      <p:sp>
        <p:nvSpPr>
          <p:cNvPr name="TextBox 7" id="7"/>
          <p:cNvSpPr txBox="true"/>
          <p:nvPr/>
        </p:nvSpPr>
        <p:spPr>
          <a:xfrm rot="0">
            <a:off x="11750040" y="4435404"/>
            <a:ext cx="4998720" cy="2307729"/>
          </a:xfrm>
          <a:prstGeom prst="rect">
            <a:avLst/>
          </a:prstGeom>
        </p:spPr>
        <p:txBody>
          <a:bodyPr anchor="t" rtlCol="false" tIns="0" lIns="0" bIns="0" rIns="0">
            <a:spAutoFit/>
          </a:bodyPr>
          <a:lstStyle/>
          <a:p>
            <a:pPr algn="ctr">
              <a:lnSpc>
                <a:spcPts val="4320"/>
              </a:lnSpc>
            </a:pPr>
            <a:r>
              <a:rPr lang="en-US" sz="2400" b="true">
                <a:solidFill>
                  <a:srgbClr val="FFFFFF"/>
                </a:solidFill>
                <a:latin typeface="Glacial Indifference Bold"/>
                <a:ea typeface="Glacial Indifference Bold"/>
                <a:cs typeface="Glacial Indifference Bold"/>
                <a:sym typeface="Glacial Indifference Bold"/>
              </a:rPr>
              <a:t>Derek Macedo</a:t>
            </a:r>
          </a:p>
          <a:p>
            <a:pPr algn="ctr">
              <a:lnSpc>
                <a:spcPts val="4320"/>
              </a:lnSpc>
            </a:pPr>
            <a:r>
              <a:rPr lang="en-US" sz="2400">
                <a:solidFill>
                  <a:srgbClr val="FFFFFF"/>
                </a:solidFill>
                <a:latin typeface="Glacial Indifference"/>
                <a:ea typeface="Glacial Indifference"/>
                <a:cs typeface="Glacial Indifference"/>
                <a:sym typeface="Glacial Indifference"/>
              </a:rPr>
              <a:t>Baystate Training Hub</a:t>
            </a:r>
            <a:r>
              <a:rPr lang="en-US" sz="2400" b="true">
                <a:solidFill>
                  <a:srgbClr val="FFFFFF"/>
                </a:solidFill>
                <a:latin typeface="Glacial Indifference Bold"/>
                <a:ea typeface="Glacial Indifference Bold"/>
                <a:cs typeface="Glacial Indifference Bold"/>
                <a:sym typeface="Glacial Indifference Bold"/>
              </a:rPr>
              <a:t> </a:t>
            </a:r>
            <a:r>
              <a:rPr lang="en-US" sz="2400" u="sng">
                <a:solidFill>
                  <a:srgbClr val="FFFFFF"/>
                </a:solidFill>
                <a:latin typeface="Glacial Indifference"/>
                <a:ea typeface="Glacial Indifference"/>
                <a:cs typeface="Glacial Indifference"/>
                <a:sym typeface="Glacial Indifference"/>
                <a:hlinkClick r:id="rId2" tooltip="mailto:derek.macedo@newbedford-ma.gov"/>
              </a:rPr>
              <a:t>derek.macedo@newbedford-ma.gov</a:t>
            </a:r>
          </a:p>
          <a:p>
            <a:pPr algn="ctr">
              <a:lnSpc>
                <a:spcPts val="432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0548" y="257968"/>
            <a:ext cx="9525" cy="10552357"/>
            <a:chOff x="0" y="0"/>
            <a:chExt cx="12700" cy="14069809"/>
          </a:xfrm>
        </p:grpSpPr>
        <p:sp>
          <p:nvSpPr>
            <p:cNvPr name="Freeform 3" id="3"/>
            <p:cNvSpPr/>
            <p:nvPr/>
          </p:nvSpPr>
          <p:spPr>
            <a:xfrm flipH="false" flipV="false" rot="0">
              <a:off x="0" y="6350"/>
              <a:ext cx="12700" cy="14057122"/>
            </a:xfrm>
            <a:custGeom>
              <a:avLst/>
              <a:gdLst/>
              <a:ahLst/>
              <a:cxnLst/>
              <a:rect r="r" b="b" t="t" l="l"/>
              <a:pathLst>
                <a:path h="14057122" w="12700">
                  <a:moveTo>
                    <a:pt x="12700" y="0"/>
                  </a:moveTo>
                  <a:lnTo>
                    <a:pt x="12700" y="14057122"/>
                  </a:lnTo>
                  <a:lnTo>
                    <a:pt x="0" y="14057122"/>
                  </a:lnTo>
                  <a:lnTo>
                    <a:pt x="0" y="0"/>
                  </a:lnTo>
                  <a:close/>
                </a:path>
              </a:pathLst>
            </a:custGeom>
            <a:solidFill>
              <a:srgbClr val="000000"/>
            </a:solidFill>
          </p:spPr>
        </p:sp>
      </p:grpSp>
      <p:sp>
        <p:nvSpPr>
          <p:cNvPr name="Freeform 4" id="4"/>
          <p:cNvSpPr/>
          <p:nvPr/>
        </p:nvSpPr>
        <p:spPr>
          <a:xfrm flipH="false" flipV="false" rot="5400000">
            <a:off x="-4810319" y="4810319"/>
            <a:ext cx="10428877" cy="808238"/>
          </a:xfrm>
          <a:custGeom>
            <a:avLst/>
            <a:gdLst/>
            <a:ahLst/>
            <a:cxnLst/>
            <a:rect r="r" b="b" t="t" l="l"/>
            <a:pathLst>
              <a:path h="808238" w="10428877">
                <a:moveTo>
                  <a:pt x="0" y="0"/>
                </a:moveTo>
                <a:lnTo>
                  <a:pt x="10428877" y="0"/>
                </a:lnTo>
                <a:lnTo>
                  <a:pt x="10428877" y="808238"/>
                </a:lnTo>
                <a:lnTo>
                  <a:pt x="0" y="808238"/>
                </a:lnTo>
                <a:lnTo>
                  <a:pt x="0" y="0"/>
                </a:lnTo>
                <a:close/>
              </a:path>
            </a:pathLst>
          </a:custGeom>
          <a:blipFill>
            <a:blip r:embed="rId2">
              <a:extLst>
                <a:ext uri="{96DAC541-7B7A-43D3-8B79-37D633B846F1}">
                  <asvg:svgBlip xmlns:asvg="http://schemas.microsoft.com/office/drawing/2016/SVG/main" r:embed="rId3"/>
                </a:ext>
              </a:extLst>
            </a:blip>
            <a:stretch>
              <a:fillRect l="-329" t="0" r="-329" b="0"/>
            </a:stretch>
          </a:blipFill>
        </p:spPr>
      </p:sp>
      <p:sp>
        <p:nvSpPr>
          <p:cNvPr name="Freeform 5" id="5"/>
          <p:cNvSpPr/>
          <p:nvPr/>
        </p:nvSpPr>
        <p:spPr>
          <a:xfrm flipH="false" flipV="false" rot="5400000">
            <a:off x="12673255" y="4668443"/>
            <a:ext cx="10428877" cy="808238"/>
          </a:xfrm>
          <a:custGeom>
            <a:avLst/>
            <a:gdLst/>
            <a:ahLst/>
            <a:cxnLst/>
            <a:rect r="r" b="b" t="t" l="l"/>
            <a:pathLst>
              <a:path h="808238" w="10428877">
                <a:moveTo>
                  <a:pt x="0" y="0"/>
                </a:moveTo>
                <a:lnTo>
                  <a:pt x="10428877" y="0"/>
                </a:lnTo>
                <a:lnTo>
                  <a:pt x="10428877" y="808238"/>
                </a:lnTo>
                <a:lnTo>
                  <a:pt x="0" y="808238"/>
                </a:lnTo>
                <a:lnTo>
                  <a:pt x="0" y="0"/>
                </a:lnTo>
                <a:close/>
              </a:path>
            </a:pathLst>
          </a:custGeom>
          <a:blipFill>
            <a:blip r:embed="rId2">
              <a:extLst>
                <a:ext uri="{96DAC541-7B7A-43D3-8B79-37D633B846F1}">
                  <asvg:svgBlip xmlns:asvg="http://schemas.microsoft.com/office/drawing/2016/SVG/main" r:embed="rId3"/>
                </a:ext>
              </a:extLst>
            </a:blip>
            <a:stretch>
              <a:fillRect l="-329" t="0" r="-329" b="0"/>
            </a:stretch>
          </a:blipFill>
        </p:spPr>
      </p:sp>
      <p:sp>
        <p:nvSpPr>
          <p:cNvPr name="Freeform 6" id="6"/>
          <p:cNvSpPr/>
          <p:nvPr/>
        </p:nvSpPr>
        <p:spPr>
          <a:xfrm flipH="false" flipV="false" rot="0">
            <a:off x="9014470" y="950736"/>
            <a:ext cx="259061" cy="259061"/>
          </a:xfrm>
          <a:custGeom>
            <a:avLst/>
            <a:gdLst/>
            <a:ahLst/>
            <a:cxnLst/>
            <a:rect r="r" b="b" t="t" l="l"/>
            <a:pathLst>
              <a:path h="259061" w="259061">
                <a:moveTo>
                  <a:pt x="0" y="0"/>
                </a:moveTo>
                <a:lnTo>
                  <a:pt x="259061" y="0"/>
                </a:lnTo>
                <a:lnTo>
                  <a:pt x="259061" y="259061"/>
                </a:lnTo>
                <a:lnTo>
                  <a:pt x="0" y="259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9471302" y="504946"/>
            <a:ext cx="5202397" cy="1504950"/>
          </a:xfrm>
          <a:prstGeom prst="rect">
            <a:avLst/>
          </a:prstGeom>
        </p:spPr>
        <p:txBody>
          <a:bodyPr anchor="t" rtlCol="false" tIns="0" lIns="0" bIns="0" rIns="0">
            <a:spAutoFit/>
          </a:bodyPr>
          <a:lstStyle/>
          <a:p>
            <a:pPr algn="l">
              <a:lnSpc>
                <a:spcPts val="3000"/>
              </a:lnSpc>
            </a:pPr>
            <a:r>
              <a:rPr lang="en-US" b="true" sz="3000" spc="15">
                <a:solidFill>
                  <a:srgbClr val="000000"/>
                </a:solidFill>
                <a:latin typeface="Glacial Indifference Bold"/>
                <a:ea typeface="Glacial Indifference Bold"/>
                <a:cs typeface="Glacial Indifference Bold"/>
                <a:sym typeface="Glacial Indifference Bold"/>
              </a:rPr>
              <a:t>The Massachusetts local public health system was not meeting national public health standards</a:t>
            </a:r>
          </a:p>
        </p:txBody>
      </p:sp>
      <p:sp>
        <p:nvSpPr>
          <p:cNvPr name="TextBox 8" id="8"/>
          <p:cNvSpPr txBox="true"/>
          <p:nvPr/>
        </p:nvSpPr>
        <p:spPr>
          <a:xfrm rot="0">
            <a:off x="9471302" y="4029196"/>
            <a:ext cx="5202397" cy="1504950"/>
          </a:xfrm>
          <a:prstGeom prst="rect">
            <a:avLst/>
          </a:prstGeom>
        </p:spPr>
        <p:txBody>
          <a:bodyPr anchor="t" rtlCol="false" tIns="0" lIns="0" bIns="0" rIns="0">
            <a:spAutoFit/>
          </a:bodyPr>
          <a:lstStyle/>
          <a:p>
            <a:pPr algn="l">
              <a:lnSpc>
                <a:spcPts val="3000"/>
              </a:lnSpc>
            </a:pPr>
            <a:r>
              <a:rPr lang="en-US" sz="3000" spc="15">
                <a:solidFill>
                  <a:srgbClr val="2B2C30"/>
                </a:solidFill>
                <a:latin typeface="Glacial Indifference"/>
                <a:ea typeface="Glacial Indifference"/>
                <a:cs typeface="Glacial Indifference"/>
                <a:sym typeface="Glacial Indifference"/>
              </a:rPr>
              <a:t>Massachusetts has more local public health jurisdictions than any other state (351)—one for each city and town</a:t>
            </a:r>
          </a:p>
        </p:txBody>
      </p:sp>
      <p:sp>
        <p:nvSpPr>
          <p:cNvPr name="TextBox 9" id="9"/>
          <p:cNvSpPr txBox="true"/>
          <p:nvPr/>
        </p:nvSpPr>
        <p:spPr>
          <a:xfrm rot="0">
            <a:off x="2694948" y="2541165"/>
            <a:ext cx="6169375" cy="1123950"/>
          </a:xfrm>
          <a:prstGeom prst="rect">
            <a:avLst/>
          </a:prstGeom>
        </p:spPr>
        <p:txBody>
          <a:bodyPr anchor="t" rtlCol="false" tIns="0" lIns="0" bIns="0" rIns="0">
            <a:spAutoFit/>
          </a:bodyPr>
          <a:lstStyle/>
          <a:p>
            <a:pPr algn="r">
              <a:lnSpc>
                <a:spcPts val="3000"/>
              </a:lnSpc>
            </a:pPr>
            <a:r>
              <a:rPr lang="en-US" sz="3000" spc="15">
                <a:solidFill>
                  <a:srgbClr val="2B2C30"/>
                </a:solidFill>
                <a:latin typeface="Glacial Indifference"/>
                <a:ea typeface="Glacial Indifference"/>
                <a:cs typeface="Glacial Indifference"/>
                <a:sym typeface="Glacial Indifference"/>
              </a:rPr>
              <a:t>Many Massachusetts cities and towns struggle to carry out statutory duties and responsibilities</a:t>
            </a:r>
          </a:p>
        </p:txBody>
      </p:sp>
      <p:sp>
        <p:nvSpPr>
          <p:cNvPr name="TextBox 10" id="10"/>
          <p:cNvSpPr txBox="true"/>
          <p:nvPr/>
        </p:nvSpPr>
        <p:spPr>
          <a:xfrm rot="0">
            <a:off x="3652401" y="5789220"/>
            <a:ext cx="5202397" cy="1504950"/>
          </a:xfrm>
          <a:prstGeom prst="rect">
            <a:avLst/>
          </a:prstGeom>
        </p:spPr>
        <p:txBody>
          <a:bodyPr anchor="t" rtlCol="false" tIns="0" lIns="0" bIns="0" rIns="0">
            <a:spAutoFit/>
          </a:bodyPr>
          <a:lstStyle/>
          <a:p>
            <a:pPr algn="r">
              <a:lnSpc>
                <a:spcPts val="3000"/>
              </a:lnSpc>
            </a:pPr>
            <a:r>
              <a:rPr lang="en-US" b="true" sz="3000" spc="15">
                <a:solidFill>
                  <a:srgbClr val="000000"/>
                </a:solidFill>
                <a:latin typeface="Glacial Indifference Bold"/>
                <a:ea typeface="Glacial Indifference Bold"/>
                <a:cs typeface="Glacial Indifference Bold"/>
                <a:sym typeface="Glacial Indifference Bold"/>
              </a:rPr>
              <a:t>Cross-jurisdictional sharing of services is limited despite evidence that it improves effectiveness and efficiency</a:t>
            </a:r>
          </a:p>
        </p:txBody>
      </p:sp>
      <p:sp>
        <p:nvSpPr>
          <p:cNvPr name="TextBox 11" id="11"/>
          <p:cNvSpPr txBox="true"/>
          <p:nvPr/>
        </p:nvSpPr>
        <p:spPr>
          <a:xfrm rot="0">
            <a:off x="9471302" y="7813689"/>
            <a:ext cx="5202397" cy="1123950"/>
          </a:xfrm>
          <a:prstGeom prst="rect">
            <a:avLst/>
          </a:prstGeom>
        </p:spPr>
        <p:txBody>
          <a:bodyPr anchor="t" rtlCol="false" tIns="0" lIns="0" bIns="0" rIns="0">
            <a:spAutoFit/>
          </a:bodyPr>
          <a:lstStyle/>
          <a:p>
            <a:pPr algn="l">
              <a:lnSpc>
                <a:spcPts val="3000"/>
              </a:lnSpc>
            </a:pPr>
            <a:r>
              <a:rPr lang="en-US" b="true" sz="3000" spc="15">
                <a:solidFill>
                  <a:srgbClr val="000000"/>
                </a:solidFill>
                <a:latin typeface="Glacial Indifference Bold"/>
                <a:ea typeface="Glacial Indifference Bold"/>
                <a:cs typeface="Glacial Indifference Bold"/>
                <a:sym typeface="Glacial Indifference Bold"/>
              </a:rPr>
              <a:t>Data to measure local public health system performance is limited</a:t>
            </a:r>
          </a:p>
        </p:txBody>
      </p:sp>
      <p:sp>
        <p:nvSpPr>
          <p:cNvPr name="TextBox 12" id="12"/>
          <p:cNvSpPr txBox="true"/>
          <p:nvPr/>
        </p:nvSpPr>
        <p:spPr>
          <a:xfrm rot="0">
            <a:off x="3661926" y="9227775"/>
            <a:ext cx="5202397" cy="742950"/>
          </a:xfrm>
          <a:prstGeom prst="rect">
            <a:avLst/>
          </a:prstGeom>
        </p:spPr>
        <p:txBody>
          <a:bodyPr anchor="t" rtlCol="false" tIns="0" lIns="0" bIns="0" rIns="0">
            <a:spAutoFit/>
          </a:bodyPr>
          <a:lstStyle/>
          <a:p>
            <a:pPr algn="ctr">
              <a:lnSpc>
                <a:spcPts val="3000"/>
              </a:lnSpc>
            </a:pPr>
            <a:r>
              <a:rPr lang="en-US" sz="3000" spc="15">
                <a:solidFill>
                  <a:srgbClr val="2B2C30"/>
                </a:solidFill>
                <a:latin typeface="Glacial Indifference"/>
                <a:ea typeface="Glacial Indifference"/>
                <a:cs typeface="Glacial Indifference"/>
                <a:sym typeface="Glacial Indifference"/>
              </a:rPr>
              <a:t>Funding for local public health is inconsistent and inequitable </a:t>
            </a:r>
          </a:p>
        </p:txBody>
      </p:sp>
      <p:sp>
        <p:nvSpPr>
          <p:cNvPr name="Freeform 13" id="13"/>
          <p:cNvSpPr/>
          <p:nvPr/>
        </p:nvSpPr>
        <p:spPr>
          <a:xfrm flipH="false" flipV="false" rot="0">
            <a:off x="9019452" y="6364539"/>
            <a:ext cx="259061" cy="259061"/>
          </a:xfrm>
          <a:custGeom>
            <a:avLst/>
            <a:gdLst/>
            <a:ahLst/>
            <a:cxnLst/>
            <a:rect r="r" b="b" t="t" l="l"/>
            <a:pathLst>
              <a:path h="259061" w="259061">
                <a:moveTo>
                  <a:pt x="0" y="0"/>
                </a:moveTo>
                <a:lnTo>
                  <a:pt x="259061" y="0"/>
                </a:lnTo>
                <a:lnTo>
                  <a:pt x="259061" y="259061"/>
                </a:lnTo>
                <a:lnTo>
                  <a:pt x="0" y="259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037339" y="4604516"/>
            <a:ext cx="259061" cy="259061"/>
          </a:xfrm>
          <a:custGeom>
            <a:avLst/>
            <a:gdLst/>
            <a:ahLst/>
            <a:cxnLst/>
            <a:rect r="r" b="b" t="t" l="l"/>
            <a:pathLst>
              <a:path h="259061" w="259061">
                <a:moveTo>
                  <a:pt x="0" y="0"/>
                </a:moveTo>
                <a:lnTo>
                  <a:pt x="259061" y="0"/>
                </a:lnTo>
                <a:lnTo>
                  <a:pt x="259061" y="259061"/>
                </a:lnTo>
                <a:lnTo>
                  <a:pt x="0" y="259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9014470" y="2921002"/>
            <a:ext cx="269026" cy="269026"/>
          </a:xfrm>
          <a:custGeom>
            <a:avLst/>
            <a:gdLst/>
            <a:ahLst/>
            <a:cxnLst/>
            <a:rect r="r" b="b" t="t" l="l"/>
            <a:pathLst>
              <a:path h="269026" w="269026">
                <a:moveTo>
                  <a:pt x="0" y="0"/>
                </a:moveTo>
                <a:lnTo>
                  <a:pt x="269026" y="0"/>
                </a:lnTo>
                <a:lnTo>
                  <a:pt x="269026" y="269026"/>
                </a:lnTo>
                <a:lnTo>
                  <a:pt x="0" y="2690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9037339" y="8198509"/>
            <a:ext cx="259061" cy="259061"/>
          </a:xfrm>
          <a:custGeom>
            <a:avLst/>
            <a:gdLst/>
            <a:ahLst/>
            <a:cxnLst/>
            <a:rect r="r" b="b" t="t" l="l"/>
            <a:pathLst>
              <a:path h="259061" w="259061">
                <a:moveTo>
                  <a:pt x="0" y="0"/>
                </a:moveTo>
                <a:lnTo>
                  <a:pt x="259061" y="0"/>
                </a:lnTo>
                <a:lnTo>
                  <a:pt x="259061" y="259061"/>
                </a:lnTo>
                <a:lnTo>
                  <a:pt x="0" y="259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9024435" y="9422094"/>
            <a:ext cx="259061" cy="259061"/>
          </a:xfrm>
          <a:custGeom>
            <a:avLst/>
            <a:gdLst/>
            <a:ahLst/>
            <a:cxnLst/>
            <a:rect r="r" b="b" t="t" l="l"/>
            <a:pathLst>
              <a:path h="259061" w="259061">
                <a:moveTo>
                  <a:pt x="0" y="0"/>
                </a:moveTo>
                <a:lnTo>
                  <a:pt x="259061" y="0"/>
                </a:lnTo>
                <a:lnTo>
                  <a:pt x="259061" y="259061"/>
                </a:lnTo>
                <a:lnTo>
                  <a:pt x="0" y="259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0">
            <a:off x="1028700" y="403982"/>
            <a:ext cx="7659780" cy="1800225"/>
          </a:xfrm>
          <a:prstGeom prst="rect">
            <a:avLst/>
          </a:prstGeom>
        </p:spPr>
        <p:txBody>
          <a:bodyPr anchor="t" rtlCol="false" tIns="0" lIns="0" bIns="0" rIns="0">
            <a:spAutoFit/>
          </a:bodyPr>
          <a:lstStyle/>
          <a:p>
            <a:pPr algn="l">
              <a:lnSpc>
                <a:spcPts val="4500"/>
              </a:lnSpc>
            </a:pPr>
            <a:r>
              <a:rPr lang="en-US" sz="6000">
                <a:solidFill>
                  <a:srgbClr val="010A4F"/>
                </a:solidFill>
                <a:latin typeface="Abril Fatface"/>
                <a:ea typeface="Abril Fatface"/>
                <a:cs typeface="Abril Fatface"/>
                <a:sym typeface="Abril Fatface"/>
              </a:rPr>
              <a:t>Blueprint for Public Health Excellence 2019</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384887" cy="8830698"/>
            <a:chOff x="0" y="0"/>
            <a:chExt cx="21846516" cy="11774264"/>
          </a:xfrm>
        </p:grpSpPr>
        <p:sp>
          <p:nvSpPr>
            <p:cNvPr name="Freeform 3" id="3"/>
            <p:cNvSpPr/>
            <p:nvPr/>
          </p:nvSpPr>
          <p:spPr>
            <a:xfrm flipH="false" flipV="false" rot="0">
              <a:off x="0" y="0"/>
              <a:ext cx="21846539" cy="11774297"/>
            </a:xfrm>
            <a:custGeom>
              <a:avLst/>
              <a:gdLst/>
              <a:ahLst/>
              <a:cxnLst/>
              <a:rect r="r" b="b" t="t" l="l"/>
              <a:pathLst>
                <a:path h="11774297" w="21846539">
                  <a:moveTo>
                    <a:pt x="0" y="0"/>
                  </a:moveTo>
                  <a:lnTo>
                    <a:pt x="21846539" y="0"/>
                  </a:lnTo>
                  <a:lnTo>
                    <a:pt x="21846539" y="11774297"/>
                  </a:lnTo>
                  <a:lnTo>
                    <a:pt x="0" y="11774297"/>
                  </a:lnTo>
                  <a:close/>
                </a:path>
              </a:pathLst>
            </a:custGeom>
            <a:solidFill>
              <a:srgbClr val="FFFFFF"/>
            </a:solidFill>
          </p:spPr>
        </p:sp>
      </p:grpSp>
      <p:sp>
        <p:nvSpPr>
          <p:cNvPr name="TextBox 4" id="4"/>
          <p:cNvSpPr txBox="true"/>
          <p:nvPr/>
        </p:nvSpPr>
        <p:spPr>
          <a:xfrm rot="0">
            <a:off x="1286155" y="939705"/>
            <a:ext cx="12810845" cy="1221581"/>
          </a:xfrm>
          <a:prstGeom prst="rect">
            <a:avLst/>
          </a:prstGeom>
        </p:spPr>
        <p:txBody>
          <a:bodyPr anchor="t" rtlCol="false" tIns="0" lIns="0" bIns="0" rIns="0">
            <a:spAutoFit/>
          </a:bodyPr>
          <a:lstStyle/>
          <a:p>
            <a:pPr algn="l">
              <a:lnSpc>
                <a:spcPts val="9557"/>
              </a:lnSpc>
            </a:pPr>
            <a:r>
              <a:rPr lang="en-US" sz="8000">
                <a:solidFill>
                  <a:srgbClr val="010A4F"/>
                </a:solidFill>
                <a:latin typeface="Abril Fatface"/>
                <a:ea typeface="Abril Fatface"/>
                <a:cs typeface="Abril Fatface"/>
                <a:sym typeface="Abril Fatface"/>
              </a:rPr>
              <a:t>Taking Steps to Improve</a:t>
            </a:r>
          </a:p>
        </p:txBody>
      </p:sp>
      <p:sp>
        <p:nvSpPr>
          <p:cNvPr name="TextBox 5" id="5"/>
          <p:cNvSpPr txBox="true"/>
          <p:nvPr/>
        </p:nvSpPr>
        <p:spPr>
          <a:xfrm rot="0">
            <a:off x="1520409" y="3058716"/>
            <a:ext cx="7189929" cy="5143500"/>
          </a:xfrm>
          <a:prstGeom prst="rect">
            <a:avLst/>
          </a:prstGeom>
        </p:spPr>
        <p:txBody>
          <a:bodyPr anchor="t" rtlCol="false" tIns="0" lIns="0" bIns="0" rIns="0">
            <a:spAutoFit/>
          </a:bodyPr>
          <a:lstStyle/>
          <a:p>
            <a:pPr algn="l">
              <a:lnSpc>
                <a:spcPts val="4080"/>
              </a:lnSpc>
            </a:pPr>
            <a:r>
              <a:rPr lang="en-US" sz="3400" b="true">
                <a:solidFill>
                  <a:srgbClr val="000000"/>
                </a:solidFill>
                <a:latin typeface="Glacial Indifference Bold"/>
                <a:ea typeface="Glacial Indifference Bold"/>
                <a:cs typeface="Glacial Indifference Bold"/>
                <a:sym typeface="Glacial Indifference Bold"/>
              </a:rPr>
              <a:t>Support ability to meet statutory and regulatory requirements </a:t>
            </a:r>
            <a:r>
              <a:rPr lang="en-US" sz="3400">
                <a:solidFill>
                  <a:srgbClr val="000000"/>
                </a:solidFill>
                <a:latin typeface="Glacial Indifference"/>
                <a:ea typeface="Glacial Indifference"/>
                <a:cs typeface="Glacial Indifference"/>
                <a:sym typeface="Glacial Indifference"/>
              </a:rPr>
              <a:t>Created opportunity for shared services arrangements </a:t>
            </a:r>
          </a:p>
          <a:p>
            <a:pPr algn="l">
              <a:lnSpc>
                <a:spcPts val="4080"/>
              </a:lnSpc>
            </a:pPr>
            <a:r>
              <a:rPr lang="en-US" sz="3400">
                <a:solidFill>
                  <a:srgbClr val="000000"/>
                </a:solidFill>
                <a:latin typeface="Glacial Indifference"/>
                <a:ea typeface="Glacial Indifference"/>
                <a:cs typeface="Glacial Indifference"/>
                <a:sym typeface="Glacial Indifference"/>
              </a:rPr>
              <a:t>	</a:t>
            </a:r>
          </a:p>
          <a:p>
            <a:pPr algn="l">
              <a:lnSpc>
                <a:spcPts val="4080"/>
              </a:lnSpc>
            </a:pPr>
            <a:r>
              <a:rPr lang="en-US" sz="3400" b="true">
                <a:solidFill>
                  <a:srgbClr val="000000"/>
                </a:solidFill>
                <a:latin typeface="Glacial Indifference Bold"/>
                <a:ea typeface="Glacial Indifference Bold"/>
                <a:cs typeface="Glacial Indifference Bold"/>
                <a:sym typeface="Glacial Indifference Bold"/>
              </a:rPr>
              <a:t>Train the public health workforce to the same standard and make sure all communities have access to public health excellence </a:t>
            </a:r>
          </a:p>
          <a:p>
            <a:pPr algn="l">
              <a:lnSpc>
                <a:spcPts val="4080"/>
              </a:lnSpc>
            </a:pPr>
            <a:r>
              <a:rPr lang="en-US" sz="3400">
                <a:solidFill>
                  <a:srgbClr val="000000"/>
                </a:solidFill>
                <a:latin typeface="Glacial Indifference"/>
                <a:ea typeface="Glacial Indifference"/>
                <a:cs typeface="Glacial Indifference"/>
                <a:sym typeface="Glacial Indifference"/>
              </a:rPr>
              <a:t>Created training hubs</a:t>
            </a:r>
          </a:p>
        </p:txBody>
      </p:sp>
      <p:grpSp>
        <p:nvGrpSpPr>
          <p:cNvPr name="Group 6" id="6"/>
          <p:cNvGrpSpPr>
            <a:grpSpLocks noChangeAspect="true"/>
          </p:cNvGrpSpPr>
          <p:nvPr/>
        </p:nvGrpSpPr>
        <p:grpSpPr>
          <a:xfrm rot="0">
            <a:off x="9014833" y="3649265"/>
            <a:ext cx="8057253" cy="3962401"/>
            <a:chOff x="0" y="0"/>
            <a:chExt cx="10743004" cy="5283201"/>
          </a:xfrm>
        </p:grpSpPr>
        <p:sp>
          <p:nvSpPr>
            <p:cNvPr name="Freeform 7" id="7"/>
            <p:cNvSpPr/>
            <p:nvPr/>
          </p:nvSpPr>
          <p:spPr>
            <a:xfrm flipH="false" flipV="false" rot="0">
              <a:off x="0" y="0"/>
              <a:ext cx="10743057" cy="5283200"/>
            </a:xfrm>
            <a:custGeom>
              <a:avLst/>
              <a:gdLst/>
              <a:ahLst/>
              <a:cxnLst/>
              <a:rect r="r" b="b" t="t" l="l"/>
              <a:pathLst>
                <a:path h="5283200" w="10743057">
                  <a:moveTo>
                    <a:pt x="0" y="0"/>
                  </a:moveTo>
                  <a:lnTo>
                    <a:pt x="10743057" y="0"/>
                  </a:lnTo>
                  <a:lnTo>
                    <a:pt x="10743057" y="5283200"/>
                  </a:lnTo>
                  <a:lnTo>
                    <a:pt x="0" y="5283200"/>
                  </a:lnTo>
                  <a:lnTo>
                    <a:pt x="0" y="0"/>
                  </a:lnTo>
                  <a:close/>
                </a:path>
              </a:pathLst>
            </a:custGeom>
            <a:blipFill>
              <a:blip r:embed="rId2"/>
              <a:stretch>
                <a:fillRect l="0" t="-190" r="0" b="-19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895600" y="-1409700"/>
            <a:ext cx="8486926" cy="12306300"/>
            <a:chOff x="0" y="0"/>
            <a:chExt cx="11315901" cy="16408400"/>
          </a:xfrm>
        </p:grpSpPr>
        <p:sp>
          <p:nvSpPr>
            <p:cNvPr name="Freeform 3" id="3"/>
            <p:cNvSpPr/>
            <p:nvPr/>
          </p:nvSpPr>
          <p:spPr>
            <a:xfrm flipH="false" flipV="false" rot="0">
              <a:off x="0" y="0"/>
              <a:ext cx="11315954" cy="16408400"/>
            </a:xfrm>
            <a:custGeom>
              <a:avLst/>
              <a:gdLst/>
              <a:ahLst/>
              <a:cxnLst/>
              <a:rect r="r" b="b" t="t" l="l"/>
              <a:pathLst>
                <a:path h="16408400" w="11315954">
                  <a:moveTo>
                    <a:pt x="0" y="0"/>
                  </a:moveTo>
                  <a:lnTo>
                    <a:pt x="11315954" y="0"/>
                  </a:lnTo>
                  <a:lnTo>
                    <a:pt x="11315954" y="16408400"/>
                  </a:lnTo>
                  <a:lnTo>
                    <a:pt x="0" y="16408400"/>
                  </a:lnTo>
                  <a:close/>
                </a:path>
              </a:pathLst>
            </a:custGeom>
            <a:solidFill>
              <a:srgbClr val="FFFFFF">
                <a:alpha val="86275"/>
              </a:srgbClr>
            </a:solidFill>
          </p:spPr>
        </p:sp>
      </p:grpSp>
      <p:sp>
        <p:nvSpPr>
          <p:cNvPr name="TextBox 4" id="4"/>
          <p:cNvSpPr txBox="true"/>
          <p:nvPr/>
        </p:nvSpPr>
        <p:spPr>
          <a:xfrm rot="0">
            <a:off x="228545" y="639762"/>
            <a:ext cx="7450621" cy="985267"/>
          </a:xfrm>
          <a:prstGeom prst="rect">
            <a:avLst/>
          </a:prstGeom>
        </p:spPr>
        <p:txBody>
          <a:bodyPr anchor="t" rtlCol="false" tIns="0" lIns="0" bIns="0" rIns="0">
            <a:spAutoFit/>
          </a:bodyPr>
          <a:lstStyle/>
          <a:p>
            <a:pPr algn="l">
              <a:lnSpc>
                <a:spcPts val="8500"/>
              </a:lnSpc>
            </a:pPr>
            <a:r>
              <a:rPr lang="en-US" sz="8000">
                <a:solidFill>
                  <a:srgbClr val="010A4F"/>
                </a:solidFill>
                <a:latin typeface="Abril Fatface"/>
                <a:ea typeface="Abril Fatface"/>
                <a:cs typeface="Abril Fatface"/>
                <a:sym typeface="Abril Fatface"/>
              </a:rPr>
              <a:t>Training Hubs</a:t>
            </a:r>
          </a:p>
        </p:txBody>
      </p:sp>
      <p:sp>
        <p:nvSpPr>
          <p:cNvPr name="TextBox 5" id="5"/>
          <p:cNvSpPr txBox="true"/>
          <p:nvPr/>
        </p:nvSpPr>
        <p:spPr>
          <a:xfrm rot="0">
            <a:off x="421533" y="2600523"/>
            <a:ext cx="7609784" cy="6124575"/>
          </a:xfrm>
          <a:prstGeom prst="rect">
            <a:avLst/>
          </a:prstGeom>
        </p:spPr>
        <p:txBody>
          <a:bodyPr anchor="t" rtlCol="false" tIns="0" lIns="0" bIns="0" rIns="0">
            <a:spAutoFit/>
          </a:bodyPr>
          <a:lstStyle/>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Barnstable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Baystate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Berkshire-Hampden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Central Mass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Eastern MA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Franklin-Hampshire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Metro South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North Central MetroWest Public Health</a:t>
            </a:r>
          </a:p>
          <a:p>
            <a:pPr algn="l" marL="647700" indent="-323850" lvl="1">
              <a:lnSpc>
                <a:spcPts val="5400"/>
              </a:lnSpc>
              <a:buFont typeface="Arial"/>
              <a:buChar char="•"/>
            </a:pPr>
            <a:r>
              <a:rPr lang="en-US" sz="3000" spc="36">
                <a:solidFill>
                  <a:srgbClr val="010A4F"/>
                </a:solidFill>
                <a:latin typeface="Glacial Indifference"/>
                <a:ea typeface="Glacial Indifference"/>
                <a:cs typeface="Glacial Indifference"/>
                <a:sym typeface="Glacial Indifference"/>
              </a:rPr>
              <a:t>Northeast Public Health</a:t>
            </a:r>
          </a:p>
        </p:txBody>
      </p:sp>
      <p:grpSp>
        <p:nvGrpSpPr>
          <p:cNvPr name="Group 6" id="6"/>
          <p:cNvGrpSpPr>
            <a:grpSpLocks noChangeAspect="true"/>
          </p:cNvGrpSpPr>
          <p:nvPr/>
        </p:nvGrpSpPr>
        <p:grpSpPr>
          <a:xfrm rot="0">
            <a:off x="8031318" y="1999489"/>
            <a:ext cx="9901238" cy="7507616"/>
            <a:chOff x="0" y="0"/>
            <a:chExt cx="16548099" cy="12547600"/>
          </a:xfrm>
        </p:grpSpPr>
        <p:sp>
          <p:nvSpPr>
            <p:cNvPr name="Freeform 7" id="7" descr="Map  AI-generated content may be incorrect."/>
            <p:cNvSpPr/>
            <p:nvPr/>
          </p:nvSpPr>
          <p:spPr>
            <a:xfrm flipH="false" flipV="false" rot="0">
              <a:off x="0" y="0"/>
              <a:ext cx="16548100" cy="12547600"/>
            </a:xfrm>
            <a:custGeom>
              <a:avLst/>
              <a:gdLst/>
              <a:ahLst/>
              <a:cxnLst/>
              <a:rect r="r" b="b" t="t" l="l"/>
              <a:pathLst>
                <a:path h="12547600" w="16548100">
                  <a:moveTo>
                    <a:pt x="0" y="0"/>
                  </a:moveTo>
                  <a:lnTo>
                    <a:pt x="16548100" y="0"/>
                  </a:lnTo>
                  <a:lnTo>
                    <a:pt x="16548100" y="12547600"/>
                  </a:lnTo>
                  <a:lnTo>
                    <a:pt x="0" y="12547600"/>
                  </a:lnTo>
                  <a:lnTo>
                    <a:pt x="0" y="0"/>
                  </a:lnTo>
                  <a:close/>
                </a:path>
              </a:pathLst>
            </a:custGeom>
            <a:blipFill>
              <a:blip r:embed="rId2"/>
              <a:stretch>
                <a:fillRect l="-3606" t="0" r="-3606"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TextBox 4" id="4"/>
          <p:cNvSpPr txBox="true"/>
          <p:nvPr/>
        </p:nvSpPr>
        <p:spPr>
          <a:xfrm rot="0">
            <a:off x="1028700" y="1320472"/>
            <a:ext cx="11049000" cy="298811"/>
          </a:xfrm>
          <a:prstGeom prst="rect">
            <a:avLst/>
          </a:prstGeom>
        </p:spPr>
        <p:txBody>
          <a:bodyPr anchor="t" rtlCol="false" tIns="0" lIns="0" bIns="0" rIns="0">
            <a:spAutoFit/>
          </a:bodyPr>
          <a:lstStyle/>
          <a:p>
            <a:pPr algn="l">
              <a:lnSpc>
                <a:spcPts val="4950"/>
              </a:lnSpc>
            </a:pPr>
            <a:r>
              <a:rPr lang="en-US" sz="8000">
                <a:solidFill>
                  <a:srgbClr val="010A4F"/>
                </a:solidFill>
                <a:latin typeface="Abril Fatface"/>
                <a:ea typeface="Abril Fatface"/>
                <a:cs typeface="Abril Fatface"/>
                <a:sym typeface="Abril Fatface"/>
              </a:rPr>
              <a:t>Training Hub Program</a:t>
            </a:r>
          </a:p>
        </p:txBody>
      </p:sp>
      <p:grpSp>
        <p:nvGrpSpPr>
          <p:cNvPr name="Group 5" id="5"/>
          <p:cNvGrpSpPr/>
          <p:nvPr/>
        </p:nvGrpSpPr>
        <p:grpSpPr>
          <a:xfrm rot="-5400000">
            <a:off x="6310672" y="5556252"/>
            <a:ext cx="6178489" cy="38100"/>
            <a:chOff x="0" y="0"/>
            <a:chExt cx="8237985" cy="50800"/>
          </a:xfrm>
        </p:grpSpPr>
        <p:sp>
          <p:nvSpPr>
            <p:cNvPr name="Freeform 6" id="6"/>
            <p:cNvSpPr/>
            <p:nvPr/>
          </p:nvSpPr>
          <p:spPr>
            <a:xfrm flipH="false" flipV="false" rot="0">
              <a:off x="25400" y="0"/>
              <a:ext cx="8187182" cy="50800"/>
            </a:xfrm>
            <a:custGeom>
              <a:avLst/>
              <a:gdLst/>
              <a:ahLst/>
              <a:cxnLst/>
              <a:rect r="r" b="b" t="t" l="l"/>
              <a:pathLst>
                <a:path h="50800" w="8187182">
                  <a:moveTo>
                    <a:pt x="0" y="0"/>
                  </a:moveTo>
                  <a:lnTo>
                    <a:pt x="8187182" y="0"/>
                  </a:lnTo>
                  <a:lnTo>
                    <a:pt x="8187182" y="50800"/>
                  </a:lnTo>
                  <a:lnTo>
                    <a:pt x="0" y="50800"/>
                  </a:lnTo>
                  <a:close/>
                </a:path>
              </a:pathLst>
            </a:custGeom>
            <a:solidFill>
              <a:srgbClr val="010A4F"/>
            </a:solidFill>
          </p:spPr>
        </p:sp>
      </p:grpSp>
      <p:sp>
        <p:nvSpPr>
          <p:cNvPr name="Freeform 7" id="7"/>
          <p:cNvSpPr/>
          <p:nvPr/>
        </p:nvSpPr>
        <p:spPr>
          <a:xfrm flipH="false" flipV="false" rot="0">
            <a:off x="9708062" y="3024721"/>
            <a:ext cx="7077076" cy="1475063"/>
          </a:xfrm>
          <a:custGeom>
            <a:avLst/>
            <a:gdLst/>
            <a:ahLst/>
            <a:cxnLst/>
            <a:rect r="r" b="b" t="t" l="l"/>
            <a:pathLst>
              <a:path h="1475063" w="7077076">
                <a:moveTo>
                  <a:pt x="0" y="0"/>
                </a:moveTo>
                <a:lnTo>
                  <a:pt x="7077076" y="0"/>
                </a:lnTo>
                <a:lnTo>
                  <a:pt x="7077076" y="1475063"/>
                </a:lnTo>
                <a:lnTo>
                  <a:pt x="0" y="14750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9930811" y="3428838"/>
            <a:ext cx="1720186" cy="655869"/>
          </a:xfrm>
          <a:prstGeom prst="rect">
            <a:avLst/>
          </a:prstGeom>
        </p:spPr>
        <p:txBody>
          <a:bodyPr anchor="t" rtlCol="false" tIns="0" lIns="0" bIns="0" rIns="0">
            <a:spAutoFit/>
          </a:bodyPr>
          <a:lstStyle/>
          <a:p>
            <a:pPr algn="ctr">
              <a:lnSpc>
                <a:spcPts val="5013"/>
              </a:lnSpc>
            </a:pPr>
            <a:r>
              <a:rPr lang="en-US" b="true" sz="3856" spc="-38">
                <a:solidFill>
                  <a:srgbClr val="454699"/>
                </a:solidFill>
                <a:latin typeface="League Spartan"/>
                <a:ea typeface="League Spartan"/>
                <a:cs typeface="League Spartan"/>
                <a:sym typeface="League Spartan"/>
              </a:rPr>
              <a:t>TIER 1</a:t>
            </a:r>
          </a:p>
        </p:txBody>
      </p:sp>
      <p:sp>
        <p:nvSpPr>
          <p:cNvPr name="Freeform 9" id="9"/>
          <p:cNvSpPr/>
          <p:nvPr/>
        </p:nvSpPr>
        <p:spPr>
          <a:xfrm flipH="false" flipV="false" rot="0">
            <a:off x="9708062" y="4925384"/>
            <a:ext cx="7077076" cy="1475063"/>
          </a:xfrm>
          <a:custGeom>
            <a:avLst/>
            <a:gdLst/>
            <a:ahLst/>
            <a:cxnLst/>
            <a:rect r="r" b="b" t="t" l="l"/>
            <a:pathLst>
              <a:path h="1475063" w="7077076">
                <a:moveTo>
                  <a:pt x="0" y="0"/>
                </a:moveTo>
                <a:lnTo>
                  <a:pt x="7077076" y="0"/>
                </a:lnTo>
                <a:lnTo>
                  <a:pt x="7077076" y="1475063"/>
                </a:lnTo>
                <a:lnTo>
                  <a:pt x="0" y="14750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9930811" y="5327500"/>
            <a:ext cx="1720186" cy="655869"/>
          </a:xfrm>
          <a:prstGeom prst="rect">
            <a:avLst/>
          </a:prstGeom>
        </p:spPr>
        <p:txBody>
          <a:bodyPr anchor="t" rtlCol="false" tIns="0" lIns="0" bIns="0" rIns="0">
            <a:spAutoFit/>
          </a:bodyPr>
          <a:lstStyle/>
          <a:p>
            <a:pPr algn="ctr">
              <a:lnSpc>
                <a:spcPts val="5013"/>
              </a:lnSpc>
            </a:pPr>
            <a:r>
              <a:rPr lang="en-US" b="true" sz="3856" spc="-38">
                <a:solidFill>
                  <a:srgbClr val="454699"/>
                </a:solidFill>
                <a:latin typeface="League Spartan"/>
                <a:ea typeface="League Spartan"/>
                <a:cs typeface="League Spartan"/>
                <a:sym typeface="League Spartan"/>
              </a:rPr>
              <a:t>TIER 2</a:t>
            </a:r>
          </a:p>
        </p:txBody>
      </p:sp>
      <p:sp>
        <p:nvSpPr>
          <p:cNvPr name="Freeform 11" id="11"/>
          <p:cNvSpPr/>
          <p:nvPr/>
        </p:nvSpPr>
        <p:spPr>
          <a:xfrm flipH="false" flipV="false" rot="0">
            <a:off x="9708062" y="6826046"/>
            <a:ext cx="7077076" cy="1475063"/>
          </a:xfrm>
          <a:custGeom>
            <a:avLst/>
            <a:gdLst/>
            <a:ahLst/>
            <a:cxnLst/>
            <a:rect r="r" b="b" t="t" l="l"/>
            <a:pathLst>
              <a:path h="1475063" w="7077076">
                <a:moveTo>
                  <a:pt x="0" y="0"/>
                </a:moveTo>
                <a:lnTo>
                  <a:pt x="7077076" y="0"/>
                </a:lnTo>
                <a:lnTo>
                  <a:pt x="7077076" y="1475063"/>
                </a:lnTo>
                <a:lnTo>
                  <a:pt x="0" y="14750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9930811" y="7226096"/>
            <a:ext cx="1720186" cy="655869"/>
          </a:xfrm>
          <a:prstGeom prst="rect">
            <a:avLst/>
          </a:prstGeom>
        </p:spPr>
        <p:txBody>
          <a:bodyPr anchor="t" rtlCol="false" tIns="0" lIns="0" bIns="0" rIns="0">
            <a:spAutoFit/>
          </a:bodyPr>
          <a:lstStyle/>
          <a:p>
            <a:pPr algn="ctr">
              <a:lnSpc>
                <a:spcPts val="5013"/>
              </a:lnSpc>
            </a:pPr>
            <a:r>
              <a:rPr lang="en-US" b="true" sz="3856" spc="-38">
                <a:solidFill>
                  <a:srgbClr val="454699"/>
                </a:solidFill>
                <a:latin typeface="League Spartan"/>
                <a:ea typeface="League Spartan"/>
                <a:cs typeface="League Spartan"/>
                <a:sym typeface="League Spartan"/>
              </a:rPr>
              <a:t>TIER 3</a:t>
            </a:r>
          </a:p>
        </p:txBody>
      </p:sp>
      <p:sp>
        <p:nvSpPr>
          <p:cNvPr name="TextBox 13" id="13"/>
          <p:cNvSpPr txBox="true"/>
          <p:nvPr/>
        </p:nvSpPr>
        <p:spPr>
          <a:xfrm rot="0">
            <a:off x="1816001" y="3098720"/>
            <a:ext cx="6650466" cy="5202389"/>
          </a:xfrm>
          <a:prstGeom prst="rect">
            <a:avLst/>
          </a:prstGeom>
        </p:spPr>
        <p:txBody>
          <a:bodyPr anchor="t" rtlCol="false" tIns="0" lIns="0" bIns="0" rIns="0">
            <a:spAutoFit/>
          </a:bodyPr>
          <a:lstStyle/>
          <a:p>
            <a:pPr algn="ctr">
              <a:lnSpc>
                <a:spcPts val="3818"/>
              </a:lnSpc>
            </a:pPr>
            <a:r>
              <a:rPr lang="en-US" sz="3818" spc="37">
                <a:solidFill>
                  <a:srgbClr val="010A4F"/>
                </a:solidFill>
                <a:latin typeface="Glacial Indifference"/>
                <a:ea typeface="Glacial Indifference"/>
                <a:cs typeface="Glacial Indifference"/>
                <a:sym typeface="Glacial Indifference"/>
              </a:rPr>
              <a:t>All inspectors and health agents are expected to participate and complete the training hub program &amp; curriculum</a:t>
            </a:r>
          </a:p>
          <a:p>
            <a:pPr algn="ctr">
              <a:lnSpc>
                <a:spcPts val="3818"/>
              </a:lnSpc>
            </a:pPr>
          </a:p>
          <a:p>
            <a:pPr algn="ctr">
              <a:lnSpc>
                <a:spcPts val="3818"/>
              </a:lnSpc>
            </a:pPr>
            <a:r>
              <a:rPr lang="en-US" b="true" sz="3818" spc="37">
                <a:solidFill>
                  <a:srgbClr val="010A4F"/>
                </a:solidFill>
                <a:latin typeface="Glacial Indifference Bold"/>
                <a:ea typeface="Glacial Indifference Bold"/>
                <a:cs typeface="Glacial Indifference Bold"/>
                <a:sym typeface="Glacial Indifference Bold"/>
              </a:rPr>
              <a:t>This also includes BOH members and directors who conduct inspections</a:t>
            </a:r>
          </a:p>
          <a:p>
            <a:pPr algn="ctr">
              <a:lnSpc>
                <a:spcPts val="3818"/>
              </a:lnSpc>
            </a:pPr>
          </a:p>
          <a:p>
            <a:pPr algn="ctr">
              <a:lnSpc>
                <a:spcPts val="3818"/>
              </a:lnSpc>
            </a:pPr>
            <a:r>
              <a:rPr lang="en-US" sz="3818" spc="37" u="sng">
                <a:solidFill>
                  <a:srgbClr val="0000FF"/>
                </a:solidFill>
                <a:latin typeface="Glacial Indifference"/>
                <a:ea typeface="Glacial Indifference"/>
                <a:cs typeface="Glacial Indifference"/>
                <a:sym typeface="Glacial Indifference"/>
                <a:hlinkClick r:id="rId8" tooltip="https://www.mass.gov/info-details/workforce-standards#inspector-/-environmental-health-specialist-"/>
              </a:rPr>
              <a:t>Workforce Standards</a:t>
            </a:r>
          </a:p>
        </p:txBody>
      </p:sp>
      <p:sp>
        <p:nvSpPr>
          <p:cNvPr name="TextBox 14" id="14"/>
          <p:cNvSpPr txBox="true"/>
          <p:nvPr/>
        </p:nvSpPr>
        <p:spPr>
          <a:xfrm rot="0">
            <a:off x="12310266" y="3163193"/>
            <a:ext cx="4228913" cy="702386"/>
          </a:xfrm>
          <a:prstGeom prst="rect">
            <a:avLst/>
          </a:prstGeom>
        </p:spPr>
        <p:txBody>
          <a:bodyPr anchor="t" rtlCol="false" tIns="0" lIns="0" bIns="0" rIns="0">
            <a:spAutoFit/>
          </a:bodyPr>
          <a:lstStyle/>
          <a:p>
            <a:pPr algn="just">
              <a:lnSpc>
                <a:spcPts val="4966"/>
              </a:lnSpc>
            </a:pPr>
            <a:r>
              <a:rPr lang="en-US" sz="3497" b="true">
                <a:solidFill>
                  <a:srgbClr val="010A4F"/>
                </a:solidFill>
                <a:latin typeface="Roboto Bold"/>
                <a:ea typeface="Roboto Bold"/>
                <a:cs typeface="Roboto Bold"/>
                <a:sym typeface="Roboto Bold"/>
              </a:rPr>
              <a:t>Essential Knowledge</a:t>
            </a:r>
          </a:p>
        </p:txBody>
      </p:sp>
      <p:sp>
        <p:nvSpPr>
          <p:cNvPr name="TextBox 15" id="15"/>
          <p:cNvSpPr txBox="true"/>
          <p:nvPr/>
        </p:nvSpPr>
        <p:spPr>
          <a:xfrm rot="0">
            <a:off x="12409284" y="4966104"/>
            <a:ext cx="3835301" cy="1331036"/>
          </a:xfrm>
          <a:prstGeom prst="rect">
            <a:avLst/>
          </a:prstGeom>
        </p:spPr>
        <p:txBody>
          <a:bodyPr anchor="t" rtlCol="false" tIns="0" lIns="0" bIns="0" rIns="0">
            <a:spAutoFit/>
          </a:bodyPr>
          <a:lstStyle/>
          <a:p>
            <a:pPr algn="ctr">
              <a:lnSpc>
                <a:spcPts val="4966"/>
              </a:lnSpc>
            </a:pPr>
            <a:r>
              <a:rPr lang="en-US" sz="3497" b="true">
                <a:solidFill>
                  <a:srgbClr val="010A4F"/>
                </a:solidFill>
                <a:latin typeface="Roboto Bold"/>
                <a:ea typeface="Roboto Bold"/>
                <a:cs typeface="Roboto Bold"/>
                <a:sym typeface="Roboto Bold"/>
              </a:rPr>
              <a:t>Instructor Guided Learning </a:t>
            </a:r>
          </a:p>
        </p:txBody>
      </p:sp>
      <p:sp>
        <p:nvSpPr>
          <p:cNvPr name="TextBox 16" id="16"/>
          <p:cNvSpPr txBox="true"/>
          <p:nvPr/>
        </p:nvSpPr>
        <p:spPr>
          <a:xfrm rot="0">
            <a:off x="12402002" y="7496881"/>
            <a:ext cx="3728030" cy="569544"/>
          </a:xfrm>
          <a:prstGeom prst="rect">
            <a:avLst/>
          </a:prstGeom>
        </p:spPr>
        <p:txBody>
          <a:bodyPr anchor="t" rtlCol="false" tIns="0" lIns="0" bIns="0" rIns="0">
            <a:spAutoFit/>
          </a:bodyPr>
          <a:lstStyle/>
          <a:p>
            <a:pPr algn="r">
              <a:lnSpc>
                <a:spcPts val="3972"/>
              </a:lnSpc>
            </a:pPr>
            <a:r>
              <a:rPr lang="en-US" sz="2797">
                <a:solidFill>
                  <a:srgbClr val="000000"/>
                </a:solidFill>
                <a:latin typeface="Roboto"/>
                <a:ea typeface="Roboto"/>
                <a:cs typeface="Roboto"/>
                <a:sym typeface="Roboto"/>
              </a:rPr>
              <a:t>(In-Person Inspections)</a:t>
            </a:r>
          </a:p>
        </p:txBody>
      </p:sp>
      <p:sp>
        <p:nvSpPr>
          <p:cNvPr name="TextBox 17" id="17"/>
          <p:cNvSpPr txBox="true"/>
          <p:nvPr/>
        </p:nvSpPr>
        <p:spPr>
          <a:xfrm rot="0">
            <a:off x="12564676" y="6854621"/>
            <a:ext cx="3326481" cy="702386"/>
          </a:xfrm>
          <a:prstGeom prst="rect">
            <a:avLst/>
          </a:prstGeom>
        </p:spPr>
        <p:txBody>
          <a:bodyPr anchor="t" rtlCol="false" tIns="0" lIns="0" bIns="0" rIns="0">
            <a:spAutoFit/>
          </a:bodyPr>
          <a:lstStyle/>
          <a:p>
            <a:pPr algn="r">
              <a:lnSpc>
                <a:spcPts val="4966"/>
              </a:lnSpc>
            </a:pPr>
            <a:r>
              <a:rPr lang="en-US" sz="3497" b="true">
                <a:solidFill>
                  <a:srgbClr val="010A4F"/>
                </a:solidFill>
                <a:latin typeface="Roboto Bold"/>
                <a:ea typeface="Roboto Bold"/>
                <a:cs typeface="Roboto Bold"/>
                <a:sym typeface="Roboto Bold"/>
              </a:rPr>
              <a:t>Applied Practice</a:t>
            </a:r>
          </a:p>
        </p:txBody>
      </p:sp>
      <p:sp>
        <p:nvSpPr>
          <p:cNvPr name="TextBox 18" id="18"/>
          <p:cNvSpPr txBox="true"/>
          <p:nvPr/>
        </p:nvSpPr>
        <p:spPr>
          <a:xfrm rot="0">
            <a:off x="13041637" y="3761836"/>
            <a:ext cx="2570594" cy="569544"/>
          </a:xfrm>
          <a:prstGeom prst="rect">
            <a:avLst/>
          </a:prstGeom>
        </p:spPr>
        <p:txBody>
          <a:bodyPr anchor="t" rtlCol="false" tIns="0" lIns="0" bIns="0" rIns="0">
            <a:spAutoFit/>
          </a:bodyPr>
          <a:lstStyle/>
          <a:p>
            <a:pPr algn="r">
              <a:lnSpc>
                <a:spcPts val="3972"/>
              </a:lnSpc>
            </a:pPr>
            <a:r>
              <a:rPr lang="en-US" sz="2797">
                <a:solidFill>
                  <a:srgbClr val="000000"/>
                </a:solidFill>
                <a:latin typeface="Roboto"/>
                <a:ea typeface="Roboto"/>
                <a:cs typeface="Roboto"/>
                <a:sym typeface="Roboto"/>
              </a:rPr>
              <a:t>(Pre-Requisites)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grpSp>
        <p:nvGrpSpPr>
          <p:cNvPr name="Group 4" id="4"/>
          <p:cNvGrpSpPr/>
          <p:nvPr/>
        </p:nvGrpSpPr>
        <p:grpSpPr>
          <a:xfrm rot="0">
            <a:off x="1701323" y="2940344"/>
            <a:ext cx="14885354" cy="6010112"/>
            <a:chOff x="0" y="0"/>
            <a:chExt cx="19847139" cy="8013483"/>
          </a:xfrm>
        </p:grpSpPr>
        <p:sp>
          <p:nvSpPr>
            <p:cNvPr name="Freeform 5" id="5"/>
            <p:cNvSpPr/>
            <p:nvPr/>
          </p:nvSpPr>
          <p:spPr>
            <a:xfrm flipH="false" flipV="false" rot="0">
              <a:off x="0" y="0"/>
              <a:ext cx="19847179" cy="8013446"/>
            </a:xfrm>
            <a:custGeom>
              <a:avLst/>
              <a:gdLst/>
              <a:ahLst/>
              <a:cxnLst/>
              <a:rect r="r" b="b" t="t" l="l"/>
              <a:pathLst>
                <a:path h="8013446" w="19847179">
                  <a:moveTo>
                    <a:pt x="0" y="0"/>
                  </a:moveTo>
                  <a:lnTo>
                    <a:pt x="19847179" y="0"/>
                  </a:lnTo>
                  <a:lnTo>
                    <a:pt x="19847179" y="8013446"/>
                  </a:lnTo>
                  <a:lnTo>
                    <a:pt x="0" y="8013446"/>
                  </a:lnTo>
                  <a:lnTo>
                    <a:pt x="0" y="0"/>
                  </a:lnTo>
                  <a:close/>
                </a:path>
              </a:pathLst>
            </a:custGeom>
            <a:blipFill>
              <a:blip r:embed="rId2"/>
              <a:stretch>
                <a:fillRect l="0" t="0" r="0" b="0"/>
              </a:stretch>
            </a:blipFill>
          </p:spPr>
        </p:sp>
      </p:grpSp>
      <p:sp>
        <p:nvSpPr>
          <p:cNvPr name="TextBox 6" id="6"/>
          <p:cNvSpPr txBox="true"/>
          <p:nvPr/>
        </p:nvSpPr>
        <p:spPr>
          <a:xfrm rot="0">
            <a:off x="1028700" y="1274583"/>
            <a:ext cx="11016852" cy="298811"/>
          </a:xfrm>
          <a:prstGeom prst="rect">
            <a:avLst/>
          </a:prstGeom>
        </p:spPr>
        <p:txBody>
          <a:bodyPr anchor="t" rtlCol="false" tIns="0" lIns="0" bIns="0" rIns="0">
            <a:spAutoFit/>
          </a:bodyPr>
          <a:lstStyle/>
          <a:p>
            <a:pPr algn="ctr">
              <a:lnSpc>
                <a:spcPts val="4950"/>
              </a:lnSpc>
            </a:pPr>
            <a:r>
              <a:rPr lang="en-US" sz="8000">
                <a:solidFill>
                  <a:srgbClr val="010A4F"/>
                </a:solidFill>
                <a:latin typeface="Abril Fatface"/>
                <a:ea typeface="Abril Fatface"/>
                <a:cs typeface="Abril Fatface"/>
                <a:sym typeface="Abril Fatface"/>
              </a:rPr>
              <a:t>Workforce Standards</a:t>
            </a:r>
          </a:p>
        </p:txBody>
      </p:sp>
      <p:sp>
        <p:nvSpPr>
          <p:cNvPr name="Freeform 7" id="7"/>
          <p:cNvSpPr/>
          <p:nvPr/>
        </p:nvSpPr>
        <p:spPr>
          <a:xfrm flipH="false" flipV="false" rot="0">
            <a:off x="10011554" y="6508549"/>
            <a:ext cx="300727" cy="286630"/>
          </a:xfrm>
          <a:custGeom>
            <a:avLst/>
            <a:gdLst/>
            <a:ahLst/>
            <a:cxnLst/>
            <a:rect r="r" b="b" t="t" l="l"/>
            <a:pathLst>
              <a:path h="286630" w="300727">
                <a:moveTo>
                  <a:pt x="0" y="0"/>
                </a:moveTo>
                <a:lnTo>
                  <a:pt x="300727" y="0"/>
                </a:lnTo>
                <a:lnTo>
                  <a:pt x="300727" y="286630"/>
                </a:lnTo>
                <a:lnTo>
                  <a:pt x="0" y="28663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7203517" y="6946372"/>
            <a:ext cx="300727" cy="286630"/>
          </a:xfrm>
          <a:custGeom>
            <a:avLst/>
            <a:gdLst/>
            <a:ahLst/>
            <a:cxnLst/>
            <a:rect r="r" b="b" t="t" l="l"/>
            <a:pathLst>
              <a:path h="286630" w="300727">
                <a:moveTo>
                  <a:pt x="0" y="0"/>
                </a:moveTo>
                <a:lnTo>
                  <a:pt x="300727" y="0"/>
                </a:lnTo>
                <a:lnTo>
                  <a:pt x="300727" y="286630"/>
                </a:lnTo>
                <a:lnTo>
                  <a:pt x="0" y="28663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890A4"/>
        </a:solidFill>
      </p:bgPr>
    </p:bg>
    <p:spTree>
      <p:nvGrpSpPr>
        <p:cNvPr id="1" name=""/>
        <p:cNvGrpSpPr/>
        <p:nvPr/>
      </p:nvGrpSpPr>
      <p:grpSpPr>
        <a:xfrm>
          <a:off x="0" y="0"/>
          <a:ext cx="0" cy="0"/>
          <a:chOff x="0" y="0"/>
          <a:chExt cx="0" cy="0"/>
        </a:xfrm>
      </p:grpSpPr>
      <p:grpSp>
        <p:nvGrpSpPr>
          <p:cNvPr name="Group 2" id="2"/>
          <p:cNvGrpSpPr/>
          <p:nvPr/>
        </p:nvGrpSpPr>
        <p:grpSpPr>
          <a:xfrm rot="0">
            <a:off x="822390" y="658537"/>
            <a:ext cx="16643219" cy="8969927"/>
            <a:chOff x="0" y="0"/>
            <a:chExt cx="22190959" cy="11959903"/>
          </a:xfrm>
        </p:grpSpPr>
        <p:sp>
          <p:nvSpPr>
            <p:cNvPr name="Freeform 3" id="3"/>
            <p:cNvSpPr/>
            <p:nvPr/>
          </p:nvSpPr>
          <p:spPr>
            <a:xfrm flipH="false" flipV="false" rot="0">
              <a:off x="0" y="0"/>
              <a:ext cx="22190963" cy="11959844"/>
            </a:xfrm>
            <a:custGeom>
              <a:avLst/>
              <a:gdLst/>
              <a:ahLst/>
              <a:cxnLst/>
              <a:rect r="r" b="b" t="t" l="l"/>
              <a:pathLst>
                <a:path h="11959844" w="22190963">
                  <a:moveTo>
                    <a:pt x="0" y="0"/>
                  </a:moveTo>
                  <a:lnTo>
                    <a:pt x="22190963" y="0"/>
                  </a:lnTo>
                  <a:lnTo>
                    <a:pt x="22190963" y="11959844"/>
                  </a:lnTo>
                  <a:lnTo>
                    <a:pt x="0" y="11959844"/>
                  </a:lnTo>
                  <a:close/>
                </a:path>
              </a:pathLst>
            </a:custGeom>
            <a:solidFill>
              <a:srgbClr val="FFFFFF"/>
            </a:solidFill>
          </p:spPr>
        </p:sp>
      </p:grpSp>
      <p:sp>
        <p:nvSpPr>
          <p:cNvPr name="Freeform 4" id="4"/>
          <p:cNvSpPr/>
          <p:nvPr/>
        </p:nvSpPr>
        <p:spPr>
          <a:xfrm flipH="false" flipV="false" rot="0">
            <a:off x="10011554" y="6508549"/>
            <a:ext cx="300727" cy="286630"/>
          </a:xfrm>
          <a:custGeom>
            <a:avLst/>
            <a:gdLst/>
            <a:ahLst/>
            <a:cxnLst/>
            <a:rect r="r" b="b" t="t" l="l"/>
            <a:pathLst>
              <a:path h="286630" w="300727">
                <a:moveTo>
                  <a:pt x="0" y="0"/>
                </a:moveTo>
                <a:lnTo>
                  <a:pt x="300727" y="0"/>
                </a:lnTo>
                <a:lnTo>
                  <a:pt x="300727" y="286630"/>
                </a:lnTo>
                <a:lnTo>
                  <a:pt x="0" y="2866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7203517" y="6946372"/>
            <a:ext cx="300727" cy="286630"/>
          </a:xfrm>
          <a:custGeom>
            <a:avLst/>
            <a:gdLst/>
            <a:ahLst/>
            <a:cxnLst/>
            <a:rect r="r" b="b" t="t" l="l"/>
            <a:pathLst>
              <a:path h="286630" w="300727">
                <a:moveTo>
                  <a:pt x="0" y="0"/>
                </a:moveTo>
                <a:lnTo>
                  <a:pt x="300727" y="0"/>
                </a:lnTo>
                <a:lnTo>
                  <a:pt x="300727" y="286630"/>
                </a:lnTo>
                <a:lnTo>
                  <a:pt x="0" y="2866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455751" y="2547240"/>
            <a:ext cx="13376497" cy="6521042"/>
          </a:xfrm>
          <a:custGeom>
            <a:avLst/>
            <a:gdLst/>
            <a:ahLst/>
            <a:cxnLst/>
            <a:rect r="r" b="b" t="t" l="l"/>
            <a:pathLst>
              <a:path h="6521042" w="13376497">
                <a:moveTo>
                  <a:pt x="0" y="0"/>
                </a:moveTo>
                <a:lnTo>
                  <a:pt x="13376498" y="0"/>
                </a:lnTo>
                <a:lnTo>
                  <a:pt x="13376498" y="6521042"/>
                </a:lnTo>
                <a:lnTo>
                  <a:pt x="0" y="6521042"/>
                </a:lnTo>
                <a:lnTo>
                  <a:pt x="0" y="0"/>
                </a:lnTo>
                <a:close/>
              </a:path>
            </a:pathLst>
          </a:custGeom>
          <a:blipFill>
            <a:blip r:embed="rId4"/>
            <a:stretch>
              <a:fillRect l="0" t="0" r="0" b="0"/>
            </a:stretch>
          </a:blipFill>
        </p:spPr>
      </p:sp>
      <p:sp>
        <p:nvSpPr>
          <p:cNvPr name="TextBox 7" id="7"/>
          <p:cNvSpPr txBox="true"/>
          <p:nvPr/>
        </p:nvSpPr>
        <p:spPr>
          <a:xfrm rot="0">
            <a:off x="822390" y="1323337"/>
            <a:ext cx="11016852" cy="298811"/>
          </a:xfrm>
          <a:prstGeom prst="rect">
            <a:avLst/>
          </a:prstGeom>
        </p:spPr>
        <p:txBody>
          <a:bodyPr anchor="t" rtlCol="false" tIns="0" lIns="0" bIns="0" rIns="0">
            <a:spAutoFit/>
          </a:bodyPr>
          <a:lstStyle/>
          <a:p>
            <a:pPr algn="ctr">
              <a:lnSpc>
                <a:spcPts val="4950"/>
              </a:lnSpc>
            </a:pPr>
            <a:r>
              <a:rPr lang="en-US" sz="8000">
                <a:solidFill>
                  <a:srgbClr val="010A4F"/>
                </a:solidFill>
                <a:latin typeface="Abril Fatface"/>
                <a:ea typeface="Abril Fatface"/>
                <a:cs typeface="Abril Fatface"/>
                <a:sym typeface="Abril Fatface"/>
              </a:rPr>
              <a:t>Workforce Standards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DAGyroYvTKs</dc:identifier>
  <dcterms:modified xsi:type="dcterms:W3CDTF">2011-08-01T06:04:30Z</dcterms:modified>
  <cp:revision>1</cp:revision>
  <dc:title>MEHA - Training Hubs Presentation</dc:title>
</cp:coreProperties>
</file>