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711" r:id="rId2"/>
    <p:sldId id="612" r:id="rId3"/>
    <p:sldId id="672" r:id="rId4"/>
    <p:sldId id="706" r:id="rId5"/>
    <p:sldId id="707" r:id="rId6"/>
    <p:sldId id="708" r:id="rId7"/>
    <p:sldId id="264" r:id="rId8"/>
    <p:sldId id="283" r:id="rId9"/>
    <p:sldId id="269" r:id="rId10"/>
    <p:sldId id="270" r:id="rId11"/>
    <p:sldId id="688" r:id="rId12"/>
    <p:sldId id="689" r:id="rId13"/>
    <p:sldId id="710" r:id="rId14"/>
    <p:sldId id="709" r:id="rId15"/>
    <p:sldId id="295" r:id="rId16"/>
    <p:sldId id="705" r:id="rId17"/>
    <p:sldId id="297" r:id="rId18"/>
    <p:sldId id="298" r:id="rId19"/>
    <p:sldId id="300" r:id="rId20"/>
    <p:sldId id="301" r:id="rId21"/>
    <p:sldId id="673" r:id="rId22"/>
    <p:sldId id="326" r:id="rId23"/>
    <p:sldId id="329" r:id="rId24"/>
    <p:sldId id="304" r:id="rId25"/>
    <p:sldId id="305" r:id="rId26"/>
    <p:sldId id="713" r:id="rId27"/>
    <p:sldId id="309" r:id="rId28"/>
    <p:sldId id="306" r:id="rId29"/>
    <p:sldId id="307" r:id="rId30"/>
    <p:sldId id="310" r:id="rId31"/>
    <p:sldId id="311" r:id="rId32"/>
    <p:sldId id="279" r:id="rId33"/>
    <p:sldId id="7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E8E11-A91B-4B00-8F49-63C1BF3F7FA9}" v="13" dt="2025-09-02T17:32:13.083"/>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0112" autoAdjust="0"/>
  </p:normalViewPr>
  <p:slideViewPr>
    <p:cSldViewPr snapToGrid="0">
      <p:cViewPr varScale="1">
        <p:scale>
          <a:sx n="92" d="100"/>
          <a:sy n="92" d="100"/>
        </p:scale>
        <p:origin x="12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0FC2872-1784-4D53-B440-E5BF4828395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5A04-EDCB-40B5-BFD3-674A62DCC5AF}">
      <dgm:prSet custT="1"/>
      <dgm:spPr/>
      <dgm:t>
        <a:bodyPr/>
        <a:lstStyle/>
        <a:p>
          <a:r>
            <a:rPr lang="en-US" sz="1600" dirty="0"/>
            <a:t>The plan, developed by the operator, allows the operator to consider all the options and decide what  is best for their establishment</a:t>
          </a:r>
        </a:p>
      </dgm:t>
    </dgm:pt>
    <dgm:pt modelId="{987172E1-31D7-4ADF-A8B2-9E4D72F1D2B3}" type="parTrans" cxnId="{243D6B61-220B-4141-B684-9CE3A3C7BED0}">
      <dgm:prSet/>
      <dgm:spPr/>
      <dgm:t>
        <a:bodyPr/>
        <a:lstStyle/>
        <a:p>
          <a:endParaRPr lang="en-US" sz="1600"/>
        </a:p>
      </dgm:t>
    </dgm:pt>
    <dgm:pt modelId="{C550F9BC-F974-4AAB-8398-647EAF4D7DD7}" type="sibTrans" cxnId="{243D6B61-220B-4141-B684-9CE3A3C7BED0}">
      <dgm:prSet/>
      <dgm:spPr/>
      <dgm:t>
        <a:bodyPr/>
        <a:lstStyle/>
        <a:p>
          <a:endParaRPr lang="en-US" sz="1600"/>
        </a:p>
      </dgm:t>
    </dgm:pt>
    <dgm:pt modelId="{E76FF290-617B-4E97-A753-A3A1B8FECDA4}">
      <dgm:prSet custT="1"/>
      <dgm:spPr/>
      <dgm:t>
        <a:bodyPr/>
        <a:lstStyle/>
        <a:p>
          <a:r>
            <a:rPr lang="en-US" sz="1600" dirty="0"/>
            <a:t>The plan is mutually agreed upon by the operator and/or the inspector</a:t>
          </a:r>
        </a:p>
      </dgm:t>
    </dgm:pt>
    <dgm:pt modelId="{90873F9D-F715-4D7D-882F-1B90B6D7F932}" type="parTrans" cxnId="{4793676E-0996-44A0-80E6-081F285AF488}">
      <dgm:prSet/>
      <dgm:spPr/>
      <dgm:t>
        <a:bodyPr/>
        <a:lstStyle/>
        <a:p>
          <a:endParaRPr lang="en-US" sz="1600"/>
        </a:p>
      </dgm:t>
    </dgm:pt>
    <dgm:pt modelId="{97FC15CE-CD3B-4864-9D6B-A2261AF0054F}" type="sibTrans" cxnId="{4793676E-0996-44A0-80E6-081F285AF488}">
      <dgm:prSet/>
      <dgm:spPr/>
      <dgm:t>
        <a:bodyPr/>
        <a:lstStyle/>
        <a:p>
          <a:endParaRPr lang="en-US" sz="1600"/>
        </a:p>
      </dgm:t>
    </dgm:pt>
    <dgm:pt modelId="{E9476A46-F00A-4726-8601-E9678EF70BA5}">
      <dgm:prSet custT="1"/>
      <dgm:spPr/>
      <dgm:t>
        <a:bodyPr/>
        <a:lstStyle/>
        <a:p>
          <a:r>
            <a:rPr lang="en-US" sz="1600" dirty="0"/>
            <a:t>It describes a system for mitigating harm </a:t>
          </a:r>
        </a:p>
      </dgm:t>
    </dgm:pt>
    <dgm:pt modelId="{36D7EB3F-7D03-420D-9364-68731BC2E31E}" type="parTrans" cxnId="{4FBAA0E0-A428-4829-87D0-857BAB59508D}">
      <dgm:prSet/>
      <dgm:spPr/>
      <dgm:t>
        <a:bodyPr/>
        <a:lstStyle/>
        <a:p>
          <a:endParaRPr lang="en-US" sz="1600"/>
        </a:p>
      </dgm:t>
    </dgm:pt>
    <dgm:pt modelId="{F782B4DB-3DE4-47FE-A1F9-FD7BE5B39E34}" type="sibTrans" cxnId="{4FBAA0E0-A428-4829-87D0-857BAB59508D}">
      <dgm:prSet/>
      <dgm:spPr/>
      <dgm:t>
        <a:bodyPr/>
        <a:lstStyle/>
        <a:p>
          <a:endParaRPr lang="en-US" sz="1600"/>
        </a:p>
      </dgm:t>
    </dgm:pt>
    <dgm:pt modelId="{185FB134-5A83-481B-8B6F-446C6E71C10D}">
      <dgm:prSet custT="1"/>
      <dgm:spPr/>
      <dgm:t>
        <a:bodyPr/>
        <a:lstStyle/>
        <a:p>
          <a:r>
            <a:rPr lang="en-US" sz="1600" dirty="0"/>
            <a:t>Input from the sanitarian helps to create a team approach to problem solving.</a:t>
          </a:r>
        </a:p>
      </dgm:t>
    </dgm:pt>
    <dgm:pt modelId="{02E90B48-B763-4F4C-80CD-A33AC9910111}" type="parTrans" cxnId="{5907BA41-2484-468F-A4EE-697D2E3483F6}">
      <dgm:prSet/>
      <dgm:spPr/>
      <dgm:t>
        <a:bodyPr/>
        <a:lstStyle/>
        <a:p>
          <a:endParaRPr lang="en-US" sz="1600"/>
        </a:p>
      </dgm:t>
    </dgm:pt>
    <dgm:pt modelId="{D8618851-9C5E-429B-B7C6-8A6DD59BA687}" type="sibTrans" cxnId="{5907BA41-2484-468F-A4EE-697D2E3483F6}">
      <dgm:prSet/>
      <dgm:spPr/>
      <dgm:t>
        <a:bodyPr/>
        <a:lstStyle/>
        <a:p>
          <a:endParaRPr lang="en-US" sz="1600"/>
        </a:p>
      </dgm:t>
    </dgm:pt>
    <dgm:pt modelId="{48A65C10-08C1-4707-9F56-F2BE447A13E3}">
      <dgm:prSet custT="1"/>
      <dgm:spPr/>
      <dgm:t>
        <a:bodyPr/>
        <a:lstStyle/>
        <a:p>
          <a:r>
            <a:rPr lang="en-US" sz="1600"/>
            <a:t>Creates long-term behavioral changes.</a:t>
          </a:r>
        </a:p>
      </dgm:t>
    </dgm:pt>
    <dgm:pt modelId="{F2B7AFC9-48C8-462B-9AB6-58689E610A8D}" type="parTrans" cxnId="{DCAA32D8-3618-48CB-97A0-D8E501608A45}">
      <dgm:prSet/>
      <dgm:spPr/>
      <dgm:t>
        <a:bodyPr/>
        <a:lstStyle/>
        <a:p>
          <a:endParaRPr lang="en-US" sz="1600"/>
        </a:p>
      </dgm:t>
    </dgm:pt>
    <dgm:pt modelId="{04E5E69D-3577-4295-926B-065B3E23455A}" type="sibTrans" cxnId="{DCAA32D8-3618-48CB-97A0-D8E501608A45}">
      <dgm:prSet/>
      <dgm:spPr/>
      <dgm:t>
        <a:bodyPr/>
        <a:lstStyle/>
        <a:p>
          <a:endParaRPr lang="en-US" sz="1600"/>
        </a:p>
      </dgm:t>
    </dgm:pt>
    <dgm:pt modelId="{D62D4D90-F769-4F7C-9DD0-0F637865B1E9}">
      <dgm:prSet custT="1"/>
      <dgm:spPr/>
      <dgm:t>
        <a:bodyPr/>
        <a:lstStyle/>
        <a:p>
          <a:r>
            <a:rPr lang="en-US" sz="1600" dirty="0"/>
            <a:t>Restores managerial control over procedures that have the potential to cause </a:t>
          </a:r>
          <a:br>
            <a:rPr lang="en-US" sz="1600" dirty="0"/>
          </a:br>
          <a:r>
            <a:rPr lang="en-US" sz="1600" dirty="0"/>
            <a:t>foodborne illness</a:t>
          </a:r>
        </a:p>
      </dgm:t>
    </dgm:pt>
    <dgm:pt modelId="{6A064133-BB49-43B7-B700-8B4927D3C193}" type="parTrans" cxnId="{5CB78605-7202-4D17-B571-9CAA9A885596}">
      <dgm:prSet/>
      <dgm:spPr/>
      <dgm:t>
        <a:bodyPr/>
        <a:lstStyle/>
        <a:p>
          <a:endParaRPr lang="en-US" sz="1600"/>
        </a:p>
      </dgm:t>
    </dgm:pt>
    <dgm:pt modelId="{7ABA413F-8F9E-4919-A440-5238C9A05D18}" type="sibTrans" cxnId="{5CB78605-7202-4D17-B571-9CAA9A885596}">
      <dgm:prSet/>
      <dgm:spPr/>
      <dgm:t>
        <a:bodyPr/>
        <a:lstStyle/>
        <a:p>
          <a:endParaRPr lang="en-US" sz="1600"/>
        </a:p>
      </dgm:t>
    </dgm:pt>
    <dgm:pt modelId="{60501722-33A7-4D4E-97A0-ABFA8A3AB929}" type="pres">
      <dgm:prSet presAssocID="{70FC2872-1784-4D53-B440-E5BF48283956}" presName="root" presStyleCnt="0">
        <dgm:presLayoutVars>
          <dgm:dir/>
          <dgm:resizeHandles val="exact"/>
        </dgm:presLayoutVars>
      </dgm:prSet>
      <dgm:spPr/>
    </dgm:pt>
    <dgm:pt modelId="{AA3A7C15-3189-4EA3-B731-2EA4C77DFA41}" type="pres">
      <dgm:prSet presAssocID="{70FC2872-1784-4D53-B440-E5BF48283956}" presName="container" presStyleCnt="0">
        <dgm:presLayoutVars>
          <dgm:dir/>
          <dgm:resizeHandles val="exact"/>
        </dgm:presLayoutVars>
      </dgm:prSet>
      <dgm:spPr/>
    </dgm:pt>
    <dgm:pt modelId="{2E8B769B-5038-4210-9BFF-38CBA8C6AA9E}" type="pres">
      <dgm:prSet presAssocID="{B67B5A04-EDCB-40B5-BFD3-674A62DCC5AF}" presName="compNode" presStyleCnt="0"/>
      <dgm:spPr/>
    </dgm:pt>
    <dgm:pt modelId="{B24378E9-82A9-4C15-A727-A10D85BAD3BB}" type="pres">
      <dgm:prSet presAssocID="{B67B5A04-EDCB-40B5-BFD3-674A62DCC5AF}" presName="iconBgRect" presStyleLbl="bgShp" presStyleIdx="0" presStyleCnt="6"/>
      <dgm:spPr/>
    </dgm:pt>
    <dgm:pt modelId="{A529E736-F43F-4A81-ADEA-1075340E3CC7}" type="pres">
      <dgm:prSet presAssocID="{B67B5A04-EDCB-40B5-BFD3-674A62DCC5A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8207D032-E1DE-405F-B5D7-AB222966F238}" type="pres">
      <dgm:prSet presAssocID="{B67B5A04-EDCB-40B5-BFD3-674A62DCC5AF}" presName="spaceRect" presStyleCnt="0"/>
      <dgm:spPr/>
    </dgm:pt>
    <dgm:pt modelId="{793121CB-CBD9-46A9-9AEC-6B31C54F5A50}" type="pres">
      <dgm:prSet presAssocID="{B67B5A04-EDCB-40B5-BFD3-674A62DCC5AF}" presName="textRect" presStyleLbl="revTx" presStyleIdx="0" presStyleCnt="6" custScaleX="109669" custScaleY="159667" custLinFactNeighborX="-1189" custLinFactNeighborY="14566">
        <dgm:presLayoutVars>
          <dgm:chMax val="1"/>
          <dgm:chPref val="1"/>
        </dgm:presLayoutVars>
      </dgm:prSet>
      <dgm:spPr/>
    </dgm:pt>
    <dgm:pt modelId="{4E082ED6-0A13-48DC-AD8A-EEE984DC2AE4}" type="pres">
      <dgm:prSet presAssocID="{C550F9BC-F974-4AAB-8398-647EAF4D7DD7}" presName="sibTrans" presStyleLbl="sibTrans2D1" presStyleIdx="0" presStyleCnt="0"/>
      <dgm:spPr/>
    </dgm:pt>
    <dgm:pt modelId="{B93FB1C8-FD31-4DF1-B82D-60220CC0316E}" type="pres">
      <dgm:prSet presAssocID="{E76FF290-617B-4E97-A753-A3A1B8FECDA4}" presName="compNode" presStyleCnt="0"/>
      <dgm:spPr/>
    </dgm:pt>
    <dgm:pt modelId="{73C0CD06-8FA8-4D60-BBCB-096E5D66DC30}" type="pres">
      <dgm:prSet presAssocID="{E76FF290-617B-4E97-A753-A3A1B8FECDA4}" presName="iconBgRect" presStyleLbl="bgShp" presStyleIdx="1" presStyleCnt="6" custLinFactNeighborX="-37579" custLinFactNeighborY="1978"/>
      <dgm:spPr/>
    </dgm:pt>
    <dgm:pt modelId="{CCE8D379-2BF3-4D42-A68A-0EC54A3D903E}" type="pres">
      <dgm:prSet presAssocID="{E76FF290-617B-4E97-A753-A3A1B8FECDA4}" presName="iconRect" presStyleLbl="node1" presStyleIdx="1" presStyleCnt="6" custLinFactNeighborX="-63086" custLinFactNeighborY="68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D1FEC1B9-3498-4815-AEF8-7DA23DC0D275}" type="pres">
      <dgm:prSet presAssocID="{E76FF290-617B-4E97-A753-A3A1B8FECDA4}" presName="spaceRect" presStyleCnt="0"/>
      <dgm:spPr/>
    </dgm:pt>
    <dgm:pt modelId="{7EBE1A44-3FB3-4E10-946D-AC48268F6983}" type="pres">
      <dgm:prSet presAssocID="{E76FF290-617B-4E97-A753-A3A1B8FECDA4}" presName="textRect" presStyleLbl="revTx" presStyleIdx="1" presStyleCnt="6" custLinFactNeighborX="-20557" custLinFactNeighborY="-10466">
        <dgm:presLayoutVars>
          <dgm:chMax val="1"/>
          <dgm:chPref val="1"/>
        </dgm:presLayoutVars>
      </dgm:prSet>
      <dgm:spPr/>
    </dgm:pt>
    <dgm:pt modelId="{91ECADD9-B3FD-47ED-AB7B-1B5020C64247}" type="pres">
      <dgm:prSet presAssocID="{97FC15CE-CD3B-4864-9D6B-A2261AF0054F}" presName="sibTrans" presStyleLbl="sibTrans2D1" presStyleIdx="0" presStyleCnt="0"/>
      <dgm:spPr/>
    </dgm:pt>
    <dgm:pt modelId="{621D6154-F627-49A6-A555-BE16CB9AE4D8}" type="pres">
      <dgm:prSet presAssocID="{E9476A46-F00A-4726-8601-E9678EF70BA5}" presName="compNode" presStyleCnt="0"/>
      <dgm:spPr/>
    </dgm:pt>
    <dgm:pt modelId="{80F50C43-9A10-4FFD-9B1F-055744ADA270}" type="pres">
      <dgm:prSet presAssocID="{E9476A46-F00A-4726-8601-E9678EF70BA5}" presName="iconBgRect" presStyleLbl="bgShp" presStyleIdx="2" presStyleCnt="6" custLinFactNeighborX="-57502" custLinFactNeighborY="-10466"/>
      <dgm:spPr/>
    </dgm:pt>
    <dgm:pt modelId="{82F4050E-80CF-4D84-A943-487A2ACA2969}" type="pres">
      <dgm:prSet presAssocID="{E9476A46-F00A-4726-8601-E9678EF70BA5}" presName="iconRect" presStyleLbl="node1" presStyleIdx="2" presStyleCnt="6" custLinFactNeighborX="-97284" custLinFactNeighborY="-2488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BF1972D3-960D-420C-9C8D-1BCDECDDA4DE}" type="pres">
      <dgm:prSet presAssocID="{E9476A46-F00A-4726-8601-E9678EF70BA5}" presName="spaceRect" presStyleCnt="0"/>
      <dgm:spPr/>
    </dgm:pt>
    <dgm:pt modelId="{1A7EA505-B002-4037-8511-C83222FED7C8}" type="pres">
      <dgm:prSet presAssocID="{E9476A46-F00A-4726-8601-E9678EF70BA5}" presName="textRect" presStyleLbl="revTx" presStyleIdx="2" presStyleCnt="6" custLinFactNeighborX="-29334" custLinFactNeighborY="-29611">
        <dgm:presLayoutVars>
          <dgm:chMax val="1"/>
          <dgm:chPref val="1"/>
        </dgm:presLayoutVars>
      </dgm:prSet>
      <dgm:spPr/>
    </dgm:pt>
    <dgm:pt modelId="{2E12F5B4-36A7-47C9-B966-8522DAB37150}" type="pres">
      <dgm:prSet presAssocID="{F782B4DB-3DE4-47FE-A1F9-FD7BE5B39E34}" presName="sibTrans" presStyleLbl="sibTrans2D1" presStyleIdx="0" presStyleCnt="0"/>
      <dgm:spPr/>
    </dgm:pt>
    <dgm:pt modelId="{0EECD914-DB2D-413A-86B9-5AB3FBB9AFDF}" type="pres">
      <dgm:prSet presAssocID="{185FB134-5A83-481B-8B6F-446C6E71C10D}" presName="compNode" presStyleCnt="0"/>
      <dgm:spPr/>
    </dgm:pt>
    <dgm:pt modelId="{D85686DC-7FFB-47C1-8D52-918592AFCDAD}" type="pres">
      <dgm:prSet presAssocID="{185FB134-5A83-481B-8B6F-446C6E71C10D}" presName="iconBgRect" presStyleLbl="bgShp" presStyleIdx="3" presStyleCnt="6"/>
      <dgm:spPr/>
    </dgm:pt>
    <dgm:pt modelId="{4980A81E-0EE9-4CF9-B089-C3DD6F8C847F}" type="pres">
      <dgm:prSet presAssocID="{185FB134-5A83-481B-8B6F-446C6E71C10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62A0D0EC-764D-4019-80B7-F3BE411ABCC7}" type="pres">
      <dgm:prSet presAssocID="{185FB134-5A83-481B-8B6F-446C6E71C10D}" presName="spaceRect" presStyleCnt="0"/>
      <dgm:spPr/>
    </dgm:pt>
    <dgm:pt modelId="{63D91FEB-5A76-437E-9D4A-1CD767AEAD9C}" type="pres">
      <dgm:prSet presAssocID="{185FB134-5A83-481B-8B6F-446C6E71C10D}" presName="textRect" presStyleLbl="revTx" presStyleIdx="3" presStyleCnt="6">
        <dgm:presLayoutVars>
          <dgm:chMax val="1"/>
          <dgm:chPref val="1"/>
        </dgm:presLayoutVars>
      </dgm:prSet>
      <dgm:spPr/>
    </dgm:pt>
    <dgm:pt modelId="{B9619E2B-21C8-416B-984A-D95C4DB079C7}" type="pres">
      <dgm:prSet presAssocID="{D8618851-9C5E-429B-B7C6-8A6DD59BA687}" presName="sibTrans" presStyleLbl="sibTrans2D1" presStyleIdx="0" presStyleCnt="0"/>
      <dgm:spPr/>
    </dgm:pt>
    <dgm:pt modelId="{3A5704FF-4473-4F69-827D-CD0A3BD879DD}" type="pres">
      <dgm:prSet presAssocID="{48A65C10-08C1-4707-9F56-F2BE447A13E3}" presName="compNode" presStyleCnt="0"/>
      <dgm:spPr/>
    </dgm:pt>
    <dgm:pt modelId="{07D9F29C-2CB6-48CB-B64E-6B2FE23A18D7}" type="pres">
      <dgm:prSet presAssocID="{48A65C10-08C1-4707-9F56-F2BE447A13E3}" presName="iconBgRect" presStyleLbl="bgShp" presStyleIdx="4" presStyleCnt="6"/>
      <dgm:spPr/>
    </dgm:pt>
    <dgm:pt modelId="{1FC14B65-E93B-48DD-868B-5C042C14F991}" type="pres">
      <dgm:prSet presAssocID="{48A65C10-08C1-4707-9F56-F2BE447A13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a:ext>
      </dgm:extLst>
    </dgm:pt>
    <dgm:pt modelId="{8C1E3664-BB22-4BB8-8C12-2CD2927082F8}" type="pres">
      <dgm:prSet presAssocID="{48A65C10-08C1-4707-9F56-F2BE447A13E3}" presName="spaceRect" presStyleCnt="0"/>
      <dgm:spPr/>
    </dgm:pt>
    <dgm:pt modelId="{FF8311F2-B87E-464D-9DD1-808AB7B2A172}" type="pres">
      <dgm:prSet presAssocID="{48A65C10-08C1-4707-9F56-F2BE447A13E3}" presName="textRect" presStyleLbl="revTx" presStyleIdx="4" presStyleCnt="6">
        <dgm:presLayoutVars>
          <dgm:chMax val="1"/>
          <dgm:chPref val="1"/>
        </dgm:presLayoutVars>
      </dgm:prSet>
      <dgm:spPr/>
    </dgm:pt>
    <dgm:pt modelId="{D8710A6A-4096-4BB4-8912-198FEE9180C3}" type="pres">
      <dgm:prSet presAssocID="{04E5E69D-3577-4295-926B-065B3E23455A}" presName="sibTrans" presStyleLbl="sibTrans2D1" presStyleIdx="0" presStyleCnt="0"/>
      <dgm:spPr/>
    </dgm:pt>
    <dgm:pt modelId="{DE93BE9D-1CAB-4B9D-AC7C-4913DF5BCE4A}" type="pres">
      <dgm:prSet presAssocID="{D62D4D90-F769-4F7C-9DD0-0F637865B1E9}" presName="compNode" presStyleCnt="0"/>
      <dgm:spPr/>
    </dgm:pt>
    <dgm:pt modelId="{358DFC48-C132-4A37-889A-83E1BB89A095}" type="pres">
      <dgm:prSet presAssocID="{D62D4D90-F769-4F7C-9DD0-0F637865B1E9}" presName="iconBgRect" presStyleLbl="bgShp" presStyleIdx="5" presStyleCnt="6" custScaleY="94629" custLinFactNeighborX="-51804" custLinFactNeighborY="-3956"/>
      <dgm:spPr/>
    </dgm:pt>
    <dgm:pt modelId="{48335E4D-7F45-4D00-84E8-707BD52DBE76}" type="pres">
      <dgm:prSet presAssocID="{D62D4D90-F769-4F7C-9DD0-0F637865B1E9}" presName="iconRect" presStyleLbl="node1" presStyleIdx="5" presStyleCnt="6" custLinFactNeighborX="-87460" custLinFactNeighborY="-852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k and knife"/>
        </a:ext>
      </dgm:extLst>
    </dgm:pt>
    <dgm:pt modelId="{1C7319EC-65B4-495F-881B-599802C0F6DD}" type="pres">
      <dgm:prSet presAssocID="{D62D4D90-F769-4F7C-9DD0-0F637865B1E9}" presName="spaceRect" presStyleCnt="0"/>
      <dgm:spPr/>
    </dgm:pt>
    <dgm:pt modelId="{142B0436-D83E-4F17-9000-C794DA5E1C1E}" type="pres">
      <dgm:prSet presAssocID="{D62D4D90-F769-4F7C-9DD0-0F637865B1E9}" presName="textRect" presStyleLbl="revTx" presStyleIdx="5" presStyleCnt="6" custLinFactNeighborX="-21396" custLinFactNeighborY="-4119">
        <dgm:presLayoutVars>
          <dgm:chMax val="1"/>
          <dgm:chPref val="1"/>
        </dgm:presLayoutVars>
      </dgm:prSet>
      <dgm:spPr/>
    </dgm:pt>
  </dgm:ptLst>
  <dgm:cxnLst>
    <dgm:cxn modelId="{5CB78605-7202-4D17-B571-9CAA9A885596}" srcId="{70FC2872-1784-4D53-B440-E5BF48283956}" destId="{D62D4D90-F769-4F7C-9DD0-0F637865B1E9}" srcOrd="5" destOrd="0" parTransId="{6A064133-BB49-43B7-B700-8B4927D3C193}" sibTransId="{7ABA413F-8F9E-4919-A440-5238C9A05D18}"/>
    <dgm:cxn modelId="{ED3A6417-AD90-4654-9E17-04CA61817937}" type="presOf" srcId="{04E5E69D-3577-4295-926B-065B3E23455A}" destId="{D8710A6A-4096-4BB4-8912-198FEE9180C3}" srcOrd="0" destOrd="0" presId="urn:microsoft.com/office/officeart/2018/2/layout/IconCircleList"/>
    <dgm:cxn modelId="{C294D51C-508B-4BDA-BA4F-A4479A8AE66C}" type="presOf" srcId="{48A65C10-08C1-4707-9F56-F2BE447A13E3}" destId="{FF8311F2-B87E-464D-9DD1-808AB7B2A172}" srcOrd="0" destOrd="0" presId="urn:microsoft.com/office/officeart/2018/2/layout/IconCircleList"/>
    <dgm:cxn modelId="{3B82FC34-32C1-4C2B-A965-B5F13114D389}" type="presOf" srcId="{E9476A46-F00A-4726-8601-E9678EF70BA5}" destId="{1A7EA505-B002-4037-8511-C83222FED7C8}" srcOrd="0" destOrd="0" presId="urn:microsoft.com/office/officeart/2018/2/layout/IconCircleList"/>
    <dgm:cxn modelId="{2580F936-8ACF-4B2E-98B0-5254147A615A}" type="presOf" srcId="{F782B4DB-3DE4-47FE-A1F9-FD7BE5B39E34}" destId="{2E12F5B4-36A7-47C9-B966-8522DAB37150}" srcOrd="0" destOrd="0" presId="urn:microsoft.com/office/officeart/2018/2/layout/IconCircleList"/>
    <dgm:cxn modelId="{1DEF755E-56A6-4B2F-9737-63E0BA1D1DB1}" type="presOf" srcId="{C550F9BC-F974-4AAB-8398-647EAF4D7DD7}" destId="{4E082ED6-0A13-48DC-AD8A-EEE984DC2AE4}" srcOrd="0" destOrd="0" presId="urn:microsoft.com/office/officeart/2018/2/layout/IconCircleList"/>
    <dgm:cxn modelId="{243D6B61-220B-4141-B684-9CE3A3C7BED0}" srcId="{70FC2872-1784-4D53-B440-E5BF48283956}" destId="{B67B5A04-EDCB-40B5-BFD3-674A62DCC5AF}" srcOrd="0" destOrd="0" parTransId="{987172E1-31D7-4ADF-A8B2-9E4D72F1D2B3}" sibTransId="{C550F9BC-F974-4AAB-8398-647EAF4D7DD7}"/>
    <dgm:cxn modelId="{5907BA41-2484-468F-A4EE-697D2E3483F6}" srcId="{70FC2872-1784-4D53-B440-E5BF48283956}" destId="{185FB134-5A83-481B-8B6F-446C6E71C10D}" srcOrd="3" destOrd="0" parTransId="{02E90B48-B763-4F4C-80CD-A33AC9910111}" sibTransId="{D8618851-9C5E-429B-B7C6-8A6DD59BA687}"/>
    <dgm:cxn modelId="{89863945-2BB4-4C88-AB2C-327103D26707}" type="presOf" srcId="{97FC15CE-CD3B-4864-9D6B-A2261AF0054F}" destId="{91ECADD9-B3FD-47ED-AB7B-1B5020C64247}" srcOrd="0" destOrd="0" presId="urn:microsoft.com/office/officeart/2018/2/layout/IconCircleList"/>
    <dgm:cxn modelId="{4793676E-0996-44A0-80E6-081F285AF488}" srcId="{70FC2872-1784-4D53-B440-E5BF48283956}" destId="{E76FF290-617B-4E97-A753-A3A1B8FECDA4}" srcOrd="1" destOrd="0" parTransId="{90873F9D-F715-4D7D-882F-1B90B6D7F932}" sibTransId="{97FC15CE-CD3B-4864-9D6B-A2261AF0054F}"/>
    <dgm:cxn modelId="{DEF4E34F-421D-4E92-87A6-5D192E4EEB84}" type="presOf" srcId="{70FC2872-1784-4D53-B440-E5BF48283956}" destId="{60501722-33A7-4D4E-97A0-ABFA8A3AB929}" srcOrd="0" destOrd="0" presId="urn:microsoft.com/office/officeart/2018/2/layout/IconCircleList"/>
    <dgm:cxn modelId="{C65F3572-EF02-4035-9954-AEF57745A272}" type="presOf" srcId="{E76FF290-617B-4E97-A753-A3A1B8FECDA4}" destId="{7EBE1A44-3FB3-4E10-946D-AC48268F6983}" srcOrd="0" destOrd="0" presId="urn:microsoft.com/office/officeart/2018/2/layout/IconCircleList"/>
    <dgm:cxn modelId="{AD5BD57B-BF1C-4DCC-9521-84AE19CC4054}" type="presOf" srcId="{D62D4D90-F769-4F7C-9DD0-0F637865B1E9}" destId="{142B0436-D83E-4F17-9000-C794DA5E1C1E}" srcOrd="0" destOrd="0" presId="urn:microsoft.com/office/officeart/2018/2/layout/IconCircleList"/>
    <dgm:cxn modelId="{36211491-0FB4-4E75-8749-B2DBB40AEBAC}" type="presOf" srcId="{B67B5A04-EDCB-40B5-BFD3-674A62DCC5AF}" destId="{793121CB-CBD9-46A9-9AEC-6B31C54F5A50}" srcOrd="0" destOrd="0" presId="urn:microsoft.com/office/officeart/2018/2/layout/IconCircleList"/>
    <dgm:cxn modelId="{D48F11A5-AD57-4CB2-A246-E4AB6ADEBC85}" type="presOf" srcId="{185FB134-5A83-481B-8B6F-446C6E71C10D}" destId="{63D91FEB-5A76-437E-9D4A-1CD767AEAD9C}" srcOrd="0" destOrd="0" presId="urn:microsoft.com/office/officeart/2018/2/layout/IconCircleList"/>
    <dgm:cxn modelId="{DCAA32D8-3618-48CB-97A0-D8E501608A45}" srcId="{70FC2872-1784-4D53-B440-E5BF48283956}" destId="{48A65C10-08C1-4707-9F56-F2BE447A13E3}" srcOrd="4" destOrd="0" parTransId="{F2B7AFC9-48C8-462B-9AB6-58689E610A8D}" sibTransId="{04E5E69D-3577-4295-926B-065B3E23455A}"/>
    <dgm:cxn modelId="{4FBAA0E0-A428-4829-87D0-857BAB59508D}" srcId="{70FC2872-1784-4D53-B440-E5BF48283956}" destId="{E9476A46-F00A-4726-8601-E9678EF70BA5}" srcOrd="2" destOrd="0" parTransId="{36D7EB3F-7D03-420D-9364-68731BC2E31E}" sibTransId="{F782B4DB-3DE4-47FE-A1F9-FD7BE5B39E34}"/>
    <dgm:cxn modelId="{94971BF5-7D3F-4AD8-AA10-F27A8D1C04D1}" type="presOf" srcId="{D8618851-9C5E-429B-B7C6-8A6DD59BA687}" destId="{B9619E2B-21C8-416B-984A-D95C4DB079C7}" srcOrd="0" destOrd="0" presId="urn:microsoft.com/office/officeart/2018/2/layout/IconCircleList"/>
    <dgm:cxn modelId="{3872E306-91E5-4A10-8752-BA03B8B0D684}" type="presParOf" srcId="{60501722-33A7-4D4E-97A0-ABFA8A3AB929}" destId="{AA3A7C15-3189-4EA3-B731-2EA4C77DFA41}" srcOrd="0" destOrd="0" presId="urn:microsoft.com/office/officeart/2018/2/layout/IconCircleList"/>
    <dgm:cxn modelId="{5AAF653F-C638-4E75-94FB-D49B410D4660}" type="presParOf" srcId="{AA3A7C15-3189-4EA3-B731-2EA4C77DFA41}" destId="{2E8B769B-5038-4210-9BFF-38CBA8C6AA9E}" srcOrd="0" destOrd="0" presId="urn:microsoft.com/office/officeart/2018/2/layout/IconCircleList"/>
    <dgm:cxn modelId="{D2D8B2BB-99DF-43A1-8BCF-BF669AB32BCA}" type="presParOf" srcId="{2E8B769B-5038-4210-9BFF-38CBA8C6AA9E}" destId="{B24378E9-82A9-4C15-A727-A10D85BAD3BB}" srcOrd="0" destOrd="0" presId="urn:microsoft.com/office/officeart/2018/2/layout/IconCircleList"/>
    <dgm:cxn modelId="{4E5C9895-DF34-41CC-8AEE-CDE2786F492E}" type="presParOf" srcId="{2E8B769B-5038-4210-9BFF-38CBA8C6AA9E}" destId="{A529E736-F43F-4A81-ADEA-1075340E3CC7}" srcOrd="1" destOrd="0" presId="urn:microsoft.com/office/officeart/2018/2/layout/IconCircleList"/>
    <dgm:cxn modelId="{1E1F475E-EF76-48C9-AA24-06D2EBE4076E}" type="presParOf" srcId="{2E8B769B-5038-4210-9BFF-38CBA8C6AA9E}" destId="{8207D032-E1DE-405F-B5D7-AB222966F238}" srcOrd="2" destOrd="0" presId="urn:microsoft.com/office/officeart/2018/2/layout/IconCircleList"/>
    <dgm:cxn modelId="{DF2CBE85-37F5-4644-B8C8-0D308093F78F}" type="presParOf" srcId="{2E8B769B-5038-4210-9BFF-38CBA8C6AA9E}" destId="{793121CB-CBD9-46A9-9AEC-6B31C54F5A50}" srcOrd="3" destOrd="0" presId="urn:microsoft.com/office/officeart/2018/2/layout/IconCircleList"/>
    <dgm:cxn modelId="{93F48122-3464-463E-A8BF-5853348879B9}" type="presParOf" srcId="{AA3A7C15-3189-4EA3-B731-2EA4C77DFA41}" destId="{4E082ED6-0A13-48DC-AD8A-EEE984DC2AE4}" srcOrd="1" destOrd="0" presId="urn:microsoft.com/office/officeart/2018/2/layout/IconCircleList"/>
    <dgm:cxn modelId="{DC4F6D94-D6C5-486F-8201-FD1CC840D19D}" type="presParOf" srcId="{AA3A7C15-3189-4EA3-B731-2EA4C77DFA41}" destId="{B93FB1C8-FD31-4DF1-B82D-60220CC0316E}" srcOrd="2" destOrd="0" presId="urn:microsoft.com/office/officeart/2018/2/layout/IconCircleList"/>
    <dgm:cxn modelId="{F0B99914-7611-474B-B6AC-F8CAC909AAA8}" type="presParOf" srcId="{B93FB1C8-FD31-4DF1-B82D-60220CC0316E}" destId="{73C0CD06-8FA8-4D60-BBCB-096E5D66DC30}" srcOrd="0" destOrd="0" presId="urn:microsoft.com/office/officeart/2018/2/layout/IconCircleList"/>
    <dgm:cxn modelId="{82642DBF-6269-471B-9A2D-665C5D0698CE}" type="presParOf" srcId="{B93FB1C8-FD31-4DF1-B82D-60220CC0316E}" destId="{CCE8D379-2BF3-4D42-A68A-0EC54A3D903E}" srcOrd="1" destOrd="0" presId="urn:microsoft.com/office/officeart/2018/2/layout/IconCircleList"/>
    <dgm:cxn modelId="{4E0C4D27-C165-4A57-83E6-B82936F9B217}" type="presParOf" srcId="{B93FB1C8-FD31-4DF1-B82D-60220CC0316E}" destId="{D1FEC1B9-3498-4815-AEF8-7DA23DC0D275}" srcOrd="2" destOrd="0" presId="urn:microsoft.com/office/officeart/2018/2/layout/IconCircleList"/>
    <dgm:cxn modelId="{005719E1-9740-4BD3-A4BA-63DBEF6F36F6}" type="presParOf" srcId="{B93FB1C8-FD31-4DF1-B82D-60220CC0316E}" destId="{7EBE1A44-3FB3-4E10-946D-AC48268F6983}" srcOrd="3" destOrd="0" presId="urn:microsoft.com/office/officeart/2018/2/layout/IconCircleList"/>
    <dgm:cxn modelId="{47DA4F5C-0286-4110-B9D0-09F6BE9D2864}" type="presParOf" srcId="{AA3A7C15-3189-4EA3-B731-2EA4C77DFA41}" destId="{91ECADD9-B3FD-47ED-AB7B-1B5020C64247}" srcOrd="3" destOrd="0" presId="urn:microsoft.com/office/officeart/2018/2/layout/IconCircleList"/>
    <dgm:cxn modelId="{9D714870-3540-4A09-B050-672042B25C10}" type="presParOf" srcId="{AA3A7C15-3189-4EA3-B731-2EA4C77DFA41}" destId="{621D6154-F627-49A6-A555-BE16CB9AE4D8}" srcOrd="4" destOrd="0" presId="urn:microsoft.com/office/officeart/2018/2/layout/IconCircleList"/>
    <dgm:cxn modelId="{EA802CFE-49B1-4957-97DC-6976C2F26A65}" type="presParOf" srcId="{621D6154-F627-49A6-A555-BE16CB9AE4D8}" destId="{80F50C43-9A10-4FFD-9B1F-055744ADA270}" srcOrd="0" destOrd="0" presId="urn:microsoft.com/office/officeart/2018/2/layout/IconCircleList"/>
    <dgm:cxn modelId="{17B99F08-3676-4B0C-AECD-BD4DC740355E}" type="presParOf" srcId="{621D6154-F627-49A6-A555-BE16CB9AE4D8}" destId="{82F4050E-80CF-4D84-A943-487A2ACA2969}" srcOrd="1" destOrd="0" presId="urn:microsoft.com/office/officeart/2018/2/layout/IconCircleList"/>
    <dgm:cxn modelId="{ABDA7A96-CF32-4666-B93C-C2678A2DE151}" type="presParOf" srcId="{621D6154-F627-49A6-A555-BE16CB9AE4D8}" destId="{BF1972D3-960D-420C-9C8D-1BCDECDDA4DE}" srcOrd="2" destOrd="0" presId="urn:microsoft.com/office/officeart/2018/2/layout/IconCircleList"/>
    <dgm:cxn modelId="{83E7E264-EA07-43D9-97E8-168007C5FA63}" type="presParOf" srcId="{621D6154-F627-49A6-A555-BE16CB9AE4D8}" destId="{1A7EA505-B002-4037-8511-C83222FED7C8}" srcOrd="3" destOrd="0" presId="urn:microsoft.com/office/officeart/2018/2/layout/IconCircleList"/>
    <dgm:cxn modelId="{F9ED90D0-40EE-4A6E-AFBC-E0648916C93E}" type="presParOf" srcId="{AA3A7C15-3189-4EA3-B731-2EA4C77DFA41}" destId="{2E12F5B4-36A7-47C9-B966-8522DAB37150}" srcOrd="5" destOrd="0" presId="urn:microsoft.com/office/officeart/2018/2/layout/IconCircleList"/>
    <dgm:cxn modelId="{F7D7822D-7991-4070-BD0D-BC663AB92188}" type="presParOf" srcId="{AA3A7C15-3189-4EA3-B731-2EA4C77DFA41}" destId="{0EECD914-DB2D-413A-86B9-5AB3FBB9AFDF}" srcOrd="6" destOrd="0" presId="urn:microsoft.com/office/officeart/2018/2/layout/IconCircleList"/>
    <dgm:cxn modelId="{9595FF55-9D1E-4918-8095-0BBA43CBBF53}" type="presParOf" srcId="{0EECD914-DB2D-413A-86B9-5AB3FBB9AFDF}" destId="{D85686DC-7FFB-47C1-8D52-918592AFCDAD}" srcOrd="0" destOrd="0" presId="urn:microsoft.com/office/officeart/2018/2/layout/IconCircleList"/>
    <dgm:cxn modelId="{3D390AA0-C0A1-4E80-85E3-3CADE88340A9}" type="presParOf" srcId="{0EECD914-DB2D-413A-86B9-5AB3FBB9AFDF}" destId="{4980A81E-0EE9-4CF9-B089-C3DD6F8C847F}" srcOrd="1" destOrd="0" presId="urn:microsoft.com/office/officeart/2018/2/layout/IconCircleList"/>
    <dgm:cxn modelId="{ACDD3229-13D6-434F-9B77-81006AF5194C}" type="presParOf" srcId="{0EECD914-DB2D-413A-86B9-5AB3FBB9AFDF}" destId="{62A0D0EC-764D-4019-80B7-F3BE411ABCC7}" srcOrd="2" destOrd="0" presId="urn:microsoft.com/office/officeart/2018/2/layout/IconCircleList"/>
    <dgm:cxn modelId="{E82612B0-2478-4F93-8E1C-3986EC7DCFE9}" type="presParOf" srcId="{0EECD914-DB2D-413A-86B9-5AB3FBB9AFDF}" destId="{63D91FEB-5A76-437E-9D4A-1CD767AEAD9C}" srcOrd="3" destOrd="0" presId="urn:microsoft.com/office/officeart/2018/2/layout/IconCircleList"/>
    <dgm:cxn modelId="{0F712F03-D156-4869-9215-688AA6604E2B}" type="presParOf" srcId="{AA3A7C15-3189-4EA3-B731-2EA4C77DFA41}" destId="{B9619E2B-21C8-416B-984A-D95C4DB079C7}" srcOrd="7" destOrd="0" presId="urn:microsoft.com/office/officeart/2018/2/layout/IconCircleList"/>
    <dgm:cxn modelId="{D7EF6BF1-264B-4C6C-9E1C-27064A7D962F}" type="presParOf" srcId="{AA3A7C15-3189-4EA3-B731-2EA4C77DFA41}" destId="{3A5704FF-4473-4F69-827D-CD0A3BD879DD}" srcOrd="8" destOrd="0" presId="urn:microsoft.com/office/officeart/2018/2/layout/IconCircleList"/>
    <dgm:cxn modelId="{C60DF709-BE68-4797-ACEB-514550B2057E}" type="presParOf" srcId="{3A5704FF-4473-4F69-827D-CD0A3BD879DD}" destId="{07D9F29C-2CB6-48CB-B64E-6B2FE23A18D7}" srcOrd="0" destOrd="0" presId="urn:microsoft.com/office/officeart/2018/2/layout/IconCircleList"/>
    <dgm:cxn modelId="{5045564B-BE4B-43F7-BFA6-2B041763829E}" type="presParOf" srcId="{3A5704FF-4473-4F69-827D-CD0A3BD879DD}" destId="{1FC14B65-E93B-48DD-868B-5C042C14F991}" srcOrd="1" destOrd="0" presId="urn:microsoft.com/office/officeart/2018/2/layout/IconCircleList"/>
    <dgm:cxn modelId="{0111D485-C153-4EF9-97D4-B072C68DCF7D}" type="presParOf" srcId="{3A5704FF-4473-4F69-827D-CD0A3BD879DD}" destId="{8C1E3664-BB22-4BB8-8C12-2CD2927082F8}" srcOrd="2" destOrd="0" presId="urn:microsoft.com/office/officeart/2018/2/layout/IconCircleList"/>
    <dgm:cxn modelId="{2ED8B129-0EC0-4018-822A-DE6F1B1EEAD4}" type="presParOf" srcId="{3A5704FF-4473-4F69-827D-CD0A3BD879DD}" destId="{FF8311F2-B87E-464D-9DD1-808AB7B2A172}" srcOrd="3" destOrd="0" presId="urn:microsoft.com/office/officeart/2018/2/layout/IconCircleList"/>
    <dgm:cxn modelId="{6C6B3625-D4E4-4836-8F52-E142D2AD5B6F}" type="presParOf" srcId="{AA3A7C15-3189-4EA3-B731-2EA4C77DFA41}" destId="{D8710A6A-4096-4BB4-8912-198FEE9180C3}" srcOrd="9" destOrd="0" presId="urn:microsoft.com/office/officeart/2018/2/layout/IconCircleList"/>
    <dgm:cxn modelId="{5E4124EC-6A0F-4A1E-AA19-FD7203660777}" type="presParOf" srcId="{AA3A7C15-3189-4EA3-B731-2EA4C77DFA41}" destId="{DE93BE9D-1CAB-4B9D-AC7C-4913DF5BCE4A}" srcOrd="10" destOrd="0" presId="urn:microsoft.com/office/officeart/2018/2/layout/IconCircleList"/>
    <dgm:cxn modelId="{8599C4C9-9AB3-4317-B65E-41E1033EAFF4}" type="presParOf" srcId="{DE93BE9D-1CAB-4B9D-AC7C-4913DF5BCE4A}" destId="{358DFC48-C132-4A37-889A-83E1BB89A095}" srcOrd="0" destOrd="0" presId="urn:microsoft.com/office/officeart/2018/2/layout/IconCircleList"/>
    <dgm:cxn modelId="{498638F7-F7DB-46A3-A3E9-36557A0FD18D}" type="presParOf" srcId="{DE93BE9D-1CAB-4B9D-AC7C-4913DF5BCE4A}" destId="{48335E4D-7F45-4D00-84E8-707BD52DBE76}" srcOrd="1" destOrd="0" presId="urn:microsoft.com/office/officeart/2018/2/layout/IconCircleList"/>
    <dgm:cxn modelId="{FCD286B2-7E18-4749-AEFD-19B9BFD64BBA}" type="presParOf" srcId="{DE93BE9D-1CAB-4B9D-AC7C-4913DF5BCE4A}" destId="{1C7319EC-65B4-495F-881B-599802C0F6DD}" srcOrd="2" destOrd="0" presId="urn:microsoft.com/office/officeart/2018/2/layout/IconCircleList"/>
    <dgm:cxn modelId="{CCB88EF3-8469-452D-AB37-0889080D25D9}" type="presParOf" srcId="{DE93BE9D-1CAB-4B9D-AC7C-4913DF5BCE4A}" destId="{142B0436-D83E-4F17-9000-C794DA5E1C1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378E9-82A9-4C15-A727-A10D85BAD3BB}">
      <dsp:nvSpPr>
        <dsp:cNvPr id="0" name=""/>
        <dsp:cNvSpPr/>
      </dsp:nvSpPr>
      <dsp:spPr>
        <a:xfrm>
          <a:off x="56105" y="921777"/>
          <a:ext cx="1050746" cy="10507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9E736-F43F-4A81-ADEA-1075340E3CC7}">
      <dsp:nvSpPr>
        <dsp:cNvPr id="0" name=""/>
        <dsp:cNvSpPr/>
      </dsp:nvSpPr>
      <dsp:spPr>
        <a:xfrm>
          <a:off x="276762" y="1142434"/>
          <a:ext cx="609432" cy="609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3121CB-CBD9-46A9-9AEC-6B31C54F5A50}">
      <dsp:nvSpPr>
        <dsp:cNvPr id="0" name=""/>
        <dsp:cNvSpPr/>
      </dsp:nvSpPr>
      <dsp:spPr>
        <a:xfrm>
          <a:off x="1182823" y="761355"/>
          <a:ext cx="2716237" cy="16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plan, developed by the operator, allows the operator to consider all the options and decide what  is best for their establishment</a:t>
          </a:r>
        </a:p>
      </dsp:txBody>
      <dsp:txXfrm>
        <a:off x="1182823" y="761355"/>
        <a:ext cx="2716237" cy="1677695"/>
      </dsp:txXfrm>
    </dsp:sp>
    <dsp:sp modelId="{73C0CD06-8FA8-4D60-BBCB-096E5D66DC30}">
      <dsp:nvSpPr>
        <dsp:cNvPr id="0" name=""/>
        <dsp:cNvSpPr/>
      </dsp:nvSpPr>
      <dsp:spPr>
        <a:xfrm>
          <a:off x="3965206" y="942561"/>
          <a:ext cx="1050746" cy="10507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8D379-2BF3-4D42-A68A-0EC54A3D903E}">
      <dsp:nvSpPr>
        <dsp:cNvPr id="0" name=""/>
        <dsp:cNvSpPr/>
      </dsp:nvSpPr>
      <dsp:spPr>
        <a:xfrm>
          <a:off x="4196256" y="1183997"/>
          <a:ext cx="609432" cy="609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BE1A44-3FB3-4E10-946D-AC48268F6983}">
      <dsp:nvSpPr>
        <dsp:cNvPr id="0" name=""/>
        <dsp:cNvSpPr/>
      </dsp:nvSpPr>
      <dsp:spPr>
        <a:xfrm>
          <a:off x="5126825" y="811806"/>
          <a:ext cx="2476759" cy="105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plan is mutually agreed upon by the operator and/or the inspector</a:t>
          </a:r>
        </a:p>
      </dsp:txBody>
      <dsp:txXfrm>
        <a:off x="5126825" y="811806"/>
        <a:ext cx="2476759" cy="1050746"/>
      </dsp:txXfrm>
    </dsp:sp>
    <dsp:sp modelId="{80F50C43-9A10-4FFD-9B1F-055744ADA270}">
      <dsp:nvSpPr>
        <dsp:cNvPr id="0" name=""/>
        <dsp:cNvSpPr/>
      </dsp:nvSpPr>
      <dsp:spPr>
        <a:xfrm>
          <a:off x="7940088" y="811806"/>
          <a:ext cx="1050746" cy="10507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4050E-80CF-4D84-A943-487A2ACA2969}">
      <dsp:nvSpPr>
        <dsp:cNvPr id="0" name=""/>
        <dsp:cNvSpPr/>
      </dsp:nvSpPr>
      <dsp:spPr>
        <a:xfrm>
          <a:off x="8172064" y="990764"/>
          <a:ext cx="609432" cy="6094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7EA505-B002-4037-8511-C83222FED7C8}">
      <dsp:nvSpPr>
        <dsp:cNvPr id="0" name=""/>
        <dsp:cNvSpPr/>
      </dsp:nvSpPr>
      <dsp:spPr>
        <a:xfrm>
          <a:off x="9093661" y="610641"/>
          <a:ext cx="2476759" cy="105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It describes a system for mitigating harm </a:t>
          </a:r>
        </a:p>
      </dsp:txBody>
      <dsp:txXfrm>
        <a:off x="9093661" y="610641"/>
        <a:ext cx="2476759" cy="1050746"/>
      </dsp:txXfrm>
    </dsp:sp>
    <dsp:sp modelId="{D85686DC-7FFB-47C1-8D52-918592AFCDAD}">
      <dsp:nvSpPr>
        <dsp:cNvPr id="0" name=""/>
        <dsp:cNvSpPr/>
      </dsp:nvSpPr>
      <dsp:spPr>
        <a:xfrm>
          <a:off x="56105" y="3094020"/>
          <a:ext cx="1050746" cy="10507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0A81E-0EE9-4CF9-B089-C3DD6F8C847F}">
      <dsp:nvSpPr>
        <dsp:cNvPr id="0" name=""/>
        <dsp:cNvSpPr/>
      </dsp:nvSpPr>
      <dsp:spPr>
        <a:xfrm>
          <a:off x="276762" y="3314677"/>
          <a:ext cx="609432" cy="6094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D91FEB-5A76-437E-9D4A-1CD767AEAD9C}">
      <dsp:nvSpPr>
        <dsp:cNvPr id="0" name=""/>
        <dsp:cNvSpPr/>
      </dsp:nvSpPr>
      <dsp:spPr>
        <a:xfrm>
          <a:off x="1332011" y="3094020"/>
          <a:ext cx="2476759" cy="105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Input from the sanitarian helps to create a team approach to problem solving.</a:t>
          </a:r>
        </a:p>
      </dsp:txBody>
      <dsp:txXfrm>
        <a:off x="1332011" y="3094020"/>
        <a:ext cx="2476759" cy="1050746"/>
      </dsp:txXfrm>
    </dsp:sp>
    <dsp:sp modelId="{07D9F29C-2CB6-48CB-B64E-6B2FE23A18D7}">
      <dsp:nvSpPr>
        <dsp:cNvPr id="0" name=""/>
        <dsp:cNvSpPr/>
      </dsp:nvSpPr>
      <dsp:spPr>
        <a:xfrm>
          <a:off x="4240327" y="3094020"/>
          <a:ext cx="1050746" cy="10507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14B65-E93B-48DD-868B-5C042C14F991}">
      <dsp:nvSpPr>
        <dsp:cNvPr id="0" name=""/>
        <dsp:cNvSpPr/>
      </dsp:nvSpPr>
      <dsp:spPr>
        <a:xfrm>
          <a:off x="4460984" y="3314677"/>
          <a:ext cx="609432" cy="6094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8311F2-B87E-464D-9DD1-808AB7B2A172}">
      <dsp:nvSpPr>
        <dsp:cNvPr id="0" name=""/>
        <dsp:cNvSpPr/>
      </dsp:nvSpPr>
      <dsp:spPr>
        <a:xfrm>
          <a:off x="5516233" y="3094020"/>
          <a:ext cx="2476759" cy="105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Creates long-term behavioral changes.</a:t>
          </a:r>
        </a:p>
      </dsp:txBody>
      <dsp:txXfrm>
        <a:off x="5516233" y="3094020"/>
        <a:ext cx="2476759" cy="1050746"/>
      </dsp:txXfrm>
    </dsp:sp>
    <dsp:sp modelId="{358DFC48-C132-4A37-889A-83E1BB89A095}">
      <dsp:nvSpPr>
        <dsp:cNvPr id="0" name=""/>
        <dsp:cNvSpPr/>
      </dsp:nvSpPr>
      <dsp:spPr>
        <a:xfrm>
          <a:off x="7880220" y="3080670"/>
          <a:ext cx="1050746" cy="9943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35E4D-7F45-4D00-84E8-707BD52DBE76}">
      <dsp:nvSpPr>
        <dsp:cNvPr id="0" name=""/>
        <dsp:cNvSpPr/>
      </dsp:nvSpPr>
      <dsp:spPr>
        <a:xfrm>
          <a:off x="8112196" y="3262722"/>
          <a:ext cx="609432" cy="6094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2B0436-D83E-4F17-9000-C794DA5E1C1E}">
      <dsp:nvSpPr>
        <dsp:cNvPr id="0" name=""/>
        <dsp:cNvSpPr/>
      </dsp:nvSpPr>
      <dsp:spPr>
        <a:xfrm>
          <a:off x="9170528" y="3050740"/>
          <a:ext cx="2476759" cy="105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Restores managerial control over procedures that have the potential to cause </a:t>
          </a:r>
          <a:br>
            <a:rPr lang="en-US" sz="1600" kern="1200" dirty="0"/>
          </a:br>
          <a:r>
            <a:rPr lang="en-US" sz="1600" kern="1200" dirty="0"/>
            <a:t>foodborne illness</a:t>
          </a:r>
        </a:p>
      </dsp:txBody>
      <dsp:txXfrm>
        <a:off x="9170528" y="3050740"/>
        <a:ext cx="2476759" cy="10507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275CF-2948-4BFB-8FCF-FF295EC0FC04}"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ED25B-570B-4C99-B505-DC8C4B85D774}" type="slidenum">
              <a:rPr lang="en-US" smtClean="0"/>
              <a:t>‹#›</a:t>
            </a:fld>
            <a:endParaRPr lang="en-US"/>
          </a:p>
        </p:txBody>
      </p:sp>
    </p:spTree>
    <p:extLst>
      <p:ext uri="{BB962C8B-B14F-4D97-AF65-F5344CB8AC3E}">
        <p14:creationId xmlns:p14="http://schemas.microsoft.com/office/powerpoint/2010/main" val="334701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Let's dive in! </a:t>
            </a:r>
          </a:p>
          <a:p>
            <a:r>
              <a:rPr lang="en-US" dirty="0">
                <a:latin typeface="Calibri"/>
                <a:ea typeface="Calibri"/>
                <a:cs typeface="Calibri"/>
              </a:rPr>
              <a:t>As a reminder, </a:t>
            </a:r>
            <a:r>
              <a:rPr lang="en-US" u="none" dirty="0">
                <a:latin typeface="Calibri"/>
                <a:ea typeface="Calibri"/>
                <a:cs typeface="Calibri"/>
              </a:rPr>
              <a:t>HACCP is a systematic approach to the identification, evaluation, and control of food safety hazards</a:t>
            </a:r>
          </a:p>
          <a:p>
            <a:endParaRPr lang="en-US" dirty="0">
              <a:latin typeface="Calibri"/>
              <a:ea typeface="Calibri"/>
              <a:cs typeface="Calibri"/>
            </a:endParaRPr>
          </a:p>
          <a:p>
            <a:pPr marL="171450" indent="-171450">
              <a:buFont typeface="Arial" panose="020B0604020202020204" pitchFamily="34" charset="0"/>
              <a:buChar char="•"/>
            </a:pPr>
            <a:r>
              <a:rPr lang="en-US" baseline="0" dirty="0">
                <a:latin typeface="Calibri"/>
                <a:ea typeface="Calibri"/>
                <a:cs typeface="Calibri"/>
              </a:rPr>
              <a:t>It is the responsibility of the operator to establish systems to ensure food safety. </a:t>
            </a:r>
          </a:p>
          <a:p>
            <a:pPr marL="171450" indent="-171450">
              <a:buFont typeface="Arial" panose="020B0604020202020204" pitchFamily="34" charset="0"/>
              <a:buChar char="•"/>
            </a:pPr>
            <a:r>
              <a:rPr lang="en-US" dirty="0">
                <a:latin typeface="Calibri"/>
                <a:ea typeface="Calibri"/>
                <a:cs typeface="Calibri"/>
              </a:rPr>
              <a:t>We are there to </a:t>
            </a:r>
            <a:r>
              <a:rPr lang="en-US" u="sng" dirty="0">
                <a:latin typeface="Calibri"/>
                <a:ea typeface="Calibri"/>
                <a:cs typeface="Calibri"/>
              </a:rPr>
              <a:t>evaluate </a:t>
            </a:r>
            <a:r>
              <a:rPr lang="en-US" dirty="0">
                <a:latin typeface="Calibri"/>
                <a:ea typeface="Calibri"/>
                <a:cs typeface="Calibri"/>
              </a:rPr>
              <a:t>those systems using a </a:t>
            </a:r>
            <a:r>
              <a:rPr lang="en-US" u="sng" dirty="0">
                <a:latin typeface="Calibri"/>
                <a:ea typeface="Calibri"/>
                <a:cs typeface="Calibri"/>
              </a:rPr>
              <a:t>HACCP and Risk-based </a:t>
            </a:r>
            <a:r>
              <a:rPr lang="en-US" dirty="0">
                <a:latin typeface="Calibri"/>
                <a:ea typeface="Calibri"/>
                <a:cs typeface="Calibri"/>
              </a:rPr>
              <a:t>approaches and </a:t>
            </a:r>
            <a:r>
              <a:rPr lang="en-US" u="none" dirty="0">
                <a:latin typeface="Calibri"/>
                <a:ea typeface="Calibri"/>
                <a:cs typeface="Calibri"/>
              </a:rPr>
              <a:t>achieve </a:t>
            </a:r>
            <a:r>
              <a:rPr lang="en-US" b="1" i="1" u="sng" dirty="0">
                <a:latin typeface="Calibri"/>
                <a:ea typeface="Calibri"/>
                <a:cs typeface="Calibri"/>
              </a:rPr>
              <a:t>active managerial control </a:t>
            </a:r>
            <a:r>
              <a:rPr lang="en-US" u="none" dirty="0">
                <a:latin typeface="Calibri"/>
                <a:ea typeface="Calibri"/>
                <a:cs typeface="Calibri"/>
              </a:rPr>
              <a:t>over foodborne illness risk-factors</a:t>
            </a:r>
            <a:r>
              <a:rPr lang="en-US" dirty="0">
                <a:latin typeface="Calibri"/>
                <a:ea typeface="Calibri"/>
                <a:cs typeface="Calibri"/>
              </a:rPr>
              <a:t>. </a:t>
            </a:r>
          </a:p>
          <a:p>
            <a:pPr marL="171450" indent="-171450">
              <a:buFont typeface="Arial" panose="020B0604020202020204" pitchFamily="34" charset="0"/>
              <a:buChar char="•"/>
            </a:pPr>
            <a:r>
              <a:rPr lang="en-US" dirty="0">
                <a:latin typeface="Calibri"/>
                <a:ea typeface="Calibri"/>
                <a:cs typeface="Calibri"/>
              </a:rPr>
              <a:t>Our goal is to be</a:t>
            </a:r>
            <a:r>
              <a:rPr lang="en-US" u="sng" dirty="0">
                <a:latin typeface="Calibri"/>
                <a:ea typeface="Calibri"/>
                <a:cs typeface="Calibri"/>
              </a:rPr>
              <a:t> proactive</a:t>
            </a:r>
            <a:r>
              <a:rPr lang="en-US" dirty="0">
                <a:latin typeface="Calibri"/>
                <a:ea typeface="Calibri"/>
                <a:cs typeface="Calibri"/>
              </a:rPr>
              <a:t> rather than </a:t>
            </a:r>
            <a:r>
              <a:rPr lang="en-US" u="sng" dirty="0">
                <a:latin typeface="Calibri"/>
                <a:ea typeface="Calibri"/>
                <a:cs typeface="Calibri"/>
              </a:rPr>
              <a:t>reactive</a:t>
            </a:r>
            <a:r>
              <a:rPr lang="en-US" dirty="0">
                <a:latin typeface="Calibri"/>
                <a:ea typeface="Calibri"/>
                <a:cs typeface="Calibri"/>
              </a:rPr>
              <a:t>.</a:t>
            </a:r>
          </a:p>
          <a:p>
            <a:pPr marL="171450" indent="-171450">
              <a:buFont typeface="Arial" panose="020B0604020202020204" pitchFamily="34" charset="0"/>
              <a:buChar char="•"/>
            </a:pPr>
            <a:r>
              <a:rPr lang="en-US" dirty="0">
                <a:latin typeface="Calibri"/>
                <a:ea typeface="Calibri"/>
                <a:cs typeface="Calibri"/>
              </a:rPr>
              <a:t>It is upsetting when you have repeat violations. Try</a:t>
            </a:r>
            <a:r>
              <a:rPr lang="en-US" baseline="0" dirty="0">
                <a:latin typeface="Calibri"/>
                <a:ea typeface="Calibri"/>
                <a:cs typeface="Calibri"/>
              </a:rPr>
              <a:t> to break the chain, </a:t>
            </a:r>
            <a:r>
              <a:rPr lang="en-US" dirty="0">
                <a:latin typeface="Calibri"/>
                <a:ea typeface="Calibri"/>
                <a:cs typeface="Calibri"/>
              </a:rPr>
              <a:t>shift the focus to assisting food establishments develop/enhance their food management systems and prevent foodbourne illness risk factors from occurring in the first place. </a:t>
            </a:r>
          </a:p>
          <a:p>
            <a:pPr marL="171450" indent="-171450">
              <a:buFont typeface="Arial" panose="020B0604020202020204" pitchFamily="34" charset="0"/>
              <a:buChar char="•"/>
            </a:pPr>
            <a:r>
              <a:rPr lang="en-US" dirty="0">
                <a:latin typeface="Calibri"/>
                <a:ea typeface="Calibri"/>
                <a:cs typeface="Calibri"/>
              </a:rPr>
              <a:t>When I was trained, it was all about “Floors, walls and ceilings” Food safety and risk factors were becoming the way to inspect, but we were</a:t>
            </a:r>
            <a:r>
              <a:rPr lang="en-US" baseline="0" dirty="0">
                <a:latin typeface="Calibri"/>
                <a:ea typeface="Calibri"/>
                <a:cs typeface="Calibri"/>
              </a:rPr>
              <a:t> still in a change. </a:t>
            </a:r>
            <a:endParaRPr lang="en-US" dirty="0">
              <a:ea typeface="Calibri"/>
              <a:cs typeface="Calibri"/>
            </a:endParaRPr>
          </a:p>
          <a:p>
            <a:endParaRPr lang="en-US" dirty="0">
              <a:latin typeface="Calibri"/>
              <a:ea typeface="Calibri"/>
              <a:cs typeface="Calibri"/>
            </a:endParaRPr>
          </a:p>
          <a:p>
            <a:endParaRPr lang="en-US" dirty="0">
              <a:ea typeface="Calibri"/>
              <a:cs typeface="Calibri"/>
            </a:endParaRPr>
          </a:p>
          <a:p>
            <a:endParaRPr lang="en-US" dirty="0">
              <a:latin typeface="Calibri"/>
              <a:ea typeface="Calibri"/>
              <a:cs typeface="Calibri"/>
            </a:endParaRPr>
          </a:p>
          <a:p>
            <a:endParaRPr lang="en-US" dirty="0">
              <a:ea typeface="Calibri"/>
              <a:cs typeface="Calibri"/>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a:t>
            </a:fld>
            <a:endParaRPr lang="en-US"/>
          </a:p>
        </p:txBody>
      </p:sp>
    </p:spTree>
    <p:extLst>
      <p:ext uri="{BB962C8B-B14F-4D97-AF65-F5344CB8AC3E}">
        <p14:creationId xmlns:p14="http://schemas.microsoft.com/office/powerpoint/2010/main" val="151236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1: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31: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In same day service processes, cook temps are typically a priority. </a:t>
            </a:r>
          </a:p>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Getting cooking temperatures can be tricky. You must be in the right place at the right time. When you see that chicken breast on the grill, or the fish in the fryer, ask the PIC or the cook on the line to let you know when that food is done cooking. You'd be surprised how often they will hand you a piece of undercooked food knowing you're going to look at it. </a:t>
            </a:r>
            <a:r>
              <a:rPr lang="en-US" b="1" dirty="0">
                <a:solidFill>
                  <a:srgbClr val="0000FF"/>
                </a:solidFill>
                <a:latin typeface="Calibri"/>
                <a:ea typeface="Calibri"/>
                <a:cs typeface="Calibri"/>
              </a:rPr>
              <a:t>(EXPLAIN WHAT CARRY OVER COOKING IS AND HOW IT MIGHT MESS WITH THE TEMP!)</a:t>
            </a:r>
          </a:p>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This</a:t>
            </a:r>
            <a:r>
              <a:rPr lang="en-US" baseline="0" dirty="0">
                <a:solidFill>
                  <a:srgbClr val="0000FF"/>
                </a:solidFill>
                <a:latin typeface="Calibri"/>
                <a:ea typeface="Calibri"/>
                <a:cs typeface="Calibri"/>
              </a:rPr>
              <a:t> could </a:t>
            </a:r>
            <a:r>
              <a:rPr lang="en-US" dirty="0">
                <a:solidFill>
                  <a:srgbClr val="0000FF"/>
                </a:solidFill>
                <a:latin typeface="Calibri"/>
                <a:ea typeface="Calibri"/>
                <a:cs typeface="Calibri"/>
              </a:rPr>
              <a:t>indicate a lack of active managerial control and training lapses. </a:t>
            </a:r>
          </a:p>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Hot holding is static, so you don't have to rush into that, but catching it earlier in the inspection can help prevent food waste. </a:t>
            </a:r>
          </a:p>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If they are using TPHC make sure you've reviewed their procedures.</a:t>
            </a:r>
          </a:p>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Holding times should be appropriate, either 4 or 6 hours depending on if they are holding hot or cold foods, and there should not be foods beyond their hold time being held. </a:t>
            </a:r>
            <a:r>
              <a:rPr lang="en-US" b="1" dirty="0">
                <a:solidFill>
                  <a:srgbClr val="0000FF"/>
                </a:solidFill>
                <a:latin typeface="Calibri"/>
                <a:ea typeface="Calibri"/>
                <a:cs typeface="Calibri"/>
              </a:rPr>
              <a:t>(SIGNAGE)</a:t>
            </a:r>
            <a:endParaRPr b="1" dirty="0"/>
          </a:p>
        </p:txBody>
      </p:sp>
      <p:sp>
        <p:nvSpPr>
          <p:cNvPr id="2" name="Header Placeholder 3">
            <a:extLst>
              <a:ext uri="{FF2B5EF4-FFF2-40B4-BE49-F238E27FC236}">
                <a16:creationId xmlns:a16="http://schemas.microsoft.com/office/drawing/2014/main" id="{680A7968-ECD3-C396-A599-D87A31D15313}"/>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13BC5476-BD7C-A481-CE32-95AFCB448D5E}"/>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5287E39E-AE03-98A3-93A6-229DF8BF2E44}"/>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12</a:t>
            </a:fld>
            <a:endParaRPr lang="en-US"/>
          </a:p>
        </p:txBody>
      </p:sp>
    </p:spTree>
    <p:extLst>
      <p:ext uri="{BB962C8B-B14F-4D97-AF65-F5344CB8AC3E}">
        <p14:creationId xmlns:p14="http://schemas.microsoft.com/office/powerpoint/2010/main" val="243274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5: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35: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Font typeface="Arial" panose="020B0604020202020204" pitchFamily="34" charset="0"/>
              <a:buChar char="•"/>
            </a:pPr>
            <a:r>
              <a:rPr lang="en-US" dirty="0">
                <a:latin typeface="Calibri"/>
                <a:ea typeface="Calibri"/>
                <a:cs typeface="Calibri"/>
              </a:rPr>
              <a:t>Approved sources – You know what they say about assumptions? Well, this is one of the situations where you never want to get caught making assumptions.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The time and day may be important, but realistically you can only catch what you can catch and we have to do our inspections when they're due. Don't stress about that.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You want to carefully evaluate foods imported directly by the retailer. If you are unsure of a product, take photos and send them to your hub trainer or DPH staff.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What kind of evidence do you want to see to know that the vendors are approved?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Most commonly, you will ask for invoices, or shipping receipts.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Also ask if they have copies of their vendor licenses which they almost never have, but that is the only way you can truly know that they are licensed and inspected.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Again, don't make assumptions. That tray of baklava on the counter at the local house of pizza just might be made in mom's house.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You can also look for inadequate labels too. If they are missing information required by the code, it might be from an unapproved source. Ask those questions.</a:t>
            </a:r>
            <a:endParaRPr dirty="0"/>
          </a:p>
        </p:txBody>
      </p:sp>
      <p:sp>
        <p:nvSpPr>
          <p:cNvPr id="2" name="Header Placeholder 3">
            <a:extLst>
              <a:ext uri="{FF2B5EF4-FFF2-40B4-BE49-F238E27FC236}">
                <a16:creationId xmlns:a16="http://schemas.microsoft.com/office/drawing/2014/main" id="{C122AC99-474F-74DB-9ACD-D18A8D8217F1}"/>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B76FCE39-90BE-E52A-4D5B-8A92B86172EB}"/>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EDB30C32-87FB-9F18-D2C9-67B6FF94E21C}"/>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5: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35: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Font typeface="Arial" panose="020B0604020202020204" pitchFamily="34" charset="0"/>
              <a:buChar char="•"/>
            </a:pPr>
            <a:r>
              <a:rPr lang="en-US" dirty="0">
                <a:latin typeface="Calibri"/>
                <a:ea typeface="Calibri"/>
                <a:cs typeface="Calibri"/>
              </a:rPr>
              <a:t>How do we assess personal hygiene? I like to stand around for a little while and focus just on handwashing. Literally just stand there and watch the food handlers as they leave the kitchen and return, taking out the trash, prepping raw meats.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When you see </a:t>
            </a:r>
            <a:r>
              <a:rPr lang="en-US" dirty="0" err="1">
                <a:latin typeface="Calibri"/>
                <a:ea typeface="Calibri"/>
                <a:cs typeface="Calibri"/>
              </a:rPr>
              <a:t>occurances</a:t>
            </a:r>
            <a:r>
              <a:rPr lang="en-US" dirty="0">
                <a:latin typeface="Calibri"/>
                <a:ea typeface="Calibri"/>
                <a:cs typeface="Calibri"/>
              </a:rPr>
              <a:t> where hands should be washed, step in and get corrections done immediately. On site corrections like that as they occur are the best way to train food handlers on when to wash. Also watch for how they wash. How long, do they even use soap? Do they take their gloves off first?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Are the hand sinks in appropriate locations or are they kind of far away from all the action?</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Are they stocked with soap and towels?</a:t>
            </a:r>
            <a:endParaRPr lang="en-US" dirty="0">
              <a:latin typeface="Calibri" pitchFamily="34" charset="0"/>
              <a:ea typeface="Calibri"/>
              <a:cs typeface="Calibri"/>
            </a:endParaRPr>
          </a:p>
          <a:p>
            <a:pPr marL="171450" indent="-171450">
              <a:spcBef>
                <a:spcPts val="0"/>
              </a:spcBef>
              <a:spcAft>
                <a:spcPts val="0"/>
              </a:spcAft>
              <a:buFont typeface="Arial" panose="020B0604020202020204" pitchFamily="34" charset="0"/>
              <a:buChar char="•"/>
            </a:pPr>
            <a:r>
              <a:rPr lang="en-US" dirty="0">
                <a:latin typeface="Calibri"/>
                <a:ea typeface="Calibri"/>
                <a:cs typeface="Calibri"/>
              </a:rPr>
              <a:t>Do not forget that the wait staff need to wash their hands too!</a:t>
            </a:r>
            <a:endParaRPr lang="en-US" dirty="0">
              <a:ea typeface="Calibri"/>
              <a:cs typeface="Calibri"/>
            </a:endParaRPr>
          </a:p>
          <a:p>
            <a:pPr marL="171450" indent="-171450">
              <a:spcBef>
                <a:spcPts val="0"/>
              </a:spcBef>
              <a:spcAft>
                <a:spcPts val="0"/>
              </a:spcAft>
              <a:buFont typeface="Arial" panose="020B0604020202020204" pitchFamily="34" charset="0"/>
              <a:buChar char="•"/>
            </a:pPr>
            <a:endParaRPr lang="en-US" dirty="0">
              <a:latin typeface="Calibri"/>
              <a:ea typeface="Calibri"/>
              <a:cs typeface="Calibri"/>
            </a:endParaRPr>
          </a:p>
          <a:p>
            <a:pPr>
              <a:spcBef>
                <a:spcPts val="0"/>
              </a:spcBef>
              <a:spcAft>
                <a:spcPts val="0"/>
              </a:spcAft>
            </a:pPr>
            <a:endParaRPr lang="en-US" dirty="0">
              <a:ea typeface="Calibri"/>
              <a:cs typeface="Calibri"/>
            </a:endParaRPr>
          </a:p>
          <a:p>
            <a:pPr marL="171450" indent="-171450">
              <a:spcBef>
                <a:spcPts val="0"/>
              </a:spcBef>
              <a:spcAft>
                <a:spcPts val="0"/>
              </a:spcAft>
              <a:buFont typeface="Arial" panose="020B0604020202020204" pitchFamily="34" charset="0"/>
              <a:buChar char="•"/>
            </a:pPr>
            <a:r>
              <a:rPr lang="en-US" dirty="0">
                <a:latin typeface="Calibri"/>
                <a:ea typeface="Calibri"/>
                <a:cs typeface="Calibri"/>
              </a:rPr>
              <a:t>Employee sick policies are important. </a:t>
            </a:r>
          </a:p>
          <a:p>
            <a:pPr marL="171450" indent="-171450">
              <a:spcBef>
                <a:spcPts val="0"/>
              </a:spcBef>
              <a:spcAft>
                <a:spcPts val="0"/>
              </a:spcAft>
              <a:buFont typeface="Arial" panose="020B0604020202020204" pitchFamily="34" charset="0"/>
              <a:buChar char="•"/>
            </a:pPr>
            <a:r>
              <a:rPr lang="en-US" b="1" i="1" u="sng" dirty="0">
                <a:latin typeface="Calibri"/>
                <a:ea typeface="Calibri"/>
                <a:cs typeface="Calibri"/>
              </a:rPr>
              <a:t>QUESTION</a:t>
            </a:r>
            <a:r>
              <a:rPr lang="en-US" dirty="0">
                <a:latin typeface="Calibri"/>
                <a:ea typeface="Calibri"/>
                <a:cs typeface="Calibri"/>
              </a:rPr>
              <a:t>: How do you ask an open-ended question about this?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I like to ask, tell me how you communicate the employee health requirements to your employees?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It must be done in a verifiable manner if you recall from your code.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If they have nothing, or just provide a verbal "if they're sick they call out" be sure to have some employee health reporting agreements on hand. </a:t>
            </a:r>
          </a:p>
          <a:p>
            <a:pPr marL="628650" lvl="1" indent="-171450">
              <a:spcBef>
                <a:spcPts val="0"/>
              </a:spcBef>
              <a:spcAft>
                <a:spcPts val="0"/>
              </a:spcAft>
              <a:buFont typeface="Arial" panose="020B0604020202020204" pitchFamily="34" charset="0"/>
              <a:buChar char="•"/>
            </a:pPr>
            <a:r>
              <a:rPr lang="en-US" dirty="0">
                <a:latin typeface="Calibri"/>
                <a:ea typeface="Calibri"/>
                <a:cs typeface="Calibri"/>
              </a:rPr>
              <a:t>Provide them the tools to succeed.</a:t>
            </a:r>
          </a:p>
          <a:p>
            <a:pPr marL="628650" lvl="1" indent="-171450">
              <a:spcBef>
                <a:spcPts val="0"/>
              </a:spcBef>
              <a:spcAft>
                <a:spcPts val="0"/>
              </a:spcAft>
              <a:buFont typeface="Arial" panose="020B0604020202020204" pitchFamily="34" charset="0"/>
              <a:buChar char="•"/>
            </a:pPr>
            <a:endParaRPr lang="en-US" dirty="0">
              <a:latin typeface="Calibri"/>
              <a:ea typeface="Calibri"/>
              <a:cs typeface="Calibri"/>
            </a:endParaRPr>
          </a:p>
          <a:p>
            <a:pPr marL="628650" lvl="1" indent="-171450">
              <a:spcBef>
                <a:spcPts val="0"/>
              </a:spcBef>
              <a:spcAft>
                <a:spcPts val="0"/>
              </a:spcAft>
              <a:buFont typeface="Arial" panose="020B0604020202020204" pitchFamily="34" charset="0"/>
              <a:buChar char="•"/>
            </a:pPr>
            <a:r>
              <a:rPr lang="en-US" b="1" i="1" u="sng" dirty="0">
                <a:latin typeface="Calibri"/>
                <a:ea typeface="Calibri"/>
                <a:cs typeface="Calibri"/>
              </a:rPr>
              <a:t>QUESTION</a:t>
            </a:r>
            <a:r>
              <a:rPr lang="en-US" dirty="0">
                <a:latin typeface="Calibri"/>
                <a:ea typeface="Calibri"/>
                <a:cs typeface="Calibri"/>
              </a:rPr>
              <a:t>: How many of you carry handouts to give to your establishments?  YOU SHOULD!</a:t>
            </a:r>
          </a:p>
          <a:p>
            <a:pPr>
              <a:spcBef>
                <a:spcPts val="0"/>
              </a:spcBef>
              <a:spcAft>
                <a:spcPts val="0"/>
              </a:spcAft>
            </a:pPr>
            <a:endParaRPr lang="en-US" dirty="0">
              <a:ea typeface="Calibri"/>
              <a:cs typeface="Calibri"/>
            </a:endParaRPr>
          </a:p>
        </p:txBody>
      </p:sp>
      <p:sp>
        <p:nvSpPr>
          <p:cNvPr id="2" name="Header Placeholder 3">
            <a:extLst>
              <a:ext uri="{FF2B5EF4-FFF2-40B4-BE49-F238E27FC236}">
                <a16:creationId xmlns:a16="http://schemas.microsoft.com/office/drawing/2014/main" id="{DFCCCBDC-A1A5-51D6-19A4-AE88AD9A4EB2}"/>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DE51437C-267F-98BE-6464-8F48C2C832B4}"/>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8F781246-EC17-1696-E2BE-56EE64B5C3A3}"/>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16</a:t>
            </a:fld>
            <a:endParaRPr lang="en-US"/>
          </a:p>
        </p:txBody>
      </p:sp>
    </p:spTree>
    <p:extLst>
      <p:ext uri="{BB962C8B-B14F-4D97-AF65-F5344CB8AC3E}">
        <p14:creationId xmlns:p14="http://schemas.microsoft.com/office/powerpoint/2010/main" val="2731515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37: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Font typeface="Arial" panose="020B0604020202020204" pitchFamily="34" charset="0"/>
              <a:buChar char="•"/>
            </a:pPr>
            <a:r>
              <a:rPr lang="en-US" dirty="0">
                <a:latin typeface="Calibri"/>
                <a:ea typeface="Calibri"/>
                <a:cs typeface="Calibri"/>
              </a:rPr>
              <a:t>Cross contamination is just gross if I'm being honest.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It's not always as obvious as someone cutting chicken thighs on a board and then moving on to cutting the lettuce on the same surface. You're going to have to spend some time watching what is going on, asking questions about the processes occurring in front of you, and then assessing for a risk of cross contamination from there.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You'll want to pay special attention to the sinks watching for splash  For example is there a prep table next to the 3 bay with no guard in place?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You'll want to assess their storage practices, or order of storage as its often called. Is the chicken down bottom with the fish near the top? Ready to eat foods above all the raw product? Where are the raw ready to eat foods stored like oysters?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Are surfaces even being effectively cleaned? Take a close look, use a flashlight if you need to, to assess surfaces of equipment like deli slicers for example.</a:t>
            </a:r>
            <a:endParaRPr lang="en-US" dirty="0">
              <a:ea typeface="Calibri"/>
              <a:cs typeface="Calibri"/>
            </a:endParaRPr>
          </a:p>
        </p:txBody>
      </p:sp>
      <p:sp>
        <p:nvSpPr>
          <p:cNvPr id="2" name="Header Placeholder 3">
            <a:extLst>
              <a:ext uri="{FF2B5EF4-FFF2-40B4-BE49-F238E27FC236}">
                <a16:creationId xmlns:a16="http://schemas.microsoft.com/office/drawing/2014/main" id="{777F3860-DE5F-3CF6-3E99-013C6B2CAA68}"/>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83D0EFA3-8BA2-CB8E-2647-BC62EE90A93F}"/>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A10892B3-C96F-0680-CFCD-6B782A81E971}"/>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p38: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Clr>
                <a:schemeClr val="dk1"/>
              </a:buClr>
              <a:buSzPts val="1800"/>
              <a:buFont typeface="Arial" panose="020B0604020202020204" pitchFamily="34" charset="0"/>
              <a:buChar char="•"/>
            </a:pPr>
            <a:r>
              <a:rPr lang="en-US" dirty="0">
                <a:solidFill>
                  <a:schemeClr val="dk1"/>
                </a:solidFill>
                <a:latin typeface="Calibri"/>
                <a:ea typeface="Calibri"/>
                <a:cs typeface="Calibri"/>
              </a:rPr>
              <a:t>You'll want to start by asking the establishment if they have their thermometer handy. </a:t>
            </a:r>
          </a:p>
          <a:p>
            <a:pPr marL="171450" indent="-171450">
              <a:spcBef>
                <a:spcPts val="0"/>
              </a:spcBef>
              <a:spcAft>
                <a:spcPts val="0"/>
              </a:spcAft>
              <a:buClr>
                <a:schemeClr val="dk1"/>
              </a:buClr>
              <a:buSzPts val="1800"/>
              <a:buFont typeface="Arial" panose="020B0604020202020204" pitchFamily="34" charset="0"/>
              <a:buChar char="•"/>
            </a:pPr>
            <a:r>
              <a:rPr lang="en-US" dirty="0">
                <a:solidFill>
                  <a:schemeClr val="dk1"/>
                </a:solidFill>
                <a:latin typeface="Calibri"/>
                <a:ea typeface="Calibri"/>
                <a:cs typeface="Calibri"/>
              </a:rPr>
              <a:t>It can be a dial, or thermocouple. If they have an infrared, that's cool and all, but make sure they understand the limitation of it which is that it only takes a surface temperature. </a:t>
            </a:r>
          </a:p>
          <a:p>
            <a:pPr marL="171450" indent="-171450">
              <a:spcBef>
                <a:spcPts val="0"/>
              </a:spcBef>
              <a:spcAft>
                <a:spcPts val="0"/>
              </a:spcAft>
              <a:buClr>
                <a:schemeClr val="dk1"/>
              </a:buClr>
              <a:buSzPts val="1800"/>
              <a:buFont typeface="Arial" panose="020B0604020202020204" pitchFamily="34" charset="0"/>
              <a:buChar char="•"/>
            </a:pPr>
            <a:r>
              <a:rPr lang="en-US" dirty="0">
                <a:solidFill>
                  <a:schemeClr val="dk1"/>
                </a:solidFill>
                <a:latin typeface="Calibri"/>
                <a:ea typeface="Calibri"/>
                <a:cs typeface="Calibri"/>
              </a:rPr>
              <a:t>When they pull out their thermometer, ask them if its been calibrated lately. Regardless of the answer, go through the calibration process with them as this is a great learning experience. Grab a cup of ice, add a minimal amount of water, and let it sit. Calibrate your own while you're at it. </a:t>
            </a:r>
          </a:p>
          <a:p>
            <a:pPr marL="171450" indent="-171450">
              <a:spcBef>
                <a:spcPts val="0"/>
              </a:spcBef>
              <a:spcAft>
                <a:spcPts val="0"/>
              </a:spcAft>
              <a:buClr>
                <a:schemeClr val="dk1"/>
              </a:buClr>
              <a:buSzPts val="1800"/>
              <a:buFont typeface="Arial" panose="020B0604020202020204" pitchFamily="34" charset="0"/>
              <a:buChar char="•"/>
            </a:pPr>
            <a:r>
              <a:rPr lang="en-US" dirty="0">
                <a:solidFill>
                  <a:schemeClr val="dk1"/>
                </a:solidFill>
                <a:latin typeface="Calibri"/>
                <a:ea typeface="Calibri"/>
                <a:cs typeface="Calibri"/>
              </a:rPr>
              <a:t>You'll want to get some cook temperatures, as many as possible really. </a:t>
            </a:r>
          </a:p>
          <a:p>
            <a:pPr marL="628650" lvl="1" indent="-171450">
              <a:spcBef>
                <a:spcPts val="0"/>
              </a:spcBef>
              <a:spcAft>
                <a:spcPts val="0"/>
              </a:spcAft>
              <a:buClr>
                <a:schemeClr val="dk1"/>
              </a:buClr>
              <a:buSzPts val="1800"/>
              <a:buFont typeface="Arial" panose="020B0604020202020204" pitchFamily="34" charset="0"/>
              <a:buChar char="•"/>
            </a:pPr>
            <a:r>
              <a:rPr lang="en-US" dirty="0">
                <a:solidFill>
                  <a:schemeClr val="dk1"/>
                </a:solidFill>
                <a:latin typeface="Calibri"/>
                <a:ea typeface="Calibri"/>
                <a:cs typeface="Calibri"/>
              </a:rPr>
              <a:t>When temping meats, avoid grizzle and bone, and shoot for the thickest part, dead center. </a:t>
            </a:r>
          </a:p>
          <a:p>
            <a:pPr marL="628650" lvl="1" indent="-171450">
              <a:spcBef>
                <a:spcPts val="0"/>
              </a:spcBef>
              <a:spcAft>
                <a:spcPts val="0"/>
              </a:spcAft>
              <a:buClr>
                <a:schemeClr val="dk1"/>
              </a:buClr>
              <a:buSzPts val="1800"/>
              <a:buFont typeface="Arial" panose="020B0604020202020204" pitchFamily="34" charset="0"/>
              <a:buChar char="•"/>
            </a:pPr>
            <a:r>
              <a:rPr lang="en-US" dirty="0">
                <a:solidFill>
                  <a:schemeClr val="dk1"/>
                </a:solidFill>
                <a:latin typeface="Calibri"/>
                <a:ea typeface="Calibri"/>
                <a:cs typeface="Calibri"/>
              </a:rPr>
              <a:t>You need to wait for them to indicate that it is done prior to temping if you want to use it for a violation. </a:t>
            </a:r>
          </a:p>
          <a:p>
            <a:pPr>
              <a:spcBef>
                <a:spcPts val="0"/>
              </a:spcBef>
              <a:spcAft>
                <a:spcPts val="0"/>
              </a:spcAft>
              <a:buSzPts val="1800"/>
            </a:pPr>
            <a:endParaRPr lang="en-US" dirty="0">
              <a:solidFill>
                <a:schemeClr val="dk1"/>
              </a:solidFill>
              <a:latin typeface="Calibri"/>
              <a:ea typeface="Calibri"/>
              <a:cs typeface="Calibri"/>
            </a:endParaRPr>
          </a:p>
          <a:p>
            <a:pPr marL="171450" indent="-171450">
              <a:spcBef>
                <a:spcPts val="0"/>
              </a:spcBef>
              <a:spcAft>
                <a:spcPts val="0"/>
              </a:spcAft>
              <a:buSzPts val="1800"/>
              <a:buFont typeface="Arial" panose="020B0604020202020204" pitchFamily="34" charset="0"/>
              <a:buChar char="•"/>
            </a:pPr>
            <a:r>
              <a:rPr lang="en-US" dirty="0">
                <a:solidFill>
                  <a:schemeClr val="dk1"/>
                </a:solidFill>
                <a:latin typeface="Calibri"/>
                <a:ea typeface="Calibri"/>
                <a:cs typeface="Calibri"/>
              </a:rPr>
              <a:t>Hot and cold holding will need to be checked. </a:t>
            </a:r>
          </a:p>
          <a:p>
            <a:pPr marL="171450" indent="-171450">
              <a:spcBef>
                <a:spcPts val="0"/>
              </a:spcBef>
              <a:spcAft>
                <a:spcPts val="0"/>
              </a:spcAft>
              <a:buSzPts val="1800"/>
              <a:buFont typeface="Arial" panose="020B0604020202020204" pitchFamily="34" charset="0"/>
              <a:buChar char="•"/>
            </a:pPr>
            <a:r>
              <a:rPr lang="en-US" dirty="0">
                <a:solidFill>
                  <a:schemeClr val="dk1"/>
                </a:solidFill>
                <a:latin typeface="Calibri"/>
                <a:ea typeface="Calibri"/>
                <a:cs typeface="Calibri"/>
              </a:rPr>
              <a:t>There is always debate as to what an adequate sample size is within a refrigerator. Don't sweat the small stuff. Get a couple from the top of the reach in, get a couple from the bottom. In the walk in, get some temps from each area. </a:t>
            </a:r>
          </a:p>
          <a:p>
            <a:pPr marL="171450" indent="-171450">
              <a:spcBef>
                <a:spcPts val="0"/>
              </a:spcBef>
              <a:spcAft>
                <a:spcPts val="0"/>
              </a:spcAft>
              <a:buSzPts val="1800"/>
              <a:buFont typeface="Arial" panose="020B0604020202020204" pitchFamily="34" charset="0"/>
              <a:buChar char="•"/>
            </a:pPr>
            <a:r>
              <a:rPr lang="en-US" dirty="0">
                <a:solidFill>
                  <a:schemeClr val="dk1"/>
                </a:solidFill>
                <a:latin typeface="Calibri"/>
                <a:ea typeface="Calibri"/>
                <a:cs typeface="Calibri"/>
              </a:rPr>
              <a:t>If there are items that look like they were made in house and cooled, even if date marked the day prior, check it. </a:t>
            </a:r>
          </a:p>
          <a:p>
            <a:pPr marL="171450" indent="-171450">
              <a:spcBef>
                <a:spcPts val="0"/>
              </a:spcBef>
              <a:spcAft>
                <a:spcPts val="0"/>
              </a:spcAft>
              <a:buSzPts val="1800"/>
              <a:buFont typeface="Arial" panose="020B0604020202020204" pitchFamily="34" charset="0"/>
              <a:buChar char="•"/>
            </a:pPr>
            <a:r>
              <a:rPr lang="en-US" dirty="0">
                <a:solidFill>
                  <a:schemeClr val="dk1"/>
                </a:solidFill>
                <a:latin typeface="Calibri"/>
                <a:ea typeface="Calibri"/>
                <a:cs typeface="Calibri"/>
              </a:rPr>
              <a:t>If you feel like maybe something should be temped, follow your instinct. </a:t>
            </a:r>
          </a:p>
          <a:p>
            <a:pPr>
              <a:spcBef>
                <a:spcPts val="0"/>
              </a:spcBef>
              <a:spcAft>
                <a:spcPts val="0"/>
              </a:spcAft>
              <a:buSzPts val="1800"/>
            </a:pPr>
            <a:endParaRPr lang="en-US" dirty="0">
              <a:solidFill>
                <a:schemeClr val="dk1"/>
              </a:solidFill>
              <a:latin typeface="Calibri"/>
              <a:ea typeface="Calibri"/>
              <a:cs typeface="Calibri"/>
            </a:endParaRPr>
          </a:p>
          <a:p>
            <a:pPr marL="171450" indent="-171450">
              <a:spcBef>
                <a:spcPts val="0"/>
              </a:spcBef>
              <a:spcAft>
                <a:spcPts val="0"/>
              </a:spcAft>
              <a:buSzPts val="1800"/>
              <a:buFont typeface="Arial" panose="020B0604020202020204" pitchFamily="34" charset="0"/>
              <a:buChar char="•"/>
            </a:pPr>
            <a:r>
              <a:rPr lang="en-US" dirty="0">
                <a:solidFill>
                  <a:schemeClr val="dk1"/>
                </a:solidFill>
                <a:latin typeface="Calibri"/>
                <a:ea typeface="Calibri"/>
                <a:cs typeface="Calibri"/>
              </a:rPr>
              <a:t>Hot holding, I love this debate that goes on with hot holding. </a:t>
            </a:r>
          </a:p>
          <a:p>
            <a:pPr marL="171450" indent="-171450">
              <a:spcBef>
                <a:spcPts val="0"/>
              </a:spcBef>
              <a:spcAft>
                <a:spcPts val="0"/>
              </a:spcAft>
              <a:buSzPts val="1800"/>
              <a:buFont typeface="Arial" panose="020B0604020202020204" pitchFamily="34" charset="0"/>
              <a:buChar char="•"/>
            </a:pPr>
            <a:r>
              <a:rPr lang="en-US" b="1" i="1" u="sng" dirty="0">
                <a:solidFill>
                  <a:schemeClr val="dk1"/>
                </a:solidFill>
                <a:latin typeface="Calibri"/>
                <a:ea typeface="Calibri"/>
                <a:cs typeface="Calibri"/>
              </a:rPr>
              <a:t>DISCUSSION</a:t>
            </a:r>
            <a:r>
              <a:rPr lang="en-US" dirty="0">
                <a:solidFill>
                  <a:schemeClr val="dk1"/>
                </a:solidFill>
                <a:latin typeface="Calibri"/>
                <a:ea typeface="Calibri"/>
                <a:cs typeface="Calibri"/>
              </a:rPr>
              <a:t>: Do you stir the soup before temping, or not? Anyone want to opine on this? </a:t>
            </a:r>
          </a:p>
          <a:p>
            <a:pPr marL="171450" indent="-171450">
              <a:spcBef>
                <a:spcPts val="0"/>
              </a:spcBef>
              <a:spcAft>
                <a:spcPts val="0"/>
              </a:spcAft>
              <a:buSzPts val="1800"/>
              <a:buFont typeface="Arial" panose="020B0604020202020204" pitchFamily="34" charset="0"/>
              <a:buChar char="•"/>
            </a:pPr>
            <a:r>
              <a:rPr lang="en-US" dirty="0">
                <a:solidFill>
                  <a:schemeClr val="dk1"/>
                </a:solidFill>
                <a:latin typeface="Calibri"/>
                <a:ea typeface="Calibri"/>
                <a:cs typeface="Calibri"/>
              </a:rPr>
              <a:t>My answer is depends. Thicker products like a broccoli cheddar soup if not stirred may cool near the top. That's a potential issue and should be discussed with the PIC. </a:t>
            </a:r>
          </a:p>
          <a:p>
            <a:pPr marL="171450" indent="-171450">
              <a:spcBef>
                <a:spcPts val="0"/>
              </a:spcBef>
              <a:spcAft>
                <a:spcPts val="0"/>
              </a:spcAft>
              <a:buSzPts val="1800"/>
              <a:buFont typeface="Arial" panose="020B0604020202020204" pitchFamily="34" charset="0"/>
              <a:buChar char="•"/>
            </a:pPr>
            <a:r>
              <a:rPr lang="en-US" dirty="0">
                <a:solidFill>
                  <a:schemeClr val="dk1"/>
                </a:solidFill>
                <a:latin typeface="Calibri"/>
                <a:ea typeface="Calibri"/>
                <a:cs typeface="Calibri"/>
              </a:rPr>
              <a:t>If you're on site in the morning, often times you might catch the soups having just been reheated and at 180 degrees. This obviously isn't really representative of their actual hot holding temps.</a:t>
            </a:r>
          </a:p>
          <a:p>
            <a:pPr>
              <a:spcBef>
                <a:spcPts val="0"/>
              </a:spcBef>
              <a:spcAft>
                <a:spcPts val="0"/>
              </a:spcAft>
              <a:buSzPts val="1800"/>
            </a:pPr>
            <a:endParaRPr lang="en-US" dirty="0">
              <a:solidFill>
                <a:schemeClr val="dk1"/>
              </a:solidFill>
              <a:ea typeface="Calibri"/>
              <a:cs typeface="Calibri"/>
            </a:endParaRPr>
          </a:p>
          <a:p>
            <a:pPr>
              <a:spcBef>
                <a:spcPts val="0"/>
              </a:spcBef>
              <a:spcAft>
                <a:spcPts val="0"/>
              </a:spcAft>
              <a:buSzPts val="1800"/>
            </a:pPr>
            <a:endParaRPr lang="en-US" dirty="0">
              <a:solidFill>
                <a:schemeClr val="dk1"/>
              </a:solidFill>
              <a:ea typeface="Calibri" pitchFamily="34" charset="0"/>
              <a:cs typeface="Calibri" pitchFamily="34" charset="0"/>
            </a:endParaRPr>
          </a:p>
          <a:p>
            <a:pPr>
              <a:spcBef>
                <a:spcPts val="0"/>
              </a:spcBef>
              <a:spcAft>
                <a:spcPts val="0"/>
              </a:spcAft>
              <a:buClr>
                <a:schemeClr val="dk1"/>
              </a:buClr>
              <a:buSzPts val="800"/>
            </a:pPr>
            <a:endParaRPr lang="en-US" sz="800" dirty="0">
              <a:solidFill>
                <a:schemeClr val="dk1"/>
              </a:solidFill>
              <a:ea typeface="Calibri" pitchFamily="34" charset="0"/>
              <a:cs typeface="Calibri" pitchFamily="34" charset="0"/>
            </a:endParaRPr>
          </a:p>
          <a:p>
            <a:pPr>
              <a:spcBef>
                <a:spcPts val="0"/>
              </a:spcBef>
              <a:spcAft>
                <a:spcPts val="0"/>
              </a:spcAft>
              <a:buClr>
                <a:schemeClr val="dk1"/>
              </a:buClr>
              <a:buSzPts val="1800"/>
            </a:pPr>
            <a:r>
              <a:rPr lang="en-US" dirty="0">
                <a:solidFill>
                  <a:schemeClr val="dk1"/>
                </a:solidFill>
                <a:latin typeface="Calibri"/>
                <a:ea typeface="Calibri"/>
                <a:cs typeface="Calibri"/>
              </a:rPr>
              <a:t> </a:t>
            </a:r>
            <a:endParaRPr dirty="0">
              <a:latin typeface="Calibri"/>
              <a:ea typeface="Calibri"/>
              <a:cs typeface="Calibri"/>
            </a:endParaRPr>
          </a:p>
        </p:txBody>
      </p:sp>
      <p:sp>
        <p:nvSpPr>
          <p:cNvPr id="2" name="Header Placeholder 3">
            <a:extLst>
              <a:ext uri="{FF2B5EF4-FFF2-40B4-BE49-F238E27FC236}">
                <a16:creationId xmlns:a16="http://schemas.microsoft.com/office/drawing/2014/main" id="{73807468-2E25-9855-A5B3-F413196668E1}"/>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3469174E-5288-1225-6F93-D5D14CD11899}"/>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570D8D90-F3F9-D6D9-DB90-45D9FCC02CB2}"/>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0: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6" name="Google Shape;406;p40: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Font typeface="Arial" panose="020B0604020202020204" pitchFamily="34" charset="0"/>
              <a:buChar char="•"/>
            </a:pPr>
            <a:r>
              <a:rPr lang="en-US" dirty="0">
                <a:latin typeface="Calibri"/>
                <a:ea typeface="Calibri"/>
                <a:cs typeface="Calibri"/>
              </a:rPr>
              <a:t>Typically you're going to need to be on site earlier in the day to assess reheating practices.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You want to make sure they're employing rapid methods for reheating and not just placing cold food into hold holding equipment. </a:t>
            </a:r>
          </a:p>
          <a:p>
            <a:pPr marL="171450" indent="-171450">
              <a:spcBef>
                <a:spcPts val="0"/>
              </a:spcBef>
              <a:spcAft>
                <a:spcPts val="0"/>
              </a:spcAft>
              <a:buFont typeface="Arial" panose="020B0604020202020204" pitchFamily="34" charset="0"/>
              <a:buChar char="•"/>
            </a:pPr>
            <a:r>
              <a:rPr lang="en-US" b="1" i="1" u="sng" dirty="0">
                <a:latin typeface="Calibri"/>
                <a:ea typeface="Calibri"/>
                <a:cs typeface="Calibri"/>
              </a:rPr>
              <a:t>QUESTION:  </a:t>
            </a:r>
            <a:r>
              <a:rPr lang="en-US" dirty="0">
                <a:latin typeface="Calibri"/>
                <a:ea typeface="Calibri"/>
                <a:cs typeface="Calibri"/>
              </a:rPr>
              <a:t>If you find food in the hot holding equipment and its way below temp, do you cite them for a hot holding violation, or a reheating violation and how do you know? </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Let me also ask, how long does the code allow for reheating to take place?</a:t>
            </a:r>
            <a:endParaRPr lang="en-US" dirty="0">
              <a:ea typeface="Calibri"/>
              <a:cs typeface="Calibri"/>
            </a:endParaRPr>
          </a:p>
        </p:txBody>
      </p:sp>
      <p:sp>
        <p:nvSpPr>
          <p:cNvPr id="2" name="Header Placeholder 3">
            <a:extLst>
              <a:ext uri="{FF2B5EF4-FFF2-40B4-BE49-F238E27FC236}">
                <a16:creationId xmlns:a16="http://schemas.microsoft.com/office/drawing/2014/main" id="{15959808-9619-64BA-417E-1007A86ECD79}"/>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F7CCDD1A-7AF9-4F3D-1D28-A028C4265586}"/>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B182BDEC-BC6E-BF15-EA42-00F64BF81EE3}"/>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1: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5" name="Google Shape;415;p41: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It's complicated, its an active very involved process, and its so often done incorrectly.</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Risk Control Plans are a fantastic way of getting active managerial control over this process. </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What time you arrive can be important. A lot of the cooling starts after morning prep. And you want to catch this process early. </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Remember that the process starts at 135 degrees, not when the product is pulled from the heat. </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Record the temperature in your notes, but also record the time. You may be coming back to this. </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Say you catch a food at 135, and you're going to be there for 2 hours, you'll want to check back at 2 hours to see if you crossed the 70 degree mark or else that food may need to be disposed of.</a:t>
            </a:r>
            <a:endParaRPr lang="en-US" sz="1500" dirty="0">
              <a:ea typeface="Calibri"/>
              <a:cs typeface="Calibri"/>
            </a:endParaRPr>
          </a:p>
          <a:p>
            <a:pPr>
              <a:spcBef>
                <a:spcPts val="0"/>
              </a:spcBef>
              <a:spcAft>
                <a:spcPts val="0"/>
              </a:spcAft>
              <a:buSzPts val="1600"/>
            </a:pPr>
            <a:endParaRPr lang="en-US" sz="1500" dirty="0">
              <a:ea typeface="Calibri"/>
              <a:cs typeface="Calibri"/>
            </a:endParaRP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We mentioned this already, but 99% of the time, you'll be assessing methods not time temp parameters. </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You'll want to see shallow pans, smaller portions, rapid cooling equipment like a blast chiller or ice wands, ice water baths, using metal versus plastic containers to facilitate heat transfer, using ice as an ingredient or anything else you can possible think of to speed things up. </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Keep in mind that during cooling, the food may be somewhat exempt from the covering requirement. A tight lid will retain heat, so loosely covered, or uncovered if protected from overhead contamination is acceptable. </a:t>
            </a:r>
            <a:endParaRPr lang="en-US" sz="1500" dirty="0">
              <a:latin typeface="Calibri" pitchFamily="34" charset="0"/>
              <a:ea typeface="Calibri" pitchFamily="34" charset="0"/>
              <a:cs typeface="Calibri" pitchFamily="34" charset="0"/>
            </a:endParaRP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Take a good look at anything suspicious, such as huge containers of food prepped on site or anything with a lot of condensation inside the container. </a:t>
            </a:r>
            <a:endParaRPr lang="en-US" sz="1500" dirty="0">
              <a:latin typeface="Calibri" pitchFamily="34" charset="0"/>
              <a:ea typeface="Calibri" pitchFamily="34" charset="0"/>
              <a:cs typeface="Calibri" pitchFamily="34" charset="0"/>
            </a:endParaRP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Make sure that you're talking to the PIC the whole time about their processes and how long it takes for items to cool. Sometimes they will give you answers that are just demonstrably false but keep at it. Drill into them for the right answers. </a:t>
            </a:r>
            <a:endParaRPr lang="en-US" sz="1500" dirty="0">
              <a:ea typeface="Calibri" pitchFamily="34" charset="0"/>
              <a:cs typeface="Calibri" pitchFamily="34" charset="0"/>
            </a:endParaRPr>
          </a:p>
          <a:p>
            <a:pPr>
              <a:spcBef>
                <a:spcPts val="0"/>
              </a:spcBef>
              <a:spcAft>
                <a:spcPts val="0"/>
              </a:spcAft>
              <a:buSzPts val="1600"/>
            </a:pPr>
            <a:endParaRPr lang="en-US" sz="1500" dirty="0">
              <a:ea typeface="Calibri" pitchFamily="34" charset="0"/>
              <a:cs typeface="Calibri" pitchFamily="34" charset="0"/>
            </a:endParaRPr>
          </a:p>
          <a:p>
            <a:pPr>
              <a:spcBef>
                <a:spcPts val="0"/>
              </a:spcBef>
              <a:spcAft>
                <a:spcPts val="0"/>
              </a:spcAft>
              <a:buSzPts val="1600"/>
            </a:pPr>
            <a:endParaRPr lang="en-US" sz="1500" dirty="0">
              <a:ea typeface="Calibri" pitchFamily="34" charset="0"/>
              <a:cs typeface="Calibri" pitchFamily="34" charset="0"/>
            </a:endParaRPr>
          </a:p>
          <a:p>
            <a:pPr>
              <a:spcBef>
                <a:spcPts val="0"/>
              </a:spcBef>
              <a:spcAft>
                <a:spcPts val="0"/>
              </a:spcAft>
            </a:pPr>
            <a:endParaRPr lang="en-US" sz="1500" dirty="0">
              <a:ea typeface="Calibri" pitchFamily="34" charset="0"/>
              <a:cs typeface="Calibri" pitchFamily="34" charset="0"/>
            </a:endParaRPr>
          </a:p>
        </p:txBody>
      </p:sp>
      <p:sp>
        <p:nvSpPr>
          <p:cNvPr id="2" name="Header Placeholder 3">
            <a:extLst>
              <a:ext uri="{FF2B5EF4-FFF2-40B4-BE49-F238E27FC236}">
                <a16:creationId xmlns:a16="http://schemas.microsoft.com/office/drawing/2014/main" id="{05567EAC-4C1F-2904-B850-5A1489B41C43}"/>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D38AF882-AAE0-9FF1-6BB6-C4CAA3E73785}"/>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DDABCD89-1821-60B9-3F2E-1F0869894F50}"/>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libri"/>
                <a:ea typeface="Calibri"/>
                <a:cs typeface="Calibri"/>
              </a:rPr>
              <a:t>Next we'll talk about flow diagrams, or flow charts. </a:t>
            </a:r>
          </a:p>
          <a:p>
            <a:pPr marL="171450" indent="-171450">
              <a:buFont typeface="Arial" panose="020B0604020202020204" pitchFamily="34" charset="0"/>
              <a:buChar char="•"/>
            </a:pPr>
            <a:r>
              <a:rPr lang="en-US" dirty="0">
                <a:latin typeface="Calibri"/>
                <a:ea typeface="Calibri"/>
                <a:cs typeface="Calibri"/>
              </a:rPr>
              <a:t>Some of you may be familiar with flow diagrams from formal HACCP plans you may have reviewed</a:t>
            </a:r>
          </a:p>
          <a:p>
            <a:pPr marL="171450" indent="-171450">
              <a:buFont typeface="Arial" panose="020B0604020202020204" pitchFamily="34" charset="0"/>
              <a:buChar char="•"/>
            </a:pPr>
            <a:r>
              <a:rPr lang="en-US" dirty="0">
                <a:latin typeface="Calibri"/>
                <a:ea typeface="Calibri"/>
                <a:cs typeface="Calibri"/>
              </a:rPr>
              <a:t>During my time in food manufacturing, we lived by Flow Charts and HACCP paperwork at each step. </a:t>
            </a:r>
            <a:r>
              <a:rPr lang="en-US" b="1" i="1" u="sng" dirty="0">
                <a:latin typeface="Calibri"/>
                <a:ea typeface="Calibri"/>
                <a:cs typeface="Calibri"/>
              </a:rPr>
              <a:t>EXPLAIN</a:t>
            </a:r>
          </a:p>
          <a:p>
            <a:pPr marL="171450" indent="-171450">
              <a:buFont typeface="Arial" panose="020B0604020202020204" pitchFamily="34" charset="0"/>
              <a:buChar char="•"/>
            </a:pPr>
            <a:r>
              <a:rPr lang="en-US" dirty="0">
                <a:latin typeface="Calibri"/>
                <a:ea typeface="Calibri"/>
                <a:cs typeface="Calibri"/>
              </a:rPr>
              <a:t>Flow diagrams can also be used to help develop SOPs for general food processes and identify shortfalls in food safety. </a:t>
            </a:r>
          </a:p>
          <a:p>
            <a:pPr marL="171450" indent="-171450">
              <a:buFont typeface="Arial" panose="020B0604020202020204" pitchFamily="34" charset="0"/>
              <a:buChar char="•"/>
            </a:pPr>
            <a:r>
              <a:rPr lang="en-US" dirty="0">
                <a:latin typeface="Calibri"/>
                <a:ea typeface="Calibri"/>
                <a:cs typeface="Calibri"/>
              </a:rPr>
              <a:t>Flow diagrams will show the step-by-step progression of food from receiving to service. </a:t>
            </a:r>
            <a:endParaRPr lang="en-US" dirty="0">
              <a:ea typeface="Calibri"/>
              <a:cs typeface="Calibri"/>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21</a:t>
            </a:fld>
            <a:endParaRPr lang="en-US"/>
          </a:p>
        </p:txBody>
      </p:sp>
    </p:spTree>
    <p:extLst>
      <p:ext uri="{BB962C8B-B14F-4D97-AF65-F5344CB8AC3E}">
        <p14:creationId xmlns:p14="http://schemas.microsoft.com/office/powerpoint/2010/main" val="194692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libri"/>
                <a:ea typeface="Calibri"/>
                <a:cs typeface="Calibri"/>
              </a:rPr>
              <a:t>I'm hoping by now we are starting to understand how the application of HACCP principles can be achieved by the following: </a:t>
            </a:r>
          </a:p>
          <a:p>
            <a:pPr marL="171450" indent="-171450">
              <a:buFont typeface="Arial" panose="020B0604020202020204" pitchFamily="34" charset="0"/>
              <a:buChar char="•"/>
            </a:pPr>
            <a:r>
              <a:rPr lang="en-US" dirty="0">
                <a:latin typeface="Calibri"/>
                <a:ea typeface="Calibri"/>
                <a:cs typeface="Calibri"/>
              </a:rPr>
              <a:t>READ SLIDE</a:t>
            </a:r>
          </a:p>
          <a:p>
            <a:pPr marL="171450" indent="-171450">
              <a:buFont typeface="Arial" panose="020B0604020202020204" pitchFamily="34" charset="0"/>
              <a:buChar char="•"/>
            </a:pPr>
            <a:r>
              <a:rPr lang="en-US" dirty="0">
                <a:latin typeface="Calibri"/>
                <a:ea typeface="Calibri"/>
                <a:cs typeface="Calibri"/>
              </a:rPr>
              <a:t>HACCP is easy if you live it every day. Otherwise, it is complex and people need help to understand it. </a:t>
            </a:r>
          </a:p>
          <a:p>
            <a:pPr marL="171450" indent="-171450">
              <a:buFont typeface="Arial" panose="020B0604020202020204" pitchFamily="34" charset="0"/>
              <a:buChar char="•"/>
            </a:pPr>
            <a:r>
              <a:rPr lang="en-US" dirty="0">
                <a:latin typeface="Calibri"/>
                <a:ea typeface="Calibri"/>
                <a:cs typeface="Calibri"/>
              </a:rPr>
              <a:t>(BREAK???)</a:t>
            </a:r>
          </a:p>
          <a:p>
            <a:pPr marL="171450" indent="-171450">
              <a:buFont typeface="Arial" panose="020B0604020202020204" pitchFamily="34" charset="0"/>
              <a:buChar char="•"/>
            </a:pPr>
            <a:endParaRPr lang="en-US" dirty="0">
              <a:latin typeface="Calibri"/>
              <a:ea typeface="Calibri"/>
              <a:cs typeface="Calibri"/>
            </a:endParaRPr>
          </a:p>
          <a:p>
            <a:endParaRPr lang="en-US" dirty="0">
              <a:latin typeface="Calibri"/>
              <a:ea typeface="Calibri"/>
              <a:cs typeface="Calibri"/>
            </a:endParaRPr>
          </a:p>
          <a:p>
            <a:endParaRPr lang="en-US" dirty="0">
              <a:ea typeface="Calibri" pitchFamily="34" charset="0"/>
              <a:cs typeface="Calibri" pitchFamily="34" charset="0"/>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22</a:t>
            </a:fld>
            <a:endParaRPr lang="en-US"/>
          </a:p>
        </p:txBody>
      </p:sp>
    </p:spTree>
    <p:extLst>
      <p:ext uri="{BB962C8B-B14F-4D97-AF65-F5344CB8AC3E}">
        <p14:creationId xmlns:p14="http://schemas.microsoft.com/office/powerpoint/2010/main" val="239339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buSzPts val="1600"/>
            </a:pPr>
            <a:r>
              <a:rPr lang="en-US" b="1" i="1" u="sng" dirty="0"/>
              <a:t>QUESTION</a:t>
            </a:r>
            <a:r>
              <a:rPr lang="en-US" dirty="0"/>
              <a:t>: On average, how much time do you spend on an inspection of a Risk Level 3 Establishment?</a:t>
            </a:r>
          </a:p>
          <a:p>
            <a:pPr>
              <a:spcBef>
                <a:spcPts val="0"/>
              </a:spcBef>
              <a:spcAft>
                <a:spcPts val="0"/>
              </a:spcAft>
              <a:buSzPts val="1600"/>
            </a:pPr>
            <a:endParaRPr lang="en-US" dirty="0"/>
          </a:p>
          <a:p>
            <a:pPr>
              <a:spcBef>
                <a:spcPts val="0"/>
              </a:spcBef>
              <a:spcAft>
                <a:spcPts val="0"/>
              </a:spcAft>
              <a:buSzPts val="1600"/>
            </a:pPr>
            <a:r>
              <a:rPr lang="en-US" dirty="0"/>
              <a:t>If you have a limited amount of time to conduct the average inspection, where do you put most of your emphasis?</a:t>
            </a:r>
          </a:p>
          <a:p>
            <a:pPr marL="171450" indent="-171450">
              <a:spcBef>
                <a:spcPts val="0"/>
              </a:spcBef>
              <a:spcAft>
                <a:spcPts val="0"/>
              </a:spcAft>
              <a:buSzPts val="1600"/>
              <a:buFont typeface="Arial" panose="020B0604020202020204" pitchFamily="34" charset="0"/>
              <a:buChar char="•"/>
            </a:pPr>
            <a:r>
              <a:rPr lang="en-US" dirty="0"/>
              <a:t>If the average inspection time is 45 minutes to 1 hour, you probably only have a few minutes of the operator’s completely undivided attention. </a:t>
            </a:r>
          </a:p>
          <a:p>
            <a:pPr marL="171450" indent="-171450">
              <a:spcBef>
                <a:spcPts val="0"/>
              </a:spcBef>
              <a:spcAft>
                <a:spcPts val="0"/>
              </a:spcAft>
              <a:buSzPts val="1600"/>
              <a:buFont typeface="Arial" panose="020B0604020202020204" pitchFamily="34" charset="0"/>
              <a:buChar char="•"/>
            </a:pPr>
            <a:r>
              <a:rPr lang="en-US" dirty="0"/>
              <a:t>Very limited opportunity to make an impression on that operator and affect a change in the operation. </a:t>
            </a:r>
          </a:p>
          <a:p>
            <a:pPr marL="171450" indent="-171450">
              <a:spcBef>
                <a:spcPts val="0"/>
              </a:spcBef>
              <a:spcAft>
                <a:spcPts val="0"/>
              </a:spcAft>
              <a:buSzPts val="1600"/>
              <a:buFont typeface="Arial" panose="020B0604020202020204" pitchFamily="34" charset="0"/>
              <a:buChar char="•"/>
            </a:pPr>
            <a:r>
              <a:rPr lang="en-US" dirty="0"/>
              <a:t>Use that time to help the operator focus on the MOST important food safety issue.</a:t>
            </a:r>
            <a:r>
              <a:rPr lang="en-US" baseline="0" dirty="0"/>
              <a:t> I</a:t>
            </a:r>
            <a:r>
              <a:rPr lang="en-US" dirty="0"/>
              <a:t>f you just list 20 or 30 things that need to be corrected,</a:t>
            </a:r>
            <a:r>
              <a:rPr lang="en-US" baseline="0" dirty="0"/>
              <a:t> i</a:t>
            </a:r>
            <a:r>
              <a:rPr lang="en-US" dirty="0"/>
              <a:t>t could very well be that NONE of them will be fixed. </a:t>
            </a:r>
          </a:p>
          <a:p>
            <a:pPr marL="171450" indent="-171450">
              <a:spcBef>
                <a:spcPts val="0"/>
              </a:spcBef>
              <a:spcAft>
                <a:spcPts val="0"/>
              </a:spcAft>
              <a:buSzPts val="1600"/>
              <a:buFont typeface="Arial" panose="020B0604020202020204" pitchFamily="34" charset="0"/>
              <a:buChar char="•"/>
            </a:pPr>
            <a:r>
              <a:rPr lang="en-US" dirty="0"/>
              <a:t>If we don’t seem to have any priority of importance as regulators, then operators won’t either.</a:t>
            </a:r>
          </a:p>
          <a:p>
            <a:endParaRPr lang="en-US" dirty="0"/>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23</a:t>
            </a:fld>
            <a:endParaRPr lang="en-US"/>
          </a:p>
        </p:txBody>
      </p:sp>
    </p:spTree>
    <p:extLst>
      <p:ext uri="{BB962C8B-B14F-4D97-AF65-F5344CB8AC3E}">
        <p14:creationId xmlns:p14="http://schemas.microsoft.com/office/powerpoint/2010/main" val="179118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So I've mentioned foodbourne illness risk factors a couple times now, but what exactly am I talking about? </a:t>
            </a:r>
            <a:endParaRPr lang="en-US" dirty="0"/>
          </a:p>
          <a:p>
            <a:endParaRPr lang="en-US" dirty="0">
              <a:latin typeface="Calibri"/>
              <a:ea typeface="Calibri"/>
              <a:cs typeface="Calibri"/>
            </a:endParaRPr>
          </a:p>
          <a:p>
            <a:pPr marL="171450" indent="-171450" algn="l">
              <a:buFont typeface="Arial" panose="020B0604020202020204" pitchFamily="34" charset="0"/>
              <a:buChar char="•"/>
            </a:pPr>
            <a:r>
              <a:rPr lang="en-US" b="1" i="1" u="sng" dirty="0">
                <a:latin typeface="Calibri"/>
                <a:ea typeface="Calibri"/>
                <a:cs typeface="Calibri"/>
              </a:rPr>
              <a:t>QUESTION:</a:t>
            </a:r>
            <a:r>
              <a:rPr lang="en-US" b="0" i="0" u="none" dirty="0">
                <a:latin typeface="Calibri"/>
                <a:ea typeface="Calibri"/>
                <a:cs typeface="Calibri"/>
              </a:rPr>
              <a:t> Who here has had a foodborne illness before? Did you</a:t>
            </a:r>
            <a:r>
              <a:rPr lang="en-US" b="0" i="0" u="none" baseline="0" dirty="0">
                <a:latin typeface="Calibri"/>
                <a:ea typeface="Calibri"/>
                <a:cs typeface="Calibri"/>
              </a:rPr>
              <a:t> go to the hospital? </a:t>
            </a:r>
          </a:p>
          <a:p>
            <a:pPr marL="171450" indent="-171450" algn="l">
              <a:buFont typeface="Arial" panose="020B0604020202020204" pitchFamily="34" charset="0"/>
              <a:buChar char="•"/>
            </a:pPr>
            <a:endParaRPr lang="en-US" b="0" i="0" u="none" dirty="0">
              <a:latin typeface="Calibri"/>
              <a:ea typeface="Calibri"/>
              <a:cs typeface="Calibri"/>
            </a:endParaRPr>
          </a:p>
          <a:p>
            <a:pPr marL="171450" indent="-171450">
              <a:buFont typeface="Arial" panose="020B0604020202020204" pitchFamily="34" charset="0"/>
              <a:buChar char="•"/>
            </a:pPr>
            <a:r>
              <a:rPr lang="en-US" dirty="0">
                <a:latin typeface="Calibri"/>
                <a:ea typeface="Calibri"/>
                <a:cs typeface="Calibri"/>
              </a:rPr>
              <a:t>In an ideal world we would want to determine how effective our food inspection programs are by actual foodbourne illness data. Unfortunately,</a:t>
            </a:r>
            <a:r>
              <a:rPr lang="en-US" baseline="0" dirty="0">
                <a:latin typeface="Calibri"/>
                <a:ea typeface="Calibri"/>
                <a:cs typeface="Calibri"/>
              </a:rPr>
              <a:t> </a:t>
            </a:r>
            <a:r>
              <a:rPr lang="en-US" dirty="0">
                <a:latin typeface="Calibri"/>
                <a:ea typeface="Calibri"/>
                <a:cs typeface="Calibri"/>
              </a:rPr>
              <a:t>foodborne illness is vastly underreported.</a:t>
            </a:r>
          </a:p>
          <a:p>
            <a:pPr marL="171450" indent="-171450">
              <a:buFont typeface="Arial" panose="020B0604020202020204" pitchFamily="34" charset="0"/>
              <a:buChar char="•"/>
            </a:pPr>
            <a:r>
              <a:rPr lang="en-US" dirty="0">
                <a:latin typeface="Calibri"/>
                <a:ea typeface="Calibri"/>
                <a:cs typeface="Calibri"/>
              </a:rPr>
              <a:t>The Centers for Disease Control and Prevention (CDC) Surveillance Report for 1993- 1997, “Surveillance for Foodborne-Disease Outbreaks – United States,” identified the most significant contributing factors to foodborne illness.</a:t>
            </a:r>
            <a:r>
              <a:rPr lang="en-US" baseline="0" dirty="0">
                <a:latin typeface="Calibri"/>
                <a:ea typeface="Calibri"/>
                <a:cs typeface="Calibri"/>
              </a:rPr>
              <a:t> </a:t>
            </a:r>
            <a:r>
              <a:rPr lang="en-US" dirty="0">
                <a:latin typeface="Calibri"/>
                <a:ea typeface="Calibri"/>
                <a:cs typeface="Calibri"/>
              </a:rPr>
              <a:t>Five of these broad categories of contributing factors directly relate to food safety concerns within retail and food service establishments and are collectively termed by the FDA as “foodborne illness risk factors.” </a:t>
            </a:r>
            <a:endParaRPr lang="en-US" dirty="0">
              <a:ea typeface="Calibri"/>
              <a:cs typeface="Calibri"/>
            </a:endParaRPr>
          </a:p>
          <a:p>
            <a:r>
              <a:rPr lang="en-US" baseline="0" dirty="0">
                <a:latin typeface="Calibri"/>
                <a:ea typeface="Calibri"/>
                <a:cs typeface="Calibri"/>
              </a:rPr>
              <a:t>*  </a:t>
            </a:r>
            <a:r>
              <a:rPr lang="en-US" dirty="0">
                <a:latin typeface="Calibri"/>
                <a:ea typeface="Calibri"/>
                <a:cs typeface="Calibri"/>
              </a:rPr>
              <a:t>You will see the foodborne illness risk factors referenced on the model food inspection report as the first major category of violations, #1-29. This is the reason why you are required to try and observe these areas during the inspection and mark them as  "IN, OUT, NA, or NO". </a:t>
            </a:r>
          </a:p>
          <a:p>
            <a:endParaRPr lang="en-US" dirty="0">
              <a:latin typeface="Calibri"/>
              <a:ea typeface="Calibri"/>
              <a:cs typeface="Calibri"/>
            </a:endParaRPr>
          </a:p>
          <a:p>
            <a:r>
              <a:rPr lang="en-US" dirty="0">
                <a:latin typeface="Calibri"/>
                <a:ea typeface="Calibri"/>
                <a:cs typeface="Calibri"/>
              </a:rPr>
              <a:t>So let's discuss these 5 foodborne illness risk factors. </a:t>
            </a:r>
            <a:endParaRPr lang="en-US" dirty="0">
              <a:ea typeface="Calibri"/>
              <a:cs typeface="Calibri"/>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a:t>
            </a:fld>
            <a:endParaRPr lang="en-US"/>
          </a:p>
        </p:txBody>
      </p:sp>
    </p:spTree>
    <p:extLst>
      <p:ext uri="{BB962C8B-B14F-4D97-AF65-F5344CB8AC3E}">
        <p14:creationId xmlns:p14="http://schemas.microsoft.com/office/powerpoint/2010/main" val="252695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4: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44: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SzPts val="1800"/>
              <a:buFont typeface="Arial" panose="020B0604020202020204" pitchFamily="34" charset="0"/>
              <a:buChar char="•"/>
            </a:pPr>
            <a:r>
              <a:rPr lang="en-US" dirty="0">
                <a:latin typeface="Calibri"/>
                <a:ea typeface="Calibri"/>
                <a:cs typeface="Calibri"/>
              </a:rPr>
              <a:t>These are just a few examples of intervention strategies that could be taken. </a:t>
            </a:r>
          </a:p>
          <a:p>
            <a:pPr marL="171450" indent="-171450">
              <a:spcBef>
                <a:spcPts val="0"/>
              </a:spcBef>
              <a:spcAft>
                <a:spcPts val="0"/>
              </a:spcAft>
              <a:buSzPts val="1800"/>
              <a:buFont typeface="Arial" panose="020B0604020202020204" pitchFamily="34" charset="0"/>
              <a:buChar char="•"/>
            </a:pPr>
            <a:r>
              <a:rPr lang="en-US" dirty="0">
                <a:latin typeface="Calibri"/>
                <a:ea typeface="Calibri"/>
                <a:cs typeface="Calibri"/>
              </a:rPr>
              <a:t>READ SLIDES</a:t>
            </a:r>
          </a:p>
          <a:p>
            <a:pPr marL="171450" indent="-171450">
              <a:spcBef>
                <a:spcPts val="0"/>
              </a:spcBef>
              <a:spcAft>
                <a:spcPts val="0"/>
              </a:spcAft>
              <a:buSzPts val="1800"/>
              <a:buFont typeface="Arial" panose="020B0604020202020204" pitchFamily="34" charset="0"/>
              <a:buChar char="•"/>
            </a:pPr>
            <a:r>
              <a:rPr lang="en-US" b="1" i="1" u="sng" dirty="0">
                <a:latin typeface="Calibri"/>
                <a:ea typeface="Calibri"/>
                <a:cs typeface="Calibri"/>
              </a:rPr>
              <a:t>QUESTION</a:t>
            </a:r>
            <a:r>
              <a:rPr lang="en-US" dirty="0">
                <a:latin typeface="Calibri"/>
                <a:ea typeface="Calibri"/>
                <a:cs typeface="Calibri"/>
              </a:rPr>
              <a:t>: Any other intervention strategies you can think of?</a:t>
            </a:r>
          </a:p>
          <a:p>
            <a:pPr>
              <a:spcBef>
                <a:spcPts val="0"/>
              </a:spcBef>
              <a:spcAft>
                <a:spcPts val="0"/>
              </a:spcAft>
              <a:buSzPts val="1800"/>
            </a:pPr>
            <a:endParaRPr dirty="0"/>
          </a:p>
          <a:p>
            <a:pPr>
              <a:spcBef>
                <a:spcPts val="0"/>
              </a:spcBef>
              <a:spcAft>
                <a:spcPts val="0"/>
              </a:spcAft>
              <a:buSzPts val="1800"/>
            </a:pPr>
            <a:endParaRPr b="1" dirty="0">
              <a:solidFill>
                <a:srgbClr val="FF0000"/>
              </a:solidFill>
            </a:endParaRPr>
          </a:p>
        </p:txBody>
      </p:sp>
      <p:sp>
        <p:nvSpPr>
          <p:cNvPr id="2" name="Header Placeholder 3">
            <a:extLst>
              <a:ext uri="{FF2B5EF4-FFF2-40B4-BE49-F238E27FC236}">
                <a16:creationId xmlns:a16="http://schemas.microsoft.com/office/drawing/2014/main" id="{BA6B8508-BD4B-F437-5DE1-6E7AF27B65A8}"/>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651F397A-5747-7029-798A-5DBBC6787190}"/>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2FD6AEAA-675E-61EE-1063-4F0BBF2D3243}"/>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5: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0" name="Google Shape;450;p45: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A risk control plan is a concisely written management plan developed by the retail or food service operator with input from inspectors that describes a management system for controlling specific out-of-control foodborne illness risk factors. </a:t>
            </a:r>
          </a:p>
          <a:p>
            <a:pPr marL="171450" indent="-171450">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This is a very simple document. </a:t>
            </a:r>
          </a:p>
          <a:p>
            <a:pPr marL="171450" indent="-171450">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They do not need to bring on a consultant to help them write this. </a:t>
            </a:r>
          </a:p>
          <a:p>
            <a:pPr marL="171450" indent="-171450">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The plan is intended to be a voluntary strategy that inspectors and the person in charge jointly develop to promote long-term compliance for </a:t>
            </a:r>
            <a:r>
              <a:rPr lang="en-US" b="1" i="1" dirty="0">
                <a:latin typeface="Calibri"/>
                <a:ea typeface="Calibri"/>
                <a:cs typeface="Calibri"/>
                <a:sym typeface="Calibri"/>
              </a:rPr>
              <a:t>specific</a:t>
            </a:r>
            <a:r>
              <a:rPr lang="en-US" i="1" dirty="0">
                <a:latin typeface="Calibri"/>
                <a:ea typeface="Calibri"/>
                <a:cs typeface="Calibri"/>
                <a:sym typeface="Calibri"/>
              </a:rPr>
              <a:t> </a:t>
            </a:r>
            <a:r>
              <a:rPr lang="en-US" dirty="0">
                <a:latin typeface="Calibri"/>
                <a:ea typeface="Calibri"/>
                <a:cs typeface="Calibri"/>
                <a:sym typeface="Calibri"/>
              </a:rPr>
              <a:t>out-of-control foodborne illness risk factors.</a:t>
            </a:r>
          </a:p>
          <a:p>
            <a:pPr marL="171450" indent="-171450">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It requires that the basic control systems in the plan be implemented for a designated time period (e.g., 60 – 90 days) and allows inspector oversight.  </a:t>
            </a:r>
            <a:endParaRPr lang="en-US" dirty="0">
              <a:sym typeface="Calibri"/>
            </a:endParaRPr>
          </a:p>
          <a:p>
            <a:pPr marL="171450" indent="-171450">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The longer the plan is implemented, the more likely it is that the new controls will become "habits" that continue to be used in the food establishment after inspector oversight ends. </a:t>
            </a:r>
            <a:endParaRPr dirty="0"/>
          </a:p>
        </p:txBody>
      </p:sp>
      <p:sp>
        <p:nvSpPr>
          <p:cNvPr id="2" name="Header Placeholder 3">
            <a:extLst>
              <a:ext uri="{FF2B5EF4-FFF2-40B4-BE49-F238E27FC236}">
                <a16:creationId xmlns:a16="http://schemas.microsoft.com/office/drawing/2014/main" id="{12D9FEAC-6853-0424-C30D-B611A9D96845}"/>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3C2A0CB0-17FF-DFE8-6BEF-82901EFB85D5}"/>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0C218C9C-BEA6-B465-AED5-8DA6F291858F}"/>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8CA56A82-BAA1-DF67-DDBF-9D74AC48B847}"/>
            </a:ext>
          </a:extLst>
        </p:cNvPr>
        <p:cNvGrpSpPr/>
        <p:nvPr/>
      </p:nvGrpSpPr>
      <p:grpSpPr>
        <a:xfrm>
          <a:off x="0" y="0"/>
          <a:ext cx="0" cy="0"/>
          <a:chOff x="0" y="0"/>
          <a:chExt cx="0" cy="0"/>
        </a:xfrm>
      </p:grpSpPr>
      <p:sp>
        <p:nvSpPr>
          <p:cNvPr id="456" name="Google Shape;456;p46:notes">
            <a:extLst>
              <a:ext uri="{FF2B5EF4-FFF2-40B4-BE49-F238E27FC236}">
                <a16:creationId xmlns:a16="http://schemas.microsoft.com/office/drawing/2014/main" id="{82863F78-E510-6CDA-4D4C-C1676E0BB996}"/>
              </a:ext>
            </a:extLst>
          </p:cNvPr>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46:notes">
            <a:extLst>
              <a:ext uri="{FF2B5EF4-FFF2-40B4-BE49-F238E27FC236}">
                <a16:creationId xmlns:a16="http://schemas.microsoft.com/office/drawing/2014/main" id="{1F61B992-E07C-A869-DEB9-D5CB423F044E}"/>
              </a:ext>
            </a:extLst>
          </p:cNvPr>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SzPts val="1800"/>
              <a:buFont typeface="Arial" panose="020B0604020202020204" pitchFamily="34" charset="0"/>
              <a:buChar char="•"/>
            </a:pPr>
            <a:r>
              <a:rPr lang="en-US" dirty="0"/>
              <a:t>By implementing an RCP, the retail or food service operator will have the opportunity to determine the appropriate corrective action for the identified problem and design an implementation strategy to best suit the establishment and operation.</a:t>
            </a:r>
          </a:p>
          <a:p>
            <a:pPr marL="171450" indent="-171450">
              <a:spcBef>
                <a:spcPts val="0"/>
              </a:spcBef>
              <a:spcAft>
                <a:spcPts val="0"/>
              </a:spcAft>
              <a:buSzPts val="1800"/>
              <a:buFont typeface="Arial" panose="020B0604020202020204" pitchFamily="34" charset="0"/>
              <a:buChar char="•"/>
            </a:pPr>
            <a:r>
              <a:rPr lang="en-US" dirty="0"/>
              <a:t>Since the RCP is tailored to meet the needs of the food establishment, the operator takes complete ownership of the plan and is ultimately responsible for its development and implementation.  </a:t>
            </a:r>
          </a:p>
          <a:p>
            <a:pPr marL="171450" indent="-171450">
              <a:spcBef>
                <a:spcPts val="0"/>
              </a:spcBef>
              <a:spcAft>
                <a:spcPts val="0"/>
              </a:spcAft>
              <a:buSzPts val="1800"/>
              <a:buFont typeface="Arial" panose="020B0604020202020204" pitchFamily="34" charset="0"/>
              <a:buChar char="•"/>
            </a:pPr>
            <a:r>
              <a:rPr lang="en-US" dirty="0"/>
              <a:t>The role of inspectors are to consult with the operator by suggesting ways that the risk factor(s) might be controlled.</a:t>
            </a:r>
            <a:endParaRPr dirty="0"/>
          </a:p>
          <a:p>
            <a:pPr>
              <a:spcBef>
                <a:spcPts val="0"/>
              </a:spcBef>
              <a:spcAft>
                <a:spcPts val="0"/>
              </a:spcAft>
            </a:pPr>
            <a:endParaRPr sz="1700" dirty="0"/>
          </a:p>
        </p:txBody>
      </p:sp>
      <p:sp>
        <p:nvSpPr>
          <p:cNvPr id="2" name="Header Placeholder 3">
            <a:extLst>
              <a:ext uri="{FF2B5EF4-FFF2-40B4-BE49-F238E27FC236}">
                <a16:creationId xmlns:a16="http://schemas.microsoft.com/office/drawing/2014/main" id="{A4819628-3391-6096-CE25-F6FD772BFF74}"/>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891E0ED8-3A19-28F5-9AB6-A78F647F81CE}"/>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D78B3882-6EE1-B67E-019E-8732F32FAE0B}"/>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26</a:t>
            </a:fld>
            <a:endParaRPr lang="en-US"/>
          </a:p>
        </p:txBody>
      </p:sp>
    </p:spTree>
    <p:extLst>
      <p:ext uri="{BB962C8B-B14F-4D97-AF65-F5344CB8AC3E}">
        <p14:creationId xmlns:p14="http://schemas.microsoft.com/office/powerpoint/2010/main" val="2579235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ff3520612a_0_0: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ff3520612a_0_0:notes"/>
          <p:cNvSpPr txBox="1">
            <a:spLocks noGrp="1"/>
          </p:cNvSpPr>
          <p:nvPr>
            <p:ph type="body" idx="1"/>
          </p:nvPr>
        </p:nvSpPr>
        <p:spPr>
          <a:xfrm>
            <a:off x="896077" y="4276221"/>
            <a:ext cx="4926025" cy="4050400"/>
          </a:xfrm>
          <a:prstGeom prst="rect">
            <a:avLst/>
          </a:prstGeom>
        </p:spPr>
        <p:txBody>
          <a:bodyPr spcFirstLastPara="1" wrap="square" lIns="89811" tIns="44894" rIns="89811" bIns="44894" anchor="t" anchorCtr="0">
            <a:noAutofit/>
          </a:bodyPr>
          <a:lstStyle/>
          <a:p>
            <a:pPr>
              <a:spcBef>
                <a:spcPts val="0"/>
              </a:spcBef>
              <a:spcAft>
                <a:spcPts val="0"/>
              </a:spcAft>
            </a:pPr>
            <a:r>
              <a:rPr lang="en-US" dirty="0">
                <a:latin typeface="Calibri"/>
                <a:ea typeface="Calibri"/>
                <a:cs typeface="Calibri"/>
              </a:rPr>
              <a:t>Facilitator: Here’s another type of Risk Control Plan form in all its splendor and glory.</a:t>
            </a:r>
            <a:endParaRPr dirty="0">
              <a:latin typeface="Calibri"/>
              <a:ea typeface="Calibri"/>
              <a:cs typeface="Calibri"/>
            </a:endParaRPr>
          </a:p>
        </p:txBody>
      </p:sp>
      <p:sp>
        <p:nvSpPr>
          <p:cNvPr id="486" name="Google Shape;486;g1ff3520612a_0_0:notes"/>
          <p:cNvSpPr txBox="1">
            <a:spLocks noGrp="1"/>
          </p:cNvSpPr>
          <p:nvPr>
            <p:ph type="sldNum" idx="12"/>
          </p:nvPr>
        </p:nvSpPr>
        <p:spPr>
          <a:xfrm>
            <a:off x="3806428" y="8550905"/>
            <a:ext cx="2911800" cy="450238"/>
          </a:xfrm>
          <a:prstGeom prst="rect">
            <a:avLst/>
          </a:prstGeom>
        </p:spPr>
        <p:txBody>
          <a:bodyPr spcFirstLastPara="1" wrap="square" lIns="89811" tIns="44894" rIns="89811" bIns="44894" anchor="b" anchorCtr="0">
            <a:noAutofit/>
          </a:bodyPr>
          <a:lstStyle/>
          <a:p>
            <a:pPr>
              <a:buClr>
                <a:srgbClr val="000000"/>
              </a:buClr>
              <a:buSzPts val="1200"/>
            </a:pPr>
            <a:fld id="{00000000-1234-1234-1234-123412341234}" type="slidenum">
              <a:rPr lang="en-US"/>
              <a:pPr>
                <a:buClr>
                  <a:srgbClr val="000000"/>
                </a:buClr>
                <a:buSzPts val="1200"/>
              </a:pPr>
              <a:t>27</a:t>
            </a:fld>
            <a:endParaRPr sz="1300">
              <a:latin typeface="Arial"/>
              <a:ea typeface="Arial"/>
              <a:cs typeface="Arial"/>
              <a:sym typeface="Arial"/>
            </a:endParaRPr>
          </a:p>
        </p:txBody>
      </p:sp>
      <p:sp>
        <p:nvSpPr>
          <p:cNvPr id="2" name="Header Placeholder 3">
            <a:extLst>
              <a:ext uri="{FF2B5EF4-FFF2-40B4-BE49-F238E27FC236}">
                <a16:creationId xmlns:a16="http://schemas.microsoft.com/office/drawing/2014/main" id="{2F752322-879D-FDEB-7BEF-BE682038A365}"/>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09BE8A9A-FC64-396B-D641-6F21B0B6E47C}"/>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C9A748DD-8108-9B7D-4226-5373BF4D2CC4}"/>
              </a:ext>
            </a:extLst>
          </p:cNvPr>
          <p:cNvSpPr txBox="1">
            <a:spLocks/>
          </p:cNvSpPr>
          <p:nvPr/>
        </p:nvSpPr>
        <p:spPr bwMode="auto">
          <a:xfrm>
            <a:off x="3970938" y="8829967"/>
            <a:ext cx="3037840" cy="464820"/>
          </a:xfrm>
          <a:prstGeom prst="rect">
            <a:avLst/>
          </a:prstGeom>
          <a:noFill/>
          <a:ln w="9525">
            <a:noFill/>
            <a:miter lim="800000"/>
            <a:headEnd/>
            <a:tailEnd/>
          </a:ln>
          <a:effectLst/>
        </p:spPr>
        <p:txBody>
          <a:bodyPr vert="horz" wrap="square" lIns="93135" tIns="46567" rIns="93135" bIns="46567" numCol="1" anchor="b" anchorCtr="0" compatLnSpc="1">
            <a:prstTxWarp prst="textNoShape">
              <a:avLst/>
            </a:prstTxWarp>
          </a:bodyP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2A32AB2-2AF8-4ABA-B007-1784B134A314}"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6: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46: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SzPts val="1800"/>
              <a:buFont typeface="Arial" panose="020B0604020202020204" pitchFamily="34" charset="0"/>
              <a:buChar char="•"/>
            </a:pPr>
            <a:r>
              <a:rPr lang="en-US" dirty="0"/>
              <a:t>By implementing an RCP, the retail or food service operator will have the opportunity to determine the appropriate corrective action for the identified problem and design an implementation strategy to best suit the establishment and operation.</a:t>
            </a:r>
          </a:p>
          <a:p>
            <a:pPr marL="171450" indent="-171450">
              <a:spcBef>
                <a:spcPts val="0"/>
              </a:spcBef>
              <a:spcAft>
                <a:spcPts val="0"/>
              </a:spcAft>
              <a:buSzPts val="1800"/>
              <a:buFont typeface="Arial" panose="020B0604020202020204" pitchFamily="34" charset="0"/>
              <a:buChar char="•"/>
            </a:pPr>
            <a:r>
              <a:rPr lang="en-US" dirty="0"/>
              <a:t>Since the RCP is tailored to meet the needs of the food establishment, the operator takes complete ownership of the plan and is ultimately responsible for its development and implementation.  </a:t>
            </a:r>
          </a:p>
          <a:p>
            <a:pPr marL="171450" indent="-171450">
              <a:spcBef>
                <a:spcPts val="0"/>
              </a:spcBef>
              <a:spcAft>
                <a:spcPts val="0"/>
              </a:spcAft>
              <a:buSzPts val="1800"/>
              <a:buFont typeface="Arial" panose="020B0604020202020204" pitchFamily="34" charset="0"/>
              <a:buChar char="•"/>
            </a:pPr>
            <a:r>
              <a:rPr lang="en-US" dirty="0"/>
              <a:t>The role of inspectors are to consult with the operator by suggesting ways that the risk factor(s) might be controlled.</a:t>
            </a:r>
            <a:endParaRPr dirty="0"/>
          </a:p>
          <a:p>
            <a:pPr>
              <a:spcBef>
                <a:spcPts val="0"/>
              </a:spcBef>
              <a:spcAft>
                <a:spcPts val="0"/>
              </a:spcAft>
            </a:pPr>
            <a:endParaRPr sz="1700" dirty="0"/>
          </a:p>
        </p:txBody>
      </p:sp>
      <p:sp>
        <p:nvSpPr>
          <p:cNvPr id="2" name="Header Placeholder 3">
            <a:extLst>
              <a:ext uri="{FF2B5EF4-FFF2-40B4-BE49-F238E27FC236}">
                <a16:creationId xmlns:a16="http://schemas.microsoft.com/office/drawing/2014/main" id="{AFB51E39-29C6-B549-1780-502EBC6A51E0}"/>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F4BD405F-1351-B430-3237-6F0FFCEBD8CD}"/>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042105F4-D686-7455-61B1-99E401DC55F0}"/>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4" name="Google Shape;464;p47: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r>
              <a:rPr lang="en-US" dirty="0">
                <a:latin typeface="Calibri"/>
                <a:ea typeface="Calibri"/>
                <a:cs typeface="Calibri"/>
              </a:rPr>
              <a:t>Here are some of the typical contents of a risk control plan. And as we said before, a risk control plan is not a substitute for a HACCP Plan.</a:t>
            </a:r>
          </a:p>
          <a:p>
            <a:r>
              <a:rPr lang="en-US" dirty="0"/>
              <a:t>READ SLIDES</a:t>
            </a:r>
          </a:p>
          <a:p>
            <a:pPr>
              <a:spcBef>
                <a:spcPts val="0"/>
              </a:spcBef>
              <a:spcAft>
                <a:spcPts val="0"/>
              </a:spcAft>
            </a:pPr>
            <a:endParaRPr dirty="0"/>
          </a:p>
        </p:txBody>
      </p:sp>
      <p:sp>
        <p:nvSpPr>
          <p:cNvPr id="2" name="Header Placeholder 3">
            <a:extLst>
              <a:ext uri="{FF2B5EF4-FFF2-40B4-BE49-F238E27FC236}">
                <a16:creationId xmlns:a16="http://schemas.microsoft.com/office/drawing/2014/main" id="{89C4666B-A745-4FCE-90BC-4E78DA82A78D}"/>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D03FB9ED-AC93-5E39-10F7-AA39229B5E32}"/>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8E45B477-9D3C-5CB5-1498-39E54969D03B}"/>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9: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p49: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Font typeface="Arial" panose="020B0604020202020204" pitchFamily="34" charset="0"/>
              <a:buChar char="•"/>
            </a:pPr>
            <a:r>
              <a:rPr lang="en-US" dirty="0">
                <a:latin typeface="Calibri"/>
                <a:ea typeface="Calibri"/>
                <a:cs typeface="Calibri"/>
              </a:rPr>
              <a:t>When you have continuous, or chronic uncontrolled processes that lead to hazards which require more than just your inspection report provides.</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It is especially good for addressing hazards which are behavioral in nature such as employee hygiene. </a:t>
            </a:r>
          </a:p>
          <a:p>
            <a:pPr marL="171450" indent="-171450">
              <a:spcBef>
                <a:spcPts val="0"/>
              </a:spcBef>
              <a:spcAft>
                <a:spcPts val="0"/>
              </a:spcAft>
              <a:buFont typeface="Arial" panose="020B0604020202020204" pitchFamily="34" charset="0"/>
              <a:buChar char="•"/>
            </a:pPr>
            <a:r>
              <a:rPr lang="en-US" b="1" i="1" u="sng" dirty="0">
                <a:latin typeface="Calibri"/>
                <a:ea typeface="Calibri"/>
                <a:cs typeface="Calibri"/>
              </a:rPr>
              <a:t>QUESTION</a:t>
            </a:r>
            <a:r>
              <a:rPr lang="en-US" dirty="0">
                <a:latin typeface="Calibri"/>
                <a:ea typeface="Calibri"/>
                <a:cs typeface="Calibri"/>
              </a:rPr>
              <a:t>; Are you issuing a RCP after the first violation? 2</a:t>
            </a:r>
            <a:r>
              <a:rPr lang="en-US" baseline="30000" dirty="0">
                <a:latin typeface="Calibri"/>
                <a:ea typeface="Calibri"/>
                <a:cs typeface="Calibri"/>
              </a:rPr>
              <a:t>nd</a:t>
            </a:r>
            <a:r>
              <a:rPr lang="en-US" dirty="0">
                <a:latin typeface="Calibri"/>
                <a:ea typeface="Calibri"/>
                <a:cs typeface="Calibri"/>
              </a:rPr>
              <a:t>? 3</a:t>
            </a:r>
            <a:r>
              <a:rPr lang="en-US" baseline="30000" dirty="0">
                <a:latin typeface="Calibri"/>
                <a:ea typeface="Calibri"/>
                <a:cs typeface="Calibri"/>
              </a:rPr>
              <a:t>rd</a:t>
            </a:r>
            <a:r>
              <a:rPr lang="en-US" dirty="0">
                <a:latin typeface="Calibri"/>
                <a:ea typeface="Calibri"/>
                <a:cs typeface="Calibri"/>
              </a:rPr>
              <a:t>?</a:t>
            </a:r>
          </a:p>
          <a:p>
            <a:pPr marL="171450" indent="-171450">
              <a:spcBef>
                <a:spcPts val="0"/>
              </a:spcBef>
              <a:spcAft>
                <a:spcPts val="0"/>
              </a:spcAft>
              <a:buFont typeface="Arial" panose="020B0604020202020204" pitchFamily="34" charset="0"/>
              <a:buChar char="•"/>
            </a:pPr>
            <a:r>
              <a:rPr lang="en-US" dirty="0">
                <a:latin typeface="Calibri"/>
                <a:ea typeface="Calibri"/>
                <a:cs typeface="Calibri"/>
              </a:rPr>
              <a:t>Answer is case by case basis and severity of the violations. </a:t>
            </a:r>
            <a:endParaRPr dirty="0"/>
          </a:p>
        </p:txBody>
      </p:sp>
      <p:sp>
        <p:nvSpPr>
          <p:cNvPr id="493" name="Google Shape;493;p49:notes"/>
          <p:cNvSpPr txBox="1"/>
          <p:nvPr/>
        </p:nvSpPr>
        <p:spPr>
          <a:xfrm>
            <a:off x="3806429" y="8550906"/>
            <a:ext cx="2911872" cy="450371"/>
          </a:xfrm>
          <a:prstGeom prst="rect">
            <a:avLst/>
          </a:prstGeom>
          <a:noFill/>
          <a:ln>
            <a:noFill/>
          </a:ln>
        </p:spPr>
        <p:txBody>
          <a:bodyPr spcFirstLastPara="1" wrap="square" lIns="89811" tIns="44894" rIns="89811" bIns="44894" anchor="b" anchorCtr="0">
            <a:noAutofit/>
          </a:bodyPr>
          <a:lstStyle/>
          <a:p>
            <a:pPr algn="r">
              <a:buClr>
                <a:srgbClr val="000000"/>
              </a:buClr>
              <a:buSzPts val="1200"/>
            </a:pPr>
            <a:fld id="{00000000-1234-1234-1234-123412341234}" type="slidenum">
              <a:rPr lang="en-US" sz="1200">
                <a:solidFill>
                  <a:srgbClr val="000000"/>
                </a:solidFill>
                <a:latin typeface="Lucida Sans"/>
                <a:ea typeface="Lucida Sans"/>
                <a:cs typeface="Lucida Sans"/>
                <a:sym typeface="Lucida Sans"/>
              </a:rPr>
              <a:pPr algn="r">
                <a:buClr>
                  <a:srgbClr val="000000"/>
                </a:buClr>
                <a:buSzPts val="1200"/>
              </a:pPr>
              <a:t>30</a:t>
            </a:fld>
            <a:endParaRPr/>
          </a:p>
        </p:txBody>
      </p:sp>
      <p:sp>
        <p:nvSpPr>
          <p:cNvPr id="2" name="Header Placeholder 3">
            <a:extLst>
              <a:ext uri="{FF2B5EF4-FFF2-40B4-BE49-F238E27FC236}">
                <a16:creationId xmlns:a16="http://schemas.microsoft.com/office/drawing/2014/main" id="{8821C742-6102-BA3F-A6C0-D1523C9382BA}"/>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66D03FD7-FB75-9671-F0FD-AF7C7CBB4337}"/>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FB5F0391-44E8-202C-85A7-528F3E73B05F}"/>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0: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9" name="Google Shape;499;p50: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Here are some uncontrolled processes and the hazards which may occur. </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READ SLIDE</a:t>
            </a:r>
          </a:p>
          <a:p>
            <a:pPr marL="285750" indent="-285750">
              <a:spcBef>
                <a:spcPts val="0"/>
              </a:spcBef>
              <a:spcAft>
                <a:spcPts val="0"/>
              </a:spcAft>
              <a:buSzPts val="1600"/>
              <a:buFont typeface="Arial" panose="020B0604020202020204" pitchFamily="34" charset="0"/>
              <a:buChar char="•"/>
            </a:pPr>
            <a:r>
              <a:rPr lang="en-US" sz="1500" dirty="0">
                <a:latin typeface="Calibri"/>
                <a:ea typeface="Calibri"/>
                <a:cs typeface="Calibri"/>
              </a:rPr>
              <a:t>Next, we’ll look at a couple of inspection scenarios where Risk Control Plans come into play.</a:t>
            </a:r>
          </a:p>
          <a:p>
            <a:pPr>
              <a:spcBef>
                <a:spcPts val="0"/>
              </a:spcBef>
              <a:spcAft>
                <a:spcPts val="0"/>
              </a:spcAft>
              <a:buSzPts val="1600"/>
            </a:pPr>
            <a:endParaRPr dirty="0"/>
          </a:p>
        </p:txBody>
      </p:sp>
      <p:sp>
        <p:nvSpPr>
          <p:cNvPr id="500" name="Google Shape;500;p50:notes"/>
          <p:cNvSpPr txBox="1"/>
          <p:nvPr/>
        </p:nvSpPr>
        <p:spPr>
          <a:xfrm>
            <a:off x="3806429" y="8550906"/>
            <a:ext cx="2911872" cy="450371"/>
          </a:xfrm>
          <a:prstGeom prst="rect">
            <a:avLst/>
          </a:prstGeom>
          <a:noFill/>
          <a:ln>
            <a:noFill/>
          </a:ln>
        </p:spPr>
        <p:txBody>
          <a:bodyPr spcFirstLastPara="1" wrap="square" lIns="89811" tIns="44894" rIns="89811" bIns="44894" anchor="b" anchorCtr="0">
            <a:noAutofit/>
          </a:bodyPr>
          <a:lstStyle/>
          <a:p>
            <a:pPr algn="r">
              <a:buClr>
                <a:srgbClr val="000000"/>
              </a:buClr>
              <a:buSzPts val="1200"/>
            </a:pPr>
            <a:fld id="{00000000-1234-1234-1234-123412341234}" type="slidenum">
              <a:rPr lang="en-US" sz="1200">
                <a:solidFill>
                  <a:srgbClr val="000000"/>
                </a:solidFill>
                <a:latin typeface="Lucida Sans"/>
                <a:ea typeface="Lucida Sans"/>
                <a:cs typeface="Lucida Sans"/>
                <a:sym typeface="Lucida Sans"/>
              </a:rPr>
              <a:pPr algn="r">
                <a:buClr>
                  <a:srgbClr val="000000"/>
                </a:buClr>
                <a:buSzPts val="1200"/>
              </a:pPr>
              <a:t>31</a:t>
            </a:fld>
            <a:endParaRPr/>
          </a:p>
        </p:txBody>
      </p:sp>
      <p:sp>
        <p:nvSpPr>
          <p:cNvPr id="2" name="Header Placeholder 3">
            <a:extLst>
              <a:ext uri="{FF2B5EF4-FFF2-40B4-BE49-F238E27FC236}">
                <a16:creationId xmlns:a16="http://schemas.microsoft.com/office/drawing/2014/main" id="{42645A55-93D2-2CEB-9F82-893C2978AAA9}"/>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B36DF913-BDE3-F834-96B3-1FFEF8AB8F2C}"/>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5FC1AD9A-EE5D-E1FE-8E43-28E66B180EFC}"/>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9: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indent="-457200">
              <a:lnSpc>
                <a:spcPct val="90000"/>
              </a:lnSpc>
              <a:spcBef>
                <a:spcPts val="200"/>
              </a:spcBef>
              <a:spcAft>
                <a:spcPts val="400"/>
              </a:spcAft>
              <a:buSzPts val="1600"/>
              <a:buFont typeface="Arial" panose="020B0604020202020204" pitchFamily="34" charset="0"/>
              <a:buChar char="•"/>
            </a:pPr>
            <a:r>
              <a:rPr lang="en-US" sz="800" dirty="0">
                <a:latin typeface="Calibri"/>
                <a:ea typeface="Calibri"/>
                <a:cs typeface="Calibri"/>
              </a:rPr>
              <a:t>Let's look at the FDA Risk Categorization of Food Establishments</a:t>
            </a:r>
          </a:p>
          <a:p>
            <a:pPr indent="-457200">
              <a:lnSpc>
                <a:spcPct val="90000"/>
              </a:lnSpc>
              <a:spcBef>
                <a:spcPts val="200"/>
              </a:spcBef>
              <a:spcAft>
                <a:spcPts val="400"/>
              </a:spcAft>
              <a:buSzPts val="1600"/>
              <a:buFont typeface="Arial" panose="020B0604020202020204" pitchFamily="34" charset="0"/>
              <a:buChar char="•"/>
            </a:pPr>
            <a:r>
              <a:rPr lang="en-US" sz="800" dirty="0">
                <a:latin typeface="Calibri"/>
                <a:ea typeface="Calibri"/>
                <a:cs typeface="Calibri"/>
              </a:rPr>
              <a:t>Can be found in Annex 5 of the FDA food code.  </a:t>
            </a:r>
          </a:p>
          <a:p>
            <a:pPr indent="-457200">
              <a:lnSpc>
                <a:spcPct val="90000"/>
              </a:lnSpc>
              <a:spcBef>
                <a:spcPts val="200"/>
              </a:spcBef>
              <a:spcAft>
                <a:spcPts val="400"/>
              </a:spcAft>
              <a:buSzPts val="1600"/>
              <a:buFont typeface="Arial" panose="020B0604020202020204" pitchFamily="34" charset="0"/>
              <a:buChar char="•"/>
            </a:pPr>
            <a:r>
              <a:rPr lang="en-US" sz="800" dirty="0">
                <a:latin typeface="Calibri"/>
                <a:ea typeface="Calibri"/>
                <a:cs typeface="Calibri"/>
              </a:rPr>
              <a:t>Categories take into consideration things like what type of food processes in the establishment conducting, compliance history, # of people served, HSP, and s</a:t>
            </a:r>
            <a:r>
              <a:rPr lang="en-US" dirty="0">
                <a:latin typeface="Calibri"/>
                <a:ea typeface="Calibri"/>
                <a:cs typeface="Calibri"/>
              </a:rPr>
              <a:t>pecialized food processes conducted. </a:t>
            </a:r>
            <a:endParaRPr lang="en-US" dirty="0"/>
          </a:p>
          <a:p>
            <a:pPr indent="-457200">
              <a:lnSpc>
                <a:spcPct val="90000"/>
              </a:lnSpc>
              <a:spcBef>
                <a:spcPts val="200"/>
              </a:spcBef>
              <a:spcAft>
                <a:spcPts val="400"/>
              </a:spcAft>
              <a:buSzPts val="1600"/>
            </a:pPr>
            <a:endParaRPr lang="en-US" dirty="0">
              <a:ea typeface="Calibri"/>
              <a:cs typeface="Calibri"/>
            </a:endParaRPr>
          </a:p>
          <a:p>
            <a:pPr indent="-457200">
              <a:lnSpc>
                <a:spcPct val="90000"/>
              </a:lnSpc>
              <a:spcBef>
                <a:spcPts val="200"/>
              </a:spcBef>
              <a:spcAft>
                <a:spcPts val="400"/>
              </a:spcAft>
              <a:buSzPts val="1600"/>
            </a:pPr>
            <a:r>
              <a:rPr lang="en-US" dirty="0">
                <a:latin typeface="Calibri"/>
                <a:ea typeface="Calibri"/>
                <a:cs typeface="Calibri"/>
              </a:rPr>
              <a:t>This type of categorization allows us to spend more time in establishments that inherently pose a higher risk.</a:t>
            </a:r>
            <a:endParaRPr lang="en-US" baseline="0" dirty="0">
              <a:latin typeface="Calibri"/>
              <a:ea typeface="Calibri"/>
              <a:cs typeface="Calibri"/>
            </a:endParaRPr>
          </a:p>
          <a:p>
            <a:pPr indent="-457200">
              <a:lnSpc>
                <a:spcPct val="90000"/>
              </a:lnSpc>
              <a:spcBef>
                <a:spcPts val="200"/>
              </a:spcBef>
              <a:spcAft>
                <a:spcPts val="400"/>
              </a:spcAft>
              <a:buSzPts val="1600"/>
              <a:buFont typeface="Arial" panose="020B0604020202020204" pitchFamily="34" charset="0"/>
              <a:buChar char="•"/>
            </a:pPr>
            <a:r>
              <a:rPr lang="en-US" baseline="0" dirty="0">
                <a:latin typeface="Calibri"/>
                <a:ea typeface="Calibri"/>
                <a:cs typeface="Calibri"/>
              </a:rPr>
              <a:t>R</a:t>
            </a:r>
            <a:r>
              <a:rPr lang="en-US" dirty="0">
                <a:latin typeface="Calibri"/>
                <a:ea typeface="Calibri"/>
                <a:cs typeface="Calibri"/>
              </a:rPr>
              <a:t>isk 1 might be a convenience store  or coffee shop because they mainly sell pre-</a:t>
            </a:r>
            <a:r>
              <a:rPr lang="en-US" dirty="0" err="1">
                <a:latin typeface="Calibri"/>
                <a:ea typeface="Calibri"/>
                <a:cs typeface="Calibri"/>
              </a:rPr>
              <a:t>packged</a:t>
            </a:r>
            <a:r>
              <a:rPr lang="en-US" dirty="0">
                <a:latin typeface="Calibri"/>
                <a:ea typeface="Calibri"/>
                <a:cs typeface="Calibri"/>
              </a:rPr>
              <a:t> and non-TCS foods. </a:t>
            </a:r>
          </a:p>
          <a:p>
            <a:pPr indent="-457200">
              <a:lnSpc>
                <a:spcPct val="90000"/>
              </a:lnSpc>
              <a:spcBef>
                <a:spcPts val="200"/>
              </a:spcBef>
              <a:spcAft>
                <a:spcPts val="400"/>
              </a:spcAft>
              <a:buSzPts val="1600"/>
              <a:buFont typeface="Arial" panose="020B0604020202020204" pitchFamily="34" charset="0"/>
              <a:buChar char="•"/>
            </a:pPr>
            <a:r>
              <a:rPr lang="en-US" dirty="0">
                <a:latin typeface="Calibri"/>
                <a:ea typeface="Calibri"/>
                <a:cs typeface="Calibri"/>
              </a:rPr>
              <a:t>Risk 2, might be an elementary school or fast food because they are mainly serving foods for immediate service. </a:t>
            </a:r>
          </a:p>
          <a:p>
            <a:pPr indent="-457200">
              <a:lnSpc>
                <a:spcPct val="90000"/>
              </a:lnSpc>
              <a:spcBef>
                <a:spcPts val="200"/>
              </a:spcBef>
              <a:spcAft>
                <a:spcPts val="400"/>
              </a:spcAft>
              <a:buSzPts val="1600"/>
              <a:buFont typeface="Arial" panose="020B0604020202020204" pitchFamily="34" charset="0"/>
              <a:buChar char="•"/>
            </a:pPr>
            <a:r>
              <a:rPr lang="en-US" dirty="0">
                <a:latin typeface="Calibri"/>
                <a:ea typeface="Calibri"/>
                <a:cs typeface="Calibri"/>
              </a:rPr>
              <a:t>Risk 3 will be most of your full-service restaurants who are conducting complex food processes.</a:t>
            </a:r>
          </a:p>
          <a:p>
            <a:pPr indent="-457200">
              <a:lnSpc>
                <a:spcPct val="90000"/>
              </a:lnSpc>
              <a:spcBef>
                <a:spcPts val="200"/>
              </a:spcBef>
              <a:spcAft>
                <a:spcPts val="400"/>
              </a:spcAft>
              <a:buSzPts val="1600"/>
              <a:buFont typeface="Arial" panose="020B0604020202020204" pitchFamily="34" charset="0"/>
              <a:buChar char="•"/>
            </a:pPr>
            <a:r>
              <a:rPr lang="en-US" dirty="0">
                <a:latin typeface="Calibri"/>
                <a:ea typeface="Calibri"/>
                <a:cs typeface="Calibri"/>
              </a:rPr>
              <a:t>Risk 4 might an establishment serving a highly susceptible population or conducting specialized food processes. </a:t>
            </a:r>
          </a:p>
          <a:p>
            <a:pPr indent="-457200">
              <a:lnSpc>
                <a:spcPct val="90000"/>
              </a:lnSpc>
              <a:spcBef>
                <a:spcPts val="200"/>
              </a:spcBef>
              <a:spcAft>
                <a:spcPts val="400"/>
              </a:spcAft>
              <a:buSzPts val="1600"/>
              <a:buFont typeface="Arial" panose="020B0604020202020204" pitchFamily="34" charset="0"/>
              <a:buChar char="•"/>
            </a:pPr>
            <a:r>
              <a:rPr lang="en-US" dirty="0">
                <a:latin typeface="Calibri"/>
                <a:ea typeface="Calibri"/>
                <a:cs typeface="Calibri"/>
              </a:rPr>
              <a:t>Depending on the establishment's compliance history, they may move up or down these risk categories.  </a:t>
            </a:r>
            <a:endParaRPr lang="en-US" dirty="0">
              <a:ea typeface="Calibri"/>
              <a:cs typeface="Calibri"/>
            </a:endParaRPr>
          </a:p>
          <a:p>
            <a:pPr>
              <a:spcBef>
                <a:spcPts val="0"/>
              </a:spcBef>
              <a:spcAft>
                <a:spcPts val="0"/>
              </a:spcAft>
              <a:buSzPts val="1600"/>
            </a:pPr>
            <a:endParaRPr lang="en-US" sz="1200" dirty="0">
              <a:latin typeface="Calibri"/>
              <a:ea typeface="Calibri"/>
              <a:cs typeface="Calibri"/>
            </a:endParaRPr>
          </a:p>
          <a:p>
            <a:pPr>
              <a:spcBef>
                <a:spcPts val="0"/>
              </a:spcBef>
              <a:spcAft>
                <a:spcPts val="0"/>
              </a:spcAft>
              <a:buSzPts val="1600"/>
            </a:pPr>
            <a:r>
              <a:rPr lang="en-US" sz="800" dirty="0">
                <a:latin typeface="Calibri"/>
                <a:ea typeface="Calibri"/>
                <a:cs typeface="Calibri"/>
              </a:rPr>
              <a:t>Most communities follow the schedule in the appendix, but some jurisdictions deviate from it for one reason or another.</a:t>
            </a:r>
            <a:endParaRPr sz="800" dirty="0">
              <a:latin typeface="Calibri"/>
              <a:ea typeface="Calibri"/>
              <a:cs typeface="Calibri"/>
            </a:endParaRPr>
          </a:p>
          <a:p>
            <a:pPr>
              <a:spcBef>
                <a:spcPts val="0"/>
              </a:spcBef>
              <a:spcAft>
                <a:spcPts val="0"/>
              </a:spcAft>
              <a:buSzPts val="1600"/>
            </a:pPr>
            <a:endParaRPr sz="800" dirty="0"/>
          </a:p>
        </p:txBody>
      </p:sp>
      <p:pic>
        <p:nvPicPr>
          <p:cNvPr id="3" name="Picture 2">
            <a:extLst>
              <a:ext uri="{FF2B5EF4-FFF2-40B4-BE49-F238E27FC236}">
                <a16:creationId xmlns:a16="http://schemas.microsoft.com/office/drawing/2014/main" id="{A5EB312E-73A6-E668-A81A-0AEFF87440A8}"/>
              </a:ext>
            </a:extLst>
          </p:cNvPr>
          <p:cNvPicPr>
            <a:picLocks noChangeAspect="1"/>
          </p:cNvPicPr>
          <p:nvPr/>
        </p:nvPicPr>
        <p:blipFill>
          <a:blip r:embed="rId3"/>
          <a:stretch>
            <a:fillRect/>
          </a:stretch>
        </p:blipFill>
        <p:spPr>
          <a:xfrm>
            <a:off x="663019" y="909798"/>
            <a:ext cx="5665814" cy="3252678"/>
          </a:xfrm>
          <a:prstGeom prst="rect">
            <a:avLst/>
          </a:prstGeom>
        </p:spPr>
      </p:pic>
      <p:sp>
        <p:nvSpPr>
          <p:cNvPr id="6" name="Header Placeholder 3">
            <a:extLst>
              <a:ext uri="{FF2B5EF4-FFF2-40B4-BE49-F238E27FC236}">
                <a16:creationId xmlns:a16="http://schemas.microsoft.com/office/drawing/2014/main" id="{78C454D5-9380-9B36-D968-EDDE86432109}"/>
              </a:ext>
            </a:extLst>
          </p:cNvPr>
          <p:cNvSpPr>
            <a:spLocks noGrp="1"/>
          </p:cNvSpPr>
          <p:nvPr>
            <p:ph type="hdr" sz="quarter"/>
          </p:nvPr>
        </p:nvSpPr>
        <p:spPr>
          <a:xfrm>
            <a:off x="0" y="0"/>
            <a:ext cx="3037840" cy="464820"/>
          </a:xfrm>
        </p:spPr>
        <p:txBody>
          <a:bodyPr/>
          <a:lstStyle/>
          <a:p>
            <a:pPr>
              <a:defRPr/>
            </a:pPr>
            <a:r>
              <a:rPr lang="en-US"/>
              <a:t>FOOD DAY 4</a:t>
            </a:r>
          </a:p>
        </p:txBody>
      </p:sp>
      <p:sp>
        <p:nvSpPr>
          <p:cNvPr id="7" name="Date Placeholder 4">
            <a:extLst>
              <a:ext uri="{FF2B5EF4-FFF2-40B4-BE49-F238E27FC236}">
                <a16:creationId xmlns:a16="http://schemas.microsoft.com/office/drawing/2014/main" id="{11A92AEF-3527-C89E-E79B-01F6D82C2499}"/>
              </a:ext>
            </a:extLst>
          </p:cNvPr>
          <p:cNvSpPr>
            <a:spLocks noGrp="1"/>
          </p:cNvSpPr>
          <p:nvPr>
            <p:ph type="dt" idx="1"/>
          </p:nvPr>
        </p:nvSpPr>
        <p:spPr>
          <a:xfrm>
            <a:off x="3970938" y="0"/>
            <a:ext cx="3037840" cy="464820"/>
          </a:xfrm>
        </p:spPr>
        <p:txBody>
          <a:bodyPr/>
          <a:lstStyle/>
          <a:p>
            <a:pPr>
              <a:defRPr/>
            </a:pPr>
            <a:r>
              <a:rPr lang="en-US"/>
              <a:t>Spring 2025</a:t>
            </a:r>
          </a:p>
        </p:txBody>
      </p:sp>
      <p:sp>
        <p:nvSpPr>
          <p:cNvPr id="8" name="Slide Number Placeholder 5">
            <a:extLst>
              <a:ext uri="{FF2B5EF4-FFF2-40B4-BE49-F238E27FC236}">
                <a16:creationId xmlns:a16="http://schemas.microsoft.com/office/drawing/2014/main" id="{B5D16E12-FA8C-DFEA-ADA2-4884E3E367CB}"/>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8D03D-B90C-EBFA-8A40-911641132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B7DB5-0EF8-991B-FC56-B8C27B9F1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D8C01-E9CB-DB9F-1C53-56ED76D56DF6}"/>
              </a:ext>
            </a:extLst>
          </p:cNvPr>
          <p:cNvSpPr>
            <a:spLocks noGrp="1"/>
          </p:cNvSpPr>
          <p:nvPr>
            <p:ph type="body" idx="1"/>
          </p:nvPr>
        </p:nvSpPr>
        <p:spPr/>
        <p:txBody>
          <a:bodyPr/>
          <a:lstStyle/>
          <a:p>
            <a:r>
              <a:rPr lang="en-US" dirty="0">
                <a:latin typeface="Calibri"/>
                <a:ea typeface="Calibri"/>
                <a:cs typeface="Calibri"/>
              </a:rPr>
              <a:t>So I've mentioned foodbourne illness risk factors a couple times now, but what exactly am I talking about? </a:t>
            </a:r>
            <a:endParaRPr lang="en-US" dirty="0"/>
          </a:p>
          <a:p>
            <a:endParaRPr lang="en-US" dirty="0">
              <a:latin typeface="Calibri"/>
              <a:ea typeface="Calibri"/>
              <a:cs typeface="Calibri"/>
            </a:endParaRPr>
          </a:p>
          <a:p>
            <a:pPr marL="171450" indent="-171450" algn="l">
              <a:buFont typeface="Arial" panose="020B0604020202020204" pitchFamily="34" charset="0"/>
              <a:buChar char="•"/>
            </a:pPr>
            <a:r>
              <a:rPr lang="en-US" b="1" i="1" u="sng" dirty="0">
                <a:latin typeface="Calibri"/>
                <a:ea typeface="Calibri"/>
                <a:cs typeface="Calibri"/>
              </a:rPr>
              <a:t>QUESTION:</a:t>
            </a:r>
            <a:r>
              <a:rPr lang="en-US" b="0" i="0" u="none" dirty="0">
                <a:latin typeface="Calibri"/>
                <a:ea typeface="Calibri"/>
                <a:cs typeface="Calibri"/>
              </a:rPr>
              <a:t> Who here has had a foodborne illness before? Did you</a:t>
            </a:r>
            <a:r>
              <a:rPr lang="en-US" b="0" i="0" u="none" baseline="0" dirty="0">
                <a:latin typeface="Calibri"/>
                <a:ea typeface="Calibri"/>
                <a:cs typeface="Calibri"/>
              </a:rPr>
              <a:t> go to the hospital? </a:t>
            </a:r>
          </a:p>
          <a:p>
            <a:pPr marL="171450" indent="-171450" algn="l">
              <a:buFont typeface="Arial" panose="020B0604020202020204" pitchFamily="34" charset="0"/>
              <a:buChar char="•"/>
            </a:pPr>
            <a:endParaRPr lang="en-US" b="0" i="0" u="none" dirty="0">
              <a:latin typeface="Calibri"/>
              <a:ea typeface="Calibri"/>
              <a:cs typeface="Calibri"/>
            </a:endParaRPr>
          </a:p>
          <a:p>
            <a:pPr marL="171450" indent="-171450">
              <a:buFont typeface="Arial" panose="020B0604020202020204" pitchFamily="34" charset="0"/>
              <a:buChar char="•"/>
            </a:pPr>
            <a:r>
              <a:rPr lang="en-US" dirty="0">
                <a:latin typeface="Calibri"/>
                <a:ea typeface="Calibri"/>
                <a:cs typeface="Calibri"/>
              </a:rPr>
              <a:t>In an ideal world we would want to determine how effective our food inspection programs are by actual foodbourne illness data. Unfortunately,</a:t>
            </a:r>
            <a:r>
              <a:rPr lang="en-US" baseline="0" dirty="0">
                <a:latin typeface="Calibri"/>
                <a:ea typeface="Calibri"/>
                <a:cs typeface="Calibri"/>
              </a:rPr>
              <a:t> </a:t>
            </a:r>
            <a:r>
              <a:rPr lang="en-US" dirty="0">
                <a:latin typeface="Calibri"/>
                <a:ea typeface="Calibri"/>
                <a:cs typeface="Calibri"/>
              </a:rPr>
              <a:t>foodborne illness is vastly underreported.</a:t>
            </a:r>
          </a:p>
          <a:p>
            <a:pPr marL="171450" indent="-171450">
              <a:buFont typeface="Arial" panose="020B0604020202020204" pitchFamily="34" charset="0"/>
              <a:buChar char="•"/>
            </a:pPr>
            <a:r>
              <a:rPr lang="en-US" dirty="0">
                <a:latin typeface="Calibri"/>
                <a:ea typeface="Calibri"/>
                <a:cs typeface="Calibri"/>
              </a:rPr>
              <a:t>The Centers for Disease Control and Prevention (CDC) Surveillance Report for 1993- 1997, “Surveillance for Foodborne-Disease Outbreaks – United States,” identified the most significant contributing factors to foodborne illness.</a:t>
            </a:r>
            <a:r>
              <a:rPr lang="en-US" baseline="0" dirty="0">
                <a:latin typeface="Calibri"/>
                <a:ea typeface="Calibri"/>
                <a:cs typeface="Calibri"/>
              </a:rPr>
              <a:t> </a:t>
            </a:r>
            <a:r>
              <a:rPr lang="en-US" dirty="0">
                <a:latin typeface="Calibri"/>
                <a:ea typeface="Calibri"/>
                <a:cs typeface="Calibri"/>
              </a:rPr>
              <a:t>Five of these broad categories of contributing factors directly relate to food safety concerns within retail and food service establishments and are collectively termed by the FDA as “foodborne illness risk factors.” </a:t>
            </a:r>
            <a:endParaRPr lang="en-US" dirty="0">
              <a:ea typeface="Calibri"/>
              <a:cs typeface="Calibri"/>
            </a:endParaRPr>
          </a:p>
          <a:p>
            <a:r>
              <a:rPr lang="en-US" baseline="0" dirty="0">
                <a:latin typeface="Calibri"/>
                <a:ea typeface="Calibri"/>
                <a:cs typeface="Calibri"/>
              </a:rPr>
              <a:t>*  </a:t>
            </a:r>
            <a:r>
              <a:rPr lang="en-US" dirty="0">
                <a:latin typeface="Calibri"/>
                <a:ea typeface="Calibri"/>
                <a:cs typeface="Calibri"/>
              </a:rPr>
              <a:t>You will see the foodborne illness risk factors referenced on the model food inspection report as the first major category of violations, #1-29. This is the reason why you are required to try and observe these areas during the inspection and mark them as  "IN, OUT, NA, or NO". </a:t>
            </a:r>
          </a:p>
          <a:p>
            <a:endParaRPr lang="en-US" dirty="0">
              <a:latin typeface="Calibri"/>
              <a:ea typeface="Calibri"/>
              <a:cs typeface="Calibri"/>
            </a:endParaRPr>
          </a:p>
          <a:p>
            <a:r>
              <a:rPr lang="en-US" dirty="0">
                <a:latin typeface="Calibri"/>
                <a:ea typeface="Calibri"/>
                <a:cs typeface="Calibri"/>
              </a:rPr>
              <a:t>So let's discuss these 5 foodborne illness risk factors. </a:t>
            </a:r>
            <a:endParaRPr lang="en-US" dirty="0">
              <a:ea typeface="Calibri"/>
              <a:cs typeface="Calibri"/>
            </a:endParaRPr>
          </a:p>
        </p:txBody>
      </p:sp>
      <p:sp>
        <p:nvSpPr>
          <p:cNvPr id="4" name="Header Placeholder 3">
            <a:extLst>
              <a:ext uri="{FF2B5EF4-FFF2-40B4-BE49-F238E27FC236}">
                <a16:creationId xmlns:a16="http://schemas.microsoft.com/office/drawing/2014/main" id="{C404B19A-9C0F-D05A-DA95-546367E05BDC}"/>
              </a:ext>
            </a:extLst>
          </p:cNvPr>
          <p:cNvSpPr>
            <a:spLocks noGrp="1"/>
          </p:cNvSpPr>
          <p:nvPr>
            <p:ph type="hdr" sz="quarter"/>
          </p:nvPr>
        </p:nvSpPr>
        <p:spPr/>
        <p:txBody>
          <a:bodyPr/>
          <a:lstStyle/>
          <a:p>
            <a:pPr>
              <a:defRPr/>
            </a:pPr>
            <a:r>
              <a:rPr lang="en-US"/>
              <a:t>FOOD DAY 4</a:t>
            </a:r>
          </a:p>
        </p:txBody>
      </p:sp>
      <p:sp>
        <p:nvSpPr>
          <p:cNvPr id="5" name="Date Placeholder 4">
            <a:extLst>
              <a:ext uri="{FF2B5EF4-FFF2-40B4-BE49-F238E27FC236}">
                <a16:creationId xmlns:a16="http://schemas.microsoft.com/office/drawing/2014/main" id="{1FC937FF-E5F9-3373-37A4-74A2FA6C2832}"/>
              </a:ext>
            </a:extLst>
          </p:cNvPr>
          <p:cNvSpPr>
            <a:spLocks noGrp="1"/>
          </p:cNvSpPr>
          <p:nvPr>
            <p:ph type="dt" idx="1"/>
          </p:nvPr>
        </p:nvSpPr>
        <p:spPr/>
        <p:txBody>
          <a:bodyPr/>
          <a:lstStyle/>
          <a:p>
            <a:pPr>
              <a:defRPr/>
            </a:pPr>
            <a:r>
              <a:rPr lang="en-US"/>
              <a:t>Spring 2025</a:t>
            </a:r>
          </a:p>
        </p:txBody>
      </p:sp>
      <p:sp>
        <p:nvSpPr>
          <p:cNvPr id="6" name="Slide Number Placeholder 5">
            <a:extLst>
              <a:ext uri="{FF2B5EF4-FFF2-40B4-BE49-F238E27FC236}">
                <a16:creationId xmlns:a16="http://schemas.microsoft.com/office/drawing/2014/main" id="{10A1F64F-A1DF-E5EB-C159-6DAF7A946BA0}"/>
              </a:ext>
            </a:extLst>
          </p:cNvPr>
          <p:cNvSpPr>
            <a:spLocks noGrp="1"/>
          </p:cNvSpPr>
          <p:nvPr>
            <p:ph type="sldNum" sz="quarter" idx="5"/>
          </p:nvPr>
        </p:nvSpPr>
        <p:spPr/>
        <p:txBody>
          <a:bodyPr/>
          <a:lstStyle/>
          <a:p>
            <a:pPr>
              <a:defRPr/>
            </a:pPr>
            <a:fld id="{E2A32AB2-2AF8-4ABA-B007-1784B134A314}" type="slidenum">
              <a:rPr lang="en-US" smtClean="0"/>
              <a:pPr>
                <a:defRPr/>
              </a:pPr>
              <a:t>4</a:t>
            </a:fld>
            <a:endParaRPr lang="en-US"/>
          </a:p>
        </p:txBody>
      </p:sp>
    </p:spTree>
    <p:extLst>
      <p:ext uri="{BB962C8B-B14F-4D97-AF65-F5344CB8AC3E}">
        <p14:creationId xmlns:p14="http://schemas.microsoft.com/office/powerpoint/2010/main" val="293233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latin typeface="Calibri"/>
                <a:ea typeface="Calibri"/>
                <a:cs typeface="Calibri"/>
              </a:rPr>
              <a:t>Regarding RBI/assessment of code compliance, </a:t>
            </a:r>
            <a:r>
              <a:rPr lang="en-US" sz="1050" b="1" i="0" dirty="0">
                <a:solidFill>
                  <a:srgbClr val="1A1918"/>
                </a:solidFill>
                <a:effectLst/>
                <a:latin typeface="Atlas Grotesk Web"/>
              </a:rPr>
              <a:t>we are systems analysts not code enforcement inspectors.</a:t>
            </a:r>
          </a:p>
          <a:p>
            <a:pPr>
              <a:spcBef>
                <a:spcPts val="0"/>
              </a:spcBef>
              <a:spcAft>
                <a:spcPts val="0"/>
              </a:spcAft>
              <a:buSzPts val="1800"/>
            </a:pPr>
            <a:endParaRPr lang="en-US" sz="800" dirty="0">
              <a:latin typeface="Calibri" pitchFamily="34" charset="0"/>
              <a:ea typeface="+mn-ea"/>
              <a:cs typeface="+mn-cs"/>
            </a:endParaRPr>
          </a:p>
          <a:p>
            <a:pPr marL="171450" indent="-171450">
              <a:spcBef>
                <a:spcPts val="0"/>
              </a:spcBef>
              <a:spcAft>
                <a:spcPts val="0"/>
              </a:spcAft>
              <a:buSzPts val="1800"/>
              <a:buFont typeface="Arial" panose="020B0604020202020204" pitchFamily="34" charset="0"/>
              <a:buChar char="•"/>
            </a:pPr>
            <a:r>
              <a:rPr lang="en-US" sz="800" dirty="0">
                <a:latin typeface="Calibri"/>
                <a:ea typeface="Calibri"/>
                <a:cs typeface="Calibri"/>
              </a:rPr>
              <a:t>Risk-based inspections help us focus and set priorities. </a:t>
            </a:r>
            <a:endParaRPr lang="en-US" sz="1200" dirty="0">
              <a:latin typeface="Calibri"/>
              <a:ea typeface="Calibri"/>
              <a:cs typeface="Calibri"/>
            </a:endParaRPr>
          </a:p>
          <a:p>
            <a:pPr marL="171450" indent="-171450">
              <a:spcBef>
                <a:spcPts val="0"/>
              </a:spcBef>
              <a:spcAft>
                <a:spcPts val="0"/>
              </a:spcAft>
              <a:buSzPts val="1800"/>
              <a:buFont typeface="Arial" panose="020B0604020202020204" pitchFamily="34" charset="0"/>
              <a:buChar char="•"/>
            </a:pPr>
            <a:r>
              <a:rPr lang="en-US" sz="800" dirty="0">
                <a:latin typeface="Calibri"/>
                <a:ea typeface="Calibri"/>
                <a:cs typeface="Calibri"/>
              </a:rPr>
              <a:t>This doesn’t mean that we’re going to completely ignore “floors, walls, and ceilings” or that we only look at the 5 Risk Factors, but we do prioritize the risk factors. </a:t>
            </a:r>
            <a:endParaRPr lang="en-US" sz="1200" dirty="0">
              <a:latin typeface="Calibri"/>
              <a:ea typeface="Calibri"/>
              <a:cs typeface="Calibri"/>
            </a:endParaRPr>
          </a:p>
          <a:p>
            <a:pPr marL="171450" indent="-171450">
              <a:spcBef>
                <a:spcPts val="0"/>
              </a:spcBef>
              <a:spcAft>
                <a:spcPts val="0"/>
              </a:spcAft>
              <a:buSzPts val="1800"/>
              <a:buFont typeface="Arial" panose="020B0604020202020204" pitchFamily="34" charset="0"/>
              <a:buChar char="•"/>
            </a:pPr>
            <a:r>
              <a:rPr lang="en-US" sz="800" dirty="0">
                <a:latin typeface="Calibri"/>
                <a:ea typeface="Calibri"/>
                <a:cs typeface="Calibri"/>
              </a:rPr>
              <a:t>Our primary focus should be on those behaviors that are directly responsible for putting hazards into the food or failing to remove them.</a:t>
            </a:r>
            <a:endParaRPr lang="en-US" sz="1200" dirty="0">
              <a:latin typeface="Calibri"/>
              <a:ea typeface="Calibri"/>
              <a:cs typeface="Calibri"/>
            </a:endParaRPr>
          </a:p>
          <a:p>
            <a:pPr marL="171450" indent="-171450">
              <a:spcBef>
                <a:spcPts val="0"/>
              </a:spcBef>
              <a:spcAft>
                <a:spcPts val="0"/>
              </a:spcAft>
              <a:buSzPts val="1800"/>
              <a:buFont typeface="Arial" panose="020B0604020202020204" pitchFamily="34" charset="0"/>
              <a:buChar char="•"/>
            </a:pPr>
            <a:r>
              <a:rPr lang="en-US" dirty="0">
                <a:latin typeface="Calibri"/>
                <a:ea typeface="Calibri"/>
                <a:cs typeface="Calibri"/>
              </a:rPr>
              <a:t>Conducting a risk-based inspection requires you to focus on evaluating the degree of </a:t>
            </a:r>
            <a:r>
              <a:rPr lang="en-US" b="1" dirty="0">
                <a:latin typeface="Calibri"/>
                <a:ea typeface="Calibri"/>
                <a:cs typeface="Calibri"/>
              </a:rPr>
              <a:t>active managerial control</a:t>
            </a:r>
            <a:r>
              <a:rPr lang="en-US" dirty="0">
                <a:latin typeface="Calibri"/>
                <a:ea typeface="Calibri"/>
                <a:cs typeface="Calibri"/>
              </a:rPr>
              <a:t> that an operator has over risk factors. </a:t>
            </a:r>
          </a:p>
          <a:p>
            <a:pPr marL="171450" indent="-171450">
              <a:spcBef>
                <a:spcPts val="0"/>
              </a:spcBef>
              <a:spcAft>
                <a:spcPts val="0"/>
              </a:spcAft>
              <a:buSzPts val="1800"/>
              <a:buFont typeface="Arial" panose="020B0604020202020204" pitchFamily="34" charset="0"/>
              <a:buChar char="•"/>
            </a:pPr>
            <a:r>
              <a:rPr lang="en-US" dirty="0">
                <a:latin typeface="Calibri"/>
                <a:ea typeface="Calibri"/>
                <a:cs typeface="Calibri"/>
              </a:rPr>
              <a:t>You will need to spend most of your time observing the practices and procedures that</a:t>
            </a:r>
            <a:r>
              <a:rPr lang="en-US" baseline="0" dirty="0">
                <a:latin typeface="Calibri"/>
                <a:ea typeface="Calibri"/>
                <a:cs typeface="Calibri"/>
              </a:rPr>
              <a:t> </a:t>
            </a:r>
            <a:r>
              <a:rPr lang="en-US" dirty="0">
                <a:latin typeface="Calibri"/>
                <a:ea typeface="Calibri"/>
                <a:cs typeface="Calibri"/>
              </a:rPr>
              <a:t>lead to out of-control risk factors and asking staff questions to assess the operation.</a:t>
            </a:r>
          </a:p>
          <a:p>
            <a:pPr marL="171450" indent="-171450">
              <a:spcBef>
                <a:spcPts val="0"/>
              </a:spcBef>
              <a:spcAft>
                <a:spcPts val="0"/>
              </a:spcAft>
              <a:buSzPts val="1800"/>
              <a:buFont typeface="Arial" panose="020B0604020202020204" pitchFamily="34" charset="0"/>
              <a:buChar char="•"/>
            </a:pPr>
            <a:r>
              <a:rPr lang="en-US" b="1" i="1" u="sng" dirty="0">
                <a:latin typeface="Calibri"/>
                <a:ea typeface="Calibri"/>
                <a:cs typeface="Calibri"/>
              </a:rPr>
              <a:t>QUESTION</a:t>
            </a:r>
            <a:r>
              <a:rPr lang="en-US" dirty="0">
                <a:latin typeface="Calibri"/>
                <a:ea typeface="Calibri"/>
                <a:cs typeface="Calibri"/>
              </a:rPr>
              <a:t>: I know you all talk to the PIC on an inspection, but how many ask questions to the staff? </a:t>
            </a:r>
          </a:p>
          <a:p>
            <a:pPr marL="628650" lvl="1" indent="-171450">
              <a:spcBef>
                <a:spcPts val="0"/>
              </a:spcBef>
              <a:spcAft>
                <a:spcPts val="0"/>
              </a:spcAft>
              <a:buSzPts val="1800"/>
              <a:buFont typeface="Arial" panose="020B0604020202020204" pitchFamily="34" charset="0"/>
              <a:buChar char="•"/>
            </a:pPr>
            <a:r>
              <a:rPr lang="en-US" dirty="0">
                <a:latin typeface="Calibri"/>
                <a:ea typeface="Calibri"/>
                <a:cs typeface="Calibri"/>
              </a:rPr>
              <a:t>Explain its ok to ask questions, but do not harass staff.</a:t>
            </a:r>
          </a:p>
          <a:p>
            <a:pPr marL="628650" lvl="1" indent="-171450">
              <a:spcBef>
                <a:spcPts val="0"/>
              </a:spcBef>
              <a:spcAft>
                <a:spcPts val="0"/>
              </a:spcAft>
              <a:buSzPts val="1800"/>
              <a:buFont typeface="Arial" panose="020B0604020202020204" pitchFamily="34" charset="0"/>
              <a:buChar char="•"/>
            </a:pPr>
            <a:endParaRPr lang="en-US" dirty="0">
              <a:latin typeface="Calibri"/>
              <a:ea typeface="Calibri"/>
              <a:cs typeface="Calibri"/>
            </a:endParaRPr>
          </a:p>
          <a:p>
            <a:endParaRPr lang="en-US" dirty="0">
              <a:ea typeface="Calibri" pitchFamily="34" charset="0"/>
              <a:cs typeface="Calibri" pitchFamily="34" charset="0"/>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6</a:t>
            </a:fld>
            <a:endParaRPr lang="en-US"/>
          </a:p>
        </p:txBody>
      </p:sp>
    </p:spTree>
    <p:extLst>
      <p:ext uri="{BB962C8B-B14F-4D97-AF65-F5344CB8AC3E}">
        <p14:creationId xmlns:p14="http://schemas.microsoft.com/office/powerpoint/2010/main" val="13073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latin typeface="Calibri"/>
                <a:ea typeface="Calibri"/>
                <a:cs typeface="Calibri"/>
              </a:rPr>
              <a:t>I have used the term Active Managerial Control enough to turn it into a drinking game, so let define it: </a:t>
            </a:r>
            <a:endParaRPr lang="en-US" dirty="0">
              <a:latin typeface="Calibri" pitchFamily="34" charset="0"/>
              <a:ea typeface="Calibri"/>
              <a:cs typeface="Calibri"/>
            </a:endParaRPr>
          </a:p>
          <a:p>
            <a:pPr marL="171450" indent="-171450" defTabSz="881390">
              <a:buFont typeface="Arial" panose="020B0604020202020204" pitchFamily="34" charset="0"/>
              <a:buChar char="•"/>
              <a:defRPr/>
            </a:pPr>
            <a:r>
              <a:rPr lang="en-US" dirty="0">
                <a:latin typeface="Calibri"/>
                <a:ea typeface="Calibri"/>
                <a:cs typeface="Calibri"/>
              </a:rPr>
              <a:t>READ SLIDE</a:t>
            </a:r>
          </a:p>
          <a:p>
            <a:pPr marL="171450" indent="-171450" defTabSz="881390">
              <a:buFont typeface="Arial" panose="020B0604020202020204" pitchFamily="34" charset="0"/>
              <a:buChar char="•"/>
              <a:defRPr/>
            </a:pPr>
            <a:r>
              <a:rPr lang="en-US" dirty="0">
                <a:latin typeface="Calibri"/>
                <a:ea typeface="Calibri"/>
                <a:cs typeface="Calibri"/>
              </a:rPr>
              <a:t>What does that REALLY mean- DO YOU JOB!!!!</a:t>
            </a:r>
            <a:endParaRPr lang="en-US" baseline="0" dirty="0">
              <a:latin typeface="Calibri"/>
              <a:ea typeface="Calibri"/>
              <a:cs typeface="Calibri"/>
            </a:endParaRPr>
          </a:p>
          <a:p>
            <a:pPr marL="171450" indent="-171450" defTabSz="881390">
              <a:buFont typeface="Arial" panose="020B0604020202020204" pitchFamily="34" charset="0"/>
              <a:buChar char="•"/>
              <a:defRPr/>
            </a:pPr>
            <a:r>
              <a:rPr lang="en-US" b="1" i="1" u="sng" baseline="0" dirty="0">
                <a:latin typeface="Calibri"/>
                <a:ea typeface="Calibri"/>
                <a:cs typeface="Calibri"/>
              </a:rPr>
              <a:t>QUESTION</a:t>
            </a:r>
            <a:r>
              <a:rPr lang="en-US" baseline="0" dirty="0">
                <a:latin typeface="Calibri"/>
                <a:ea typeface="Calibri"/>
                <a:cs typeface="Calibri"/>
              </a:rPr>
              <a:t>: What is the difference between a mistake and a problem?</a:t>
            </a:r>
          </a:p>
          <a:p>
            <a:pPr marL="171450" indent="-171450" defTabSz="881390">
              <a:buFont typeface="Arial" panose="020B0604020202020204" pitchFamily="34" charset="0"/>
              <a:buChar char="•"/>
              <a:defRPr/>
            </a:pPr>
            <a:r>
              <a:rPr lang="en-US" baseline="0" dirty="0">
                <a:latin typeface="Calibri"/>
                <a:ea typeface="Calibri"/>
                <a:cs typeface="Calibri"/>
              </a:rPr>
              <a:t>If you have AMC, then you may have mistakes, but should rarely have problems. Problems come with no AMC</a:t>
            </a:r>
            <a:endParaRPr lang="en-US" dirty="0">
              <a:latin typeface="Calibri" pitchFamily="34" charset="0"/>
              <a:ea typeface="Calibri" pitchFamily="34" charset="0"/>
              <a:cs typeface="Calibri" pitchFamily="34" charset="0"/>
            </a:endParaRPr>
          </a:p>
          <a:p>
            <a:pPr marL="171450" indent="-171450" defTabSz="881390">
              <a:buFont typeface="Arial" panose="020B0604020202020204" pitchFamily="34" charset="0"/>
              <a:buChar char="•"/>
              <a:defRPr/>
            </a:pPr>
            <a:r>
              <a:rPr lang="en-US" dirty="0">
                <a:latin typeface="Calibri"/>
                <a:ea typeface="Calibri"/>
                <a:cs typeface="Calibri"/>
              </a:rPr>
              <a:t>The goal for operators and regulators is to achieve ACM over the food establishment, with a strong focus on risk factors and interventions. </a:t>
            </a:r>
          </a:p>
          <a:p>
            <a:pPr defTabSz="881390">
              <a:defRPr/>
            </a:pPr>
            <a:endParaRPr lang="en-US" dirty="0">
              <a:latin typeface="Calibri"/>
              <a:ea typeface="Calibri"/>
              <a:cs typeface="Calibri"/>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7</a:t>
            </a:fld>
            <a:endParaRPr lang="en-US"/>
          </a:p>
        </p:txBody>
      </p:sp>
    </p:spTree>
    <p:extLst>
      <p:ext uri="{BB962C8B-B14F-4D97-AF65-F5344CB8AC3E}">
        <p14:creationId xmlns:p14="http://schemas.microsoft.com/office/powerpoint/2010/main" val="354697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2" name="Google Shape;262;p23: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defTabSz="881390">
              <a:spcBef>
                <a:spcPts val="0"/>
              </a:spcBef>
              <a:spcAft>
                <a:spcPts val="0"/>
              </a:spcAft>
              <a:buFont typeface="Arial" panose="020B0604020202020204" pitchFamily="34" charset="0"/>
              <a:buChar char="•"/>
              <a:defRPr/>
            </a:pPr>
            <a:r>
              <a:rPr lang="en-US" dirty="0">
                <a:latin typeface="Calibri"/>
                <a:ea typeface="Calibri"/>
                <a:cs typeface="Calibri"/>
                <a:sym typeface="Arial"/>
              </a:rPr>
              <a:t>An establishment may be complying on the day of the inspection but still lack AMC. It other words,</a:t>
            </a:r>
            <a:r>
              <a:rPr lang="en-US" baseline="0" dirty="0">
                <a:latin typeface="Calibri"/>
                <a:ea typeface="Calibri"/>
                <a:cs typeface="Calibri"/>
                <a:sym typeface="Arial"/>
              </a:rPr>
              <a:t> </a:t>
            </a:r>
            <a:r>
              <a:rPr lang="en-US" dirty="0">
                <a:latin typeface="Calibri"/>
                <a:ea typeface="Calibri"/>
                <a:cs typeface="Calibri"/>
                <a:sym typeface="Arial"/>
              </a:rPr>
              <a:t>(YOU GOT LUCKY!)</a:t>
            </a:r>
          </a:p>
          <a:p>
            <a:pPr marL="171450" indent="-171450" defTabSz="881390">
              <a:spcBef>
                <a:spcPts val="0"/>
              </a:spcBef>
              <a:spcAft>
                <a:spcPts val="0"/>
              </a:spcAft>
              <a:buFont typeface="Arial" panose="020B0604020202020204" pitchFamily="34" charset="0"/>
              <a:buChar char="•"/>
              <a:defRPr/>
            </a:pPr>
            <a:r>
              <a:rPr lang="en-US" dirty="0">
                <a:latin typeface="Calibri"/>
                <a:ea typeface="Calibri"/>
                <a:cs typeface="Calibri"/>
              </a:rPr>
              <a:t>We need to ask a lot of open-ended questions and really observe employee practices. </a:t>
            </a:r>
            <a:endParaRPr lang="en-US" dirty="0">
              <a:latin typeface="Calibri" pitchFamily="34" charset="0"/>
              <a:ea typeface="Calibri"/>
              <a:cs typeface="Calibri"/>
            </a:endParaRPr>
          </a:p>
          <a:p>
            <a:pPr marL="171450" indent="-171450" defTabSz="881390">
              <a:spcBef>
                <a:spcPts val="0"/>
              </a:spcBef>
              <a:spcAft>
                <a:spcPts val="0"/>
              </a:spcAft>
              <a:buFont typeface="Arial" panose="020B0604020202020204" pitchFamily="34" charset="0"/>
              <a:buChar char="•"/>
              <a:defRPr/>
            </a:pPr>
            <a:r>
              <a:rPr lang="en-US" dirty="0">
                <a:latin typeface="Calibri"/>
                <a:ea typeface="Calibri"/>
                <a:cs typeface="Calibri"/>
              </a:rPr>
              <a:t>Try to focus questions on assessing AMC of risk factors.</a:t>
            </a:r>
          </a:p>
          <a:p>
            <a:pPr marL="171450" indent="-171450" defTabSz="881390">
              <a:spcBef>
                <a:spcPts val="0"/>
              </a:spcBef>
              <a:spcAft>
                <a:spcPts val="0"/>
              </a:spcAft>
              <a:buFont typeface="Arial" panose="020B0604020202020204" pitchFamily="34" charset="0"/>
              <a:buChar char="•"/>
              <a:defRPr/>
            </a:pPr>
            <a:r>
              <a:rPr lang="en-US" dirty="0">
                <a:latin typeface="Calibri"/>
                <a:ea typeface="Calibri"/>
                <a:cs typeface="Calibri"/>
              </a:rPr>
              <a:t>It may not be possible to observe all activities like receiving or cooling. It is critical to ask questions that can help you assess if there are AMCs happening in these areas. You can also ensure that any answers the PICs are giving are consistent with employee practices and measurements taken. </a:t>
            </a:r>
            <a:endParaRPr lang="en-US" dirty="0">
              <a:ea typeface="Calibri" pitchFamily="34" charset="0"/>
              <a:cs typeface="Calibri" pitchFamily="34" charset="0"/>
            </a:endParaRPr>
          </a:p>
          <a:p>
            <a:pPr>
              <a:spcBef>
                <a:spcPts val="0"/>
              </a:spcBef>
              <a:spcAft>
                <a:spcPts val="0"/>
              </a:spcAft>
            </a:pPr>
            <a:r>
              <a:rPr lang="en-US" dirty="0">
                <a:latin typeface="Calibri"/>
                <a:ea typeface="Calibri"/>
                <a:cs typeface="Calibri"/>
              </a:rPr>
              <a:t> </a:t>
            </a:r>
            <a:endParaRPr lang="en-US" dirty="0">
              <a:ea typeface="Calibri" pitchFamily="34" charset="0"/>
              <a:cs typeface="Calibri" pitchFamily="34" charset="0"/>
            </a:endParaRPr>
          </a:p>
          <a:p>
            <a:pPr>
              <a:spcBef>
                <a:spcPts val="0"/>
              </a:spcBef>
              <a:spcAft>
                <a:spcPts val="0"/>
              </a:spcAft>
            </a:pPr>
            <a:endParaRPr lang="en-US" dirty="0">
              <a:ea typeface="Calibri" pitchFamily="34" charset="0"/>
              <a:cs typeface="Calibri" pitchFamily="34" charset="0"/>
            </a:endParaRPr>
          </a:p>
        </p:txBody>
      </p:sp>
      <p:pic>
        <p:nvPicPr>
          <p:cNvPr id="3" name="Picture 2">
            <a:extLst>
              <a:ext uri="{FF2B5EF4-FFF2-40B4-BE49-F238E27FC236}">
                <a16:creationId xmlns:a16="http://schemas.microsoft.com/office/drawing/2014/main" id="{0DA1AF0B-9E2D-4898-5DD7-ADBA83CC2FDD}"/>
              </a:ext>
            </a:extLst>
          </p:cNvPr>
          <p:cNvPicPr>
            <a:picLocks noChangeAspect="1"/>
          </p:cNvPicPr>
          <p:nvPr/>
        </p:nvPicPr>
        <p:blipFill>
          <a:blip r:embed="rId3"/>
          <a:stretch>
            <a:fillRect/>
          </a:stretch>
        </p:blipFill>
        <p:spPr>
          <a:xfrm>
            <a:off x="672293" y="911335"/>
            <a:ext cx="5665814" cy="3252678"/>
          </a:xfrm>
          <a:prstGeom prst="rect">
            <a:avLst/>
          </a:prstGeom>
        </p:spPr>
      </p:pic>
      <p:sp>
        <p:nvSpPr>
          <p:cNvPr id="4" name="Header Placeholder 3">
            <a:extLst>
              <a:ext uri="{FF2B5EF4-FFF2-40B4-BE49-F238E27FC236}">
                <a16:creationId xmlns:a16="http://schemas.microsoft.com/office/drawing/2014/main" id="{F71187C7-526F-145C-A7D8-4C4CB00EA003}"/>
              </a:ext>
            </a:extLst>
          </p:cNvPr>
          <p:cNvSpPr>
            <a:spLocks noGrp="1"/>
          </p:cNvSpPr>
          <p:nvPr>
            <p:ph type="hdr" sz="quarter"/>
          </p:nvPr>
        </p:nvSpPr>
        <p:spPr>
          <a:xfrm>
            <a:off x="0" y="0"/>
            <a:ext cx="3037840" cy="464820"/>
          </a:xfrm>
        </p:spPr>
        <p:txBody>
          <a:bodyPr/>
          <a:lstStyle/>
          <a:p>
            <a:pPr>
              <a:defRPr/>
            </a:pPr>
            <a:r>
              <a:rPr lang="en-US"/>
              <a:t>FOOD DAY 4</a:t>
            </a:r>
          </a:p>
        </p:txBody>
      </p:sp>
      <p:sp>
        <p:nvSpPr>
          <p:cNvPr id="5" name="Date Placeholder 4">
            <a:extLst>
              <a:ext uri="{FF2B5EF4-FFF2-40B4-BE49-F238E27FC236}">
                <a16:creationId xmlns:a16="http://schemas.microsoft.com/office/drawing/2014/main" id="{41D20CF4-435B-0D62-806F-CBE5D06FFA4B}"/>
              </a:ext>
            </a:extLst>
          </p:cNvPr>
          <p:cNvSpPr>
            <a:spLocks noGrp="1"/>
          </p:cNvSpPr>
          <p:nvPr>
            <p:ph type="dt" idx="1"/>
          </p:nvPr>
        </p:nvSpPr>
        <p:spPr>
          <a:xfrm>
            <a:off x="3970938" y="0"/>
            <a:ext cx="3037840" cy="464820"/>
          </a:xfrm>
        </p:spPr>
        <p:txBody>
          <a:bodyPr/>
          <a:lstStyle/>
          <a:p>
            <a:pPr>
              <a:defRPr/>
            </a:pPr>
            <a:r>
              <a:rPr lang="en-US"/>
              <a:t>Spring 2025</a:t>
            </a:r>
          </a:p>
        </p:txBody>
      </p:sp>
      <p:sp>
        <p:nvSpPr>
          <p:cNvPr id="6" name="Slide Number Placeholder 5">
            <a:extLst>
              <a:ext uri="{FF2B5EF4-FFF2-40B4-BE49-F238E27FC236}">
                <a16:creationId xmlns:a16="http://schemas.microsoft.com/office/drawing/2014/main" id="{2AC46006-18AB-4180-2326-1DB928E59815}"/>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Let's talk about the process approach and why is this approach more efficient and useful than HACCP</a:t>
            </a:r>
          </a:p>
          <a:p>
            <a:pPr marL="0" indent="0">
              <a:buFont typeface="Arial" panose="020B0604020202020204" pitchFamily="34" charset="0"/>
              <a:buNone/>
            </a:pPr>
            <a:endParaRPr lang="en-US" dirty="0">
              <a:latin typeface="Calibri"/>
              <a:ea typeface="Calibri"/>
              <a:cs typeface="Calibri"/>
            </a:endParaRPr>
          </a:p>
          <a:p>
            <a:pPr marL="171450" indent="-171450">
              <a:buFont typeface="Arial" panose="020B0604020202020204" pitchFamily="34" charset="0"/>
              <a:buChar char="•"/>
            </a:pPr>
            <a:r>
              <a:rPr lang="en-US" b="1" i="1" u="sng" baseline="0" dirty="0">
                <a:latin typeface="Calibri"/>
                <a:ea typeface="Calibri"/>
                <a:cs typeface="Calibri"/>
              </a:rPr>
              <a:t>QUESTION</a:t>
            </a:r>
            <a:r>
              <a:rPr lang="en-US" baseline="0" dirty="0">
                <a:latin typeface="Calibri"/>
                <a:ea typeface="Calibri"/>
                <a:cs typeface="Calibri"/>
              </a:rPr>
              <a:t>: Why don’t we just require a HACCP for everything?</a:t>
            </a:r>
          </a:p>
          <a:p>
            <a:pPr marL="171450" indent="-171450">
              <a:buFont typeface="Arial" panose="020B0604020202020204" pitchFamily="34" charset="0"/>
              <a:buChar char="•"/>
            </a:pPr>
            <a:r>
              <a:rPr lang="en-US" dirty="0">
                <a:latin typeface="Calibri"/>
                <a:ea typeface="Calibri"/>
                <a:cs typeface="Calibri"/>
              </a:rPr>
              <a:t>Firstly, conducting a hazard analysis on each individual food item would be way too time and labor intensive to be practical. Also expensive. </a:t>
            </a:r>
          </a:p>
          <a:p>
            <a:pPr marL="171450" indent="-171450">
              <a:buFont typeface="Arial" panose="020B0604020202020204" pitchFamily="34" charset="0"/>
              <a:buChar char="•"/>
            </a:pPr>
            <a:r>
              <a:rPr lang="en-US" dirty="0">
                <a:latin typeface="Calibri"/>
                <a:ea typeface="Calibri"/>
                <a:cs typeface="Calibri"/>
              </a:rPr>
              <a:t>Unnecessary because we can more easily group foods into food preparation processes and identify and control the hazards for the entire groupings.</a:t>
            </a:r>
          </a:p>
          <a:p>
            <a:pPr marL="171450" indent="-171450">
              <a:buFont typeface="Arial" panose="020B0604020202020204" pitchFamily="34" charset="0"/>
              <a:buChar char="•"/>
            </a:pPr>
            <a:r>
              <a:rPr lang="en-US" dirty="0">
                <a:latin typeface="Calibri"/>
                <a:ea typeface="Calibri"/>
                <a:cs typeface="Calibri"/>
              </a:rPr>
              <a:t>In the retail setting, we generally stress the process approach because it is too chaotic otherwise. </a:t>
            </a:r>
          </a:p>
          <a:p>
            <a:pPr marL="171450" indent="-171450">
              <a:buFont typeface="Arial" panose="020B0604020202020204" pitchFamily="34" charset="0"/>
              <a:buChar char="•"/>
            </a:pPr>
            <a:r>
              <a:rPr lang="en-US" dirty="0">
                <a:latin typeface="Calibri"/>
                <a:ea typeface="Calibri"/>
                <a:cs typeface="Calibri"/>
              </a:rPr>
              <a:t>The process categories should be defined by the number of times the food passes through the temperature danger zone. </a:t>
            </a:r>
          </a:p>
          <a:p>
            <a:pPr marL="171450" indent="-171450">
              <a:buFont typeface="Arial" panose="020B0604020202020204" pitchFamily="34" charset="0"/>
              <a:buChar char="•"/>
            </a:pPr>
            <a:r>
              <a:rPr lang="en-US" b="1" i="1" u="sng" dirty="0">
                <a:latin typeface="Calibri"/>
                <a:ea typeface="Calibri"/>
                <a:cs typeface="Calibri"/>
              </a:rPr>
              <a:t>QUESTION</a:t>
            </a:r>
            <a:r>
              <a:rPr lang="en-US" dirty="0">
                <a:latin typeface="Calibri"/>
                <a:ea typeface="Calibri"/>
                <a:cs typeface="Calibri"/>
              </a:rPr>
              <a:t>: Is everyone aware of what the temperature danger zone is? (41-135F)</a:t>
            </a:r>
          </a:p>
          <a:p>
            <a:pPr marL="171450" indent="-171450">
              <a:buFont typeface="Arial" panose="020B0604020202020204" pitchFamily="34" charset="0"/>
              <a:buChar char="•"/>
            </a:pPr>
            <a:endParaRPr lang="en-US" dirty="0">
              <a:latin typeface="Calibri"/>
              <a:ea typeface="Calibri"/>
              <a:cs typeface="Calibri"/>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9</a:t>
            </a:fld>
            <a:endParaRPr lang="en-US"/>
          </a:p>
        </p:txBody>
      </p:sp>
    </p:spTree>
    <p:extLst>
      <p:ext uri="{BB962C8B-B14F-4D97-AF65-F5344CB8AC3E}">
        <p14:creationId xmlns:p14="http://schemas.microsoft.com/office/powerpoint/2010/main" val="339295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Note that while foods produced using process 1 may enter the danger zone, they are neither cooked to destroy pathogens, nor are they hot held. Foods which go through the danger zone only once are classified as Same Day Service, while foods that go through more than once are Complex.</a:t>
            </a:r>
          </a:p>
          <a:p>
            <a:endParaRPr lang="en-US" dirty="0">
              <a:latin typeface="Calibri"/>
              <a:ea typeface="Calibri"/>
              <a:cs typeface="Calibri"/>
            </a:endParaRPr>
          </a:p>
          <a:p>
            <a:r>
              <a:rPr lang="en-US" b="1" i="1" u="sng" dirty="0">
                <a:latin typeface="Calibri"/>
                <a:ea typeface="Calibri"/>
                <a:cs typeface="Calibri"/>
              </a:rPr>
              <a:t>QUESTION</a:t>
            </a:r>
            <a:r>
              <a:rPr lang="en-US" dirty="0">
                <a:latin typeface="Calibri"/>
                <a:ea typeface="Calibri"/>
                <a:cs typeface="Calibri"/>
              </a:rPr>
              <a:t>: </a:t>
            </a:r>
          </a:p>
          <a:p>
            <a:pPr marL="171450" indent="-171450">
              <a:buFont typeface="Arial" panose="020B0604020202020204" pitchFamily="34" charset="0"/>
              <a:buChar char="•"/>
            </a:pPr>
            <a:r>
              <a:rPr lang="en-US" dirty="0">
                <a:latin typeface="Calibri"/>
                <a:ea typeface="Calibri"/>
                <a:cs typeface="Calibri"/>
              </a:rPr>
              <a:t>Can I get some examples of No Cook?</a:t>
            </a:r>
          </a:p>
          <a:p>
            <a:pPr marL="171450" indent="-171450">
              <a:buFont typeface="Arial" panose="020B0604020202020204" pitchFamily="34" charset="0"/>
              <a:buChar char="•"/>
            </a:pPr>
            <a:r>
              <a:rPr lang="en-US" dirty="0">
                <a:latin typeface="Calibri"/>
                <a:ea typeface="Calibri"/>
                <a:cs typeface="Calibri"/>
              </a:rPr>
              <a:t>How about Same Day?</a:t>
            </a:r>
          </a:p>
          <a:p>
            <a:pPr marL="171450" indent="-171450">
              <a:buFont typeface="Arial" panose="020B0604020202020204" pitchFamily="34" charset="0"/>
              <a:buChar char="•"/>
            </a:pPr>
            <a:r>
              <a:rPr lang="en-US" dirty="0">
                <a:latin typeface="Calibri"/>
                <a:ea typeface="Calibri"/>
                <a:cs typeface="Calibri"/>
              </a:rPr>
              <a:t>And Finally, Complex?</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Header Placeholder 3"/>
          <p:cNvSpPr>
            <a:spLocks noGrp="1"/>
          </p:cNvSpPr>
          <p:nvPr>
            <p:ph type="hdr" sz="quarter"/>
          </p:nvPr>
        </p:nvSpPr>
        <p:spPr/>
        <p:txBody>
          <a:bodyPr/>
          <a:lstStyle/>
          <a:p>
            <a:pPr>
              <a:defRPr/>
            </a:pPr>
            <a:r>
              <a:rPr lang="en-US"/>
              <a:t>FOOD DAY 4</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10</a:t>
            </a:fld>
            <a:endParaRPr lang="en-US"/>
          </a:p>
        </p:txBody>
      </p:sp>
    </p:spTree>
    <p:extLst>
      <p:ext uri="{BB962C8B-B14F-4D97-AF65-F5344CB8AC3E}">
        <p14:creationId xmlns:p14="http://schemas.microsoft.com/office/powerpoint/2010/main" val="394867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1:notes"/>
          <p:cNvSpPr>
            <a:spLocks noGrp="1" noRot="1" noChangeAspect="1"/>
          </p:cNvSpPr>
          <p:nvPr>
            <p:ph type="sldImg" idx="2"/>
          </p:nvPr>
        </p:nvSpPr>
        <p:spPr>
          <a:xfrm>
            <a:off x="358775" y="673100"/>
            <a:ext cx="6000750" cy="3376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31:notes"/>
          <p:cNvSpPr txBox="1">
            <a:spLocks noGrp="1"/>
          </p:cNvSpPr>
          <p:nvPr>
            <p:ph type="body" idx="1"/>
          </p:nvPr>
        </p:nvSpPr>
        <p:spPr>
          <a:xfrm>
            <a:off x="896079" y="4276221"/>
            <a:ext cx="4926145" cy="4050266"/>
          </a:xfrm>
          <a:prstGeom prst="rect">
            <a:avLst/>
          </a:prstGeom>
          <a:noFill/>
          <a:ln>
            <a:noFill/>
          </a:ln>
        </p:spPr>
        <p:txBody>
          <a:bodyPr spcFirstLastPara="1" wrap="square" lIns="89811" tIns="44894" rIns="89811" bIns="44894" anchor="t" anchorCtr="0">
            <a:noAutofit/>
          </a:bodyPr>
          <a:lstStyle/>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Looking further at the risk factors, let's relate them to no-cook step processes. </a:t>
            </a:r>
          </a:p>
          <a:p>
            <a:pPr marL="171450"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Your priorities in a no-cook step process are going to be: </a:t>
            </a:r>
          </a:p>
          <a:p>
            <a:pPr marL="628650" lvl="1"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Cold holding or TPHC. </a:t>
            </a:r>
          </a:p>
          <a:p>
            <a:pPr marL="628650" lvl="1"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Food sources (again), but more specifically for common no cook step or "raw-ready-to-eat" foods you may want to see shellfish tags for example. </a:t>
            </a:r>
          </a:p>
          <a:p>
            <a:pPr marL="628650" lvl="1"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You want to capture receiving temperatures if they happen to be receiving while you're there. This means if receiving begins, you may need to drop what you're doing to investigate this. </a:t>
            </a:r>
          </a:p>
          <a:p>
            <a:pPr marL="628650" lvl="1"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In sushi operations, or where fish is sold raw read to eat, you'll want to review for parasite destruction in lieu of cooking. This can be a vendor certification, or even a log of freezing temps that the establishment maintains themselves. </a:t>
            </a:r>
          </a:p>
          <a:p>
            <a:pPr marL="628650" lvl="1" indent="-171450">
              <a:spcBef>
                <a:spcPts val="0"/>
              </a:spcBef>
              <a:spcAft>
                <a:spcPts val="0"/>
              </a:spcAft>
              <a:buFont typeface="Arial" panose="020B0604020202020204" pitchFamily="34" charset="0"/>
              <a:buChar char="•"/>
            </a:pPr>
            <a:r>
              <a:rPr lang="en-US" dirty="0">
                <a:solidFill>
                  <a:srgbClr val="0000FF"/>
                </a:solidFill>
                <a:latin typeface="Calibri"/>
                <a:ea typeface="Calibri"/>
                <a:cs typeface="Calibri"/>
              </a:rPr>
              <a:t>And don't forget that "cold" foods made from ambient temperature ingredients still may require cooling. That tuna salad in the fridge is sketchy, so get a temp of it as soon as you're able.</a:t>
            </a:r>
            <a:endParaRPr b="0" dirty="0"/>
          </a:p>
        </p:txBody>
      </p:sp>
      <p:sp>
        <p:nvSpPr>
          <p:cNvPr id="2" name="Header Placeholder 3">
            <a:extLst>
              <a:ext uri="{FF2B5EF4-FFF2-40B4-BE49-F238E27FC236}">
                <a16:creationId xmlns:a16="http://schemas.microsoft.com/office/drawing/2014/main" id="{42E215FB-F0C7-E565-758B-11491C6176E2}"/>
              </a:ext>
            </a:extLst>
          </p:cNvPr>
          <p:cNvSpPr>
            <a:spLocks noGrp="1"/>
          </p:cNvSpPr>
          <p:nvPr>
            <p:ph type="hdr" sz="quarter"/>
          </p:nvPr>
        </p:nvSpPr>
        <p:spPr>
          <a:xfrm>
            <a:off x="0" y="0"/>
            <a:ext cx="3037840" cy="464820"/>
          </a:xfrm>
        </p:spPr>
        <p:txBody>
          <a:bodyPr/>
          <a:lstStyle/>
          <a:p>
            <a:pPr>
              <a:defRPr/>
            </a:pPr>
            <a:r>
              <a:rPr lang="en-US"/>
              <a:t>FOOD DAY 4</a:t>
            </a:r>
          </a:p>
        </p:txBody>
      </p:sp>
      <p:sp>
        <p:nvSpPr>
          <p:cNvPr id="3" name="Date Placeholder 4">
            <a:extLst>
              <a:ext uri="{FF2B5EF4-FFF2-40B4-BE49-F238E27FC236}">
                <a16:creationId xmlns:a16="http://schemas.microsoft.com/office/drawing/2014/main" id="{CDB81152-CD48-4FF6-6E01-B22942842C6B}"/>
              </a:ext>
            </a:extLst>
          </p:cNvPr>
          <p:cNvSpPr>
            <a:spLocks noGrp="1"/>
          </p:cNvSpPr>
          <p:nvPr>
            <p:ph type="dt" idx="1"/>
          </p:nvPr>
        </p:nvSpPr>
        <p:spPr>
          <a:xfrm>
            <a:off x="3970938" y="0"/>
            <a:ext cx="3037840" cy="464820"/>
          </a:xfrm>
        </p:spPr>
        <p:txBody>
          <a:bodyPr/>
          <a:lstStyle/>
          <a:p>
            <a:pPr>
              <a:defRPr/>
            </a:pPr>
            <a:r>
              <a:rPr lang="en-US"/>
              <a:t>Spring 2025</a:t>
            </a:r>
          </a:p>
        </p:txBody>
      </p:sp>
      <p:sp>
        <p:nvSpPr>
          <p:cNvPr id="4" name="Slide Number Placeholder 5">
            <a:extLst>
              <a:ext uri="{FF2B5EF4-FFF2-40B4-BE49-F238E27FC236}">
                <a16:creationId xmlns:a16="http://schemas.microsoft.com/office/drawing/2014/main" id="{88393A73-448F-FBF1-21B6-BDB5D19AC359}"/>
              </a:ext>
            </a:extLst>
          </p:cNvPr>
          <p:cNvSpPr>
            <a:spLocks noGrp="1"/>
          </p:cNvSpPr>
          <p:nvPr>
            <p:ph type="sldNum" sz="quarter" idx="5"/>
          </p:nvPr>
        </p:nvSpPr>
        <p:spPr>
          <a:xfrm>
            <a:off x="3970938" y="8829967"/>
            <a:ext cx="3037840" cy="464820"/>
          </a:xfrm>
        </p:spPr>
        <p:txBody>
          <a:bodyPr/>
          <a:lstStyle/>
          <a:p>
            <a:pPr>
              <a:defRPr/>
            </a:pPr>
            <a:fld id="{E2A32AB2-2AF8-4ABA-B007-1784B134A314}" type="slidenum">
              <a:rPr lang="en-US" smtClean="0"/>
              <a:pPr>
                <a:defRPr/>
              </a:pPr>
              <a:t>11</a:t>
            </a:fld>
            <a:endParaRPr lang="en-US"/>
          </a:p>
        </p:txBody>
      </p:sp>
    </p:spTree>
    <p:extLst>
      <p:ext uri="{BB962C8B-B14F-4D97-AF65-F5344CB8AC3E}">
        <p14:creationId xmlns:p14="http://schemas.microsoft.com/office/powerpoint/2010/main" val="188516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943A-3F64-990E-A52F-53FB3A8A2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AC929C-813F-3BFE-9F8A-16AE19B14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20FE45-B0C5-514F-68FE-47E50DB1E43C}"/>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5" name="Footer Placeholder 4">
            <a:extLst>
              <a:ext uri="{FF2B5EF4-FFF2-40B4-BE49-F238E27FC236}">
                <a16:creationId xmlns:a16="http://schemas.microsoft.com/office/drawing/2014/main" id="{D6B2FC46-01FF-94DA-8830-39EAB2BB1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5095F-30BF-3592-578E-FD315888F500}"/>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102426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807A-AD99-B7AF-09F4-B4F80F0B4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6F5C86-EDB4-2E01-666F-B0ED8CC5A7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B2F7C-1563-42D4-F565-BA6A6262880D}"/>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5" name="Footer Placeholder 4">
            <a:extLst>
              <a:ext uri="{FF2B5EF4-FFF2-40B4-BE49-F238E27FC236}">
                <a16:creationId xmlns:a16="http://schemas.microsoft.com/office/drawing/2014/main" id="{D7A21F30-21DB-9635-4127-8F3191208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178FA-9F4E-A68A-A522-6EE80A0A3F5B}"/>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230944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B18C89-86C5-926E-719D-063DA15FFA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3CAF40-E9E3-A156-EEF1-FEBB8334B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C2CB8-C955-BBEE-72C7-E1CA84BE7564}"/>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5" name="Footer Placeholder 4">
            <a:extLst>
              <a:ext uri="{FF2B5EF4-FFF2-40B4-BE49-F238E27FC236}">
                <a16:creationId xmlns:a16="http://schemas.microsoft.com/office/drawing/2014/main" id="{E53EE849-DBEB-B721-F6BD-72950E6B4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98B8C-D302-B3D4-6D72-6BAD4F3EF05D}"/>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419125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
    <p:spTree>
      <p:nvGrpSpPr>
        <p:cNvPr id="1" name=""/>
        <p:cNvGrpSpPr/>
        <p:nvPr/>
      </p:nvGrpSpPr>
      <p:grpSpPr>
        <a:xfrm>
          <a:off x="0" y="0"/>
          <a:ext cx="0" cy="0"/>
          <a:chOff x="0" y="0"/>
          <a:chExt cx="0" cy="0"/>
        </a:xfrm>
      </p:grpSpPr>
      <p:sp>
        <p:nvSpPr>
          <p:cNvPr id="8" name="Rectangle 7"/>
          <p:cNvSpPr/>
          <p:nvPr/>
        </p:nvSpPr>
        <p:spPr>
          <a:xfrm>
            <a:off x="18" y="0"/>
            <a:ext cx="4800582" cy="68580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736592" y="0"/>
            <a:ext cx="64008" cy="640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733800" cy="2286000"/>
          </a:xfrm>
        </p:spPr>
        <p:txBody>
          <a:bodyPr anchor="b">
            <a:noAutofit/>
          </a:bodyPr>
          <a:lstStyle>
            <a:lvl1pPr>
              <a:defRPr sz="4800" b="0">
                <a:solidFill>
                  <a:srgbClr val="FFFFFF"/>
                </a:solidFill>
                <a:latin typeface="Verdana" panose="020B0604030504040204" pitchFamily="34" charset="0"/>
                <a:ea typeface="Verdana" panose="020B060403050404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48054" y="594359"/>
            <a:ext cx="6492240" cy="5432461"/>
          </a:xfrm>
        </p:spPr>
        <p:txBody>
          <a:bodyPr/>
          <a:lstStyle>
            <a:lvl1pPr marL="0" indent="0">
              <a:lnSpc>
                <a:spcPct val="100000"/>
              </a:lnSpc>
              <a:spcBef>
                <a:spcPts val="600"/>
              </a:spcBef>
              <a:spcAft>
                <a:spcPts val="600"/>
              </a:spcAft>
              <a:buClr>
                <a:srgbClr val="609328"/>
              </a:buClr>
              <a:buFontTx/>
              <a:buNone/>
              <a:defRPr>
                <a:solidFill>
                  <a:schemeClr val="tx2"/>
                </a:solidFill>
              </a:defRPr>
            </a:lvl1pPr>
            <a:lvl2pPr marL="384038" indent="-182875">
              <a:lnSpc>
                <a:spcPct val="100000"/>
              </a:lnSpc>
              <a:spcBef>
                <a:spcPts val="0"/>
              </a:spcBef>
              <a:spcAft>
                <a:spcPts val="600"/>
              </a:spcAft>
              <a:buClr>
                <a:srgbClr val="609328"/>
              </a:buClr>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384039" indent="0">
              <a:buNone/>
              <a:defRPr/>
            </a:lvl3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2926080"/>
            <a:ext cx="3745992" cy="3379124"/>
          </a:xfrm>
        </p:spPr>
        <p:txBody>
          <a:bodyPr lIns="91440" rIns="91440">
            <a:normAutofit/>
          </a:bodyPr>
          <a:lstStyle>
            <a:lvl1pPr marL="0" indent="0">
              <a:lnSpc>
                <a:spcPct val="100000"/>
              </a:lnSpc>
              <a:spcBef>
                <a:spcPts val="600"/>
              </a:spcBef>
              <a:spcAft>
                <a:spcPts val="600"/>
              </a:spcAft>
              <a:buNone/>
              <a:defRPr sz="2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3" name="Date Placeholder 12">
            <a:extLst>
              <a:ext uri="{FF2B5EF4-FFF2-40B4-BE49-F238E27FC236}">
                <a16:creationId xmlns:a16="http://schemas.microsoft.com/office/drawing/2014/main" id="{AC43A649-E1D5-D12B-9323-5E3E9303229C}"/>
              </a:ext>
            </a:extLst>
          </p:cNvPr>
          <p:cNvSpPr>
            <a:spLocks noGrp="1"/>
          </p:cNvSpPr>
          <p:nvPr>
            <p:ph type="dt" sz="half" idx="14"/>
          </p:nvPr>
        </p:nvSpPr>
        <p:spPr>
          <a:xfrm>
            <a:off x="1097282" y="6459787"/>
            <a:ext cx="2472271" cy="365125"/>
          </a:xfrm>
          <a:prstGeom prst="rect">
            <a:avLst/>
          </a:prstGeom>
        </p:spPr>
        <p:txBody>
          <a:bodyPr/>
          <a:lstStyle>
            <a:lvl1pPr>
              <a:defRPr sz="900">
                <a:latin typeface="Arial" panose="020B0604020202020204" pitchFamily="34" charset="0"/>
                <a:cs typeface="Arial" panose="020B0604020202020204" pitchFamily="34" charset="0"/>
              </a:defRPr>
            </a:lvl1pPr>
          </a:lstStyle>
          <a:p>
            <a:pPr>
              <a:defRPr/>
            </a:pPr>
            <a:r>
              <a:rPr lang="en-US"/>
              <a:t>Spring 2025</a:t>
            </a:r>
          </a:p>
        </p:txBody>
      </p:sp>
      <p:sp>
        <p:nvSpPr>
          <p:cNvPr id="14" name="Footer Placeholder 13">
            <a:extLst>
              <a:ext uri="{FF2B5EF4-FFF2-40B4-BE49-F238E27FC236}">
                <a16:creationId xmlns:a16="http://schemas.microsoft.com/office/drawing/2014/main" id="{68FACD6C-7025-4F83-818C-1F9B97C8427D}"/>
              </a:ext>
            </a:extLst>
          </p:cNvPr>
          <p:cNvSpPr>
            <a:spLocks noGrp="1"/>
          </p:cNvSpPr>
          <p:nvPr>
            <p:ph type="ftr" sz="quarter" idx="15"/>
          </p:nvPr>
        </p:nvSpPr>
        <p:spPr>
          <a:xfrm>
            <a:off x="4837043" y="6459786"/>
            <a:ext cx="4822804" cy="365125"/>
          </a:xfrm>
          <a:prstGeom prst="rect">
            <a:avLst/>
          </a:prstGeom>
        </p:spPr>
        <p:txBody>
          <a:bodyPr/>
          <a:lstStyle>
            <a:lvl1pPr>
              <a:defRPr sz="900">
                <a:solidFill>
                  <a:srgbClr val="FFFFFF"/>
                </a:solidFill>
                <a:latin typeface="Arial" panose="020B0604020202020204" pitchFamily="34" charset="0"/>
                <a:cs typeface="Arial" panose="020B0604020202020204" pitchFamily="34" charset="0"/>
              </a:defRPr>
            </a:lvl1pPr>
          </a:lstStyle>
          <a:p>
            <a:pPr>
              <a:defRPr/>
            </a:pPr>
            <a:r>
              <a:rPr lang="en-US"/>
              <a:t>FOOD DAY 4</a:t>
            </a:r>
          </a:p>
        </p:txBody>
      </p:sp>
      <p:sp>
        <p:nvSpPr>
          <p:cNvPr id="15" name="Slide Number Placeholder 14">
            <a:extLst>
              <a:ext uri="{FF2B5EF4-FFF2-40B4-BE49-F238E27FC236}">
                <a16:creationId xmlns:a16="http://schemas.microsoft.com/office/drawing/2014/main" id="{B09C07C8-8C9E-8153-1479-1EC9999058F7}"/>
              </a:ext>
            </a:extLst>
          </p:cNvPr>
          <p:cNvSpPr>
            <a:spLocks noGrp="1"/>
          </p:cNvSpPr>
          <p:nvPr>
            <p:ph type="sldNum" sz="quarter" idx="16"/>
          </p:nvPr>
        </p:nvSpPr>
        <p:spPr>
          <a:xfrm>
            <a:off x="9900460" y="6459787"/>
            <a:ext cx="1312025" cy="365125"/>
          </a:xfrm>
          <a:prstGeom prst="rect">
            <a:avLst/>
          </a:prstGeom>
        </p:spPr>
        <p:txBody>
          <a:bodyPr/>
          <a:lstStyle>
            <a:lvl1pPr>
              <a:defRPr sz="1200">
                <a:solidFill>
                  <a:srgbClr val="FFFFFF"/>
                </a:solidFill>
                <a:latin typeface="Arial" panose="020B0604020202020204" pitchFamily="34" charset="0"/>
                <a:cs typeface="Arial" panose="020B0604020202020204" pitchFamily="34" charset="0"/>
              </a:defRPr>
            </a:lvl1pPr>
          </a:lstStyle>
          <a:p>
            <a:pPr>
              <a:defRPr/>
            </a:pPr>
            <a:fld id="{CA5D3CE2-850F-4E9B-A1F3-A9E6255A1C7E}" type="slidenum">
              <a:rPr lang="en-US" smtClean="0"/>
              <a:pPr>
                <a:defRPr/>
              </a:pPr>
              <a:t>‹#›</a:t>
            </a:fld>
            <a:endParaRPr lang="en-US"/>
          </a:p>
        </p:txBody>
      </p:sp>
    </p:spTree>
    <p:extLst>
      <p:ext uri="{BB962C8B-B14F-4D97-AF65-F5344CB8AC3E}">
        <p14:creationId xmlns:p14="http://schemas.microsoft.com/office/powerpoint/2010/main" val="104648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F">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8CBF8-319C-5347-56CE-97C7836A7317}"/>
              </a:ext>
            </a:extLst>
          </p:cNvPr>
          <p:cNvSpPr>
            <a:spLocks noGrp="1"/>
          </p:cNvSpPr>
          <p:nvPr>
            <p:ph type="sldNum" sz="quarter" idx="10"/>
          </p:nvPr>
        </p:nvSpPr>
        <p:spPr/>
        <p:txBody>
          <a:bodyPr/>
          <a:lstStyle>
            <a:lvl1pPr algn="r">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302E290-E21C-5EE5-1FDB-1D0511C84F0A}"/>
              </a:ext>
            </a:extLst>
          </p:cNvPr>
          <p:cNvSpPr>
            <a:spLocks noGrp="1"/>
          </p:cNvSpPr>
          <p:nvPr>
            <p:ph type="dt" sz="half" idx="11"/>
          </p:nvPr>
        </p:nvSpPr>
        <p:spPr/>
        <p:txBody>
          <a:bodyPr/>
          <a:lstStyle/>
          <a:p>
            <a:pPr>
              <a:defRPr/>
            </a:pPr>
            <a:r>
              <a:rPr lang="en-US"/>
              <a:t>Spring 2025</a:t>
            </a:r>
          </a:p>
        </p:txBody>
      </p:sp>
      <p:sp>
        <p:nvSpPr>
          <p:cNvPr id="5" name="Footer Placeholder 4">
            <a:extLst>
              <a:ext uri="{FF2B5EF4-FFF2-40B4-BE49-F238E27FC236}">
                <a16:creationId xmlns:a16="http://schemas.microsoft.com/office/drawing/2014/main" id="{A685C6A7-4690-43E7-687E-66E745AC53B7}"/>
              </a:ext>
            </a:extLst>
          </p:cNvPr>
          <p:cNvSpPr>
            <a:spLocks noGrp="1"/>
          </p:cNvSpPr>
          <p:nvPr>
            <p:ph type="ftr" sz="quarter" idx="12"/>
          </p:nvPr>
        </p:nvSpPr>
        <p:spPr/>
        <p:txBody>
          <a:bodyPr/>
          <a:lstStyle/>
          <a:p>
            <a:pPr>
              <a:defRPr/>
            </a:pPr>
            <a:r>
              <a:rPr lang="en-US"/>
              <a:t>FOOD DAY 4</a:t>
            </a:r>
          </a:p>
        </p:txBody>
      </p:sp>
      <p:sp>
        <p:nvSpPr>
          <p:cNvPr id="15" name="Title 1">
            <a:extLst>
              <a:ext uri="{FF2B5EF4-FFF2-40B4-BE49-F238E27FC236}">
                <a16:creationId xmlns:a16="http://schemas.microsoft.com/office/drawing/2014/main" id="{0ECA0614-751D-6AE0-2B02-2A2F55BC098A}"/>
              </a:ext>
            </a:extLst>
          </p:cNvPr>
          <p:cNvSpPr>
            <a:spLocks noGrp="1"/>
          </p:cNvSpPr>
          <p:nvPr>
            <p:ph type="title"/>
          </p:nvPr>
        </p:nvSpPr>
        <p:spPr>
          <a:xfrm>
            <a:off x="228600" y="76202"/>
            <a:ext cx="7010400" cy="1450757"/>
          </a:xfrm>
        </p:spPr>
        <p:txBody>
          <a:bodyPr/>
          <a:lstStyle>
            <a:lvl1pPr>
              <a:defRPr>
                <a:solidFill>
                  <a:schemeClr val="tx2"/>
                </a:solidFill>
              </a:defRPr>
            </a:lvl1pPr>
          </a:lstStyle>
          <a:p>
            <a:r>
              <a:rPr lang="en-US"/>
              <a:t>Click to edit Master title style</a:t>
            </a:r>
          </a:p>
        </p:txBody>
      </p:sp>
      <p:grpSp>
        <p:nvGrpSpPr>
          <p:cNvPr id="11" name="Group 10">
            <a:extLst>
              <a:ext uri="{FF2B5EF4-FFF2-40B4-BE49-F238E27FC236}">
                <a16:creationId xmlns:a16="http://schemas.microsoft.com/office/drawing/2014/main" id="{98D6ACBC-F4FC-4A9C-D949-57976F068B3A}"/>
              </a:ext>
            </a:extLst>
          </p:cNvPr>
          <p:cNvGrpSpPr/>
          <p:nvPr userDrawn="1"/>
        </p:nvGrpSpPr>
        <p:grpSpPr>
          <a:xfrm>
            <a:off x="7315200" y="0"/>
            <a:ext cx="4495800" cy="6238991"/>
            <a:chOff x="7467600" y="0"/>
            <a:chExt cx="4495800" cy="6238991"/>
          </a:xfrm>
        </p:grpSpPr>
        <p:sp>
          <p:nvSpPr>
            <p:cNvPr id="2" name="Rectangle 1">
              <a:extLst>
                <a:ext uri="{FF2B5EF4-FFF2-40B4-BE49-F238E27FC236}">
                  <a16:creationId xmlns:a16="http://schemas.microsoft.com/office/drawing/2014/main" id="{B9A76762-B52D-754F-4513-D7D0DEEC2FCF}"/>
                </a:ext>
              </a:extLst>
            </p:cNvPr>
            <p:cNvSpPr/>
            <p:nvPr userDrawn="1"/>
          </p:nvSpPr>
          <p:spPr>
            <a:xfrm>
              <a:off x="7467600" y="762846"/>
              <a:ext cx="4495800" cy="5476145"/>
            </a:xfrm>
            <a:prstGeom prst="rect">
              <a:avLst/>
            </a:prstGeom>
            <a:gradFill flip="none" rotWithShape="1">
              <a:gsLst>
                <a:gs pos="0">
                  <a:srgbClr val="AA8056">
                    <a:alpha val="91000"/>
                  </a:srgbClr>
                </a:gs>
                <a:gs pos="100000">
                  <a:srgbClr val="84582C"/>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metal object&#10;&#10;Description automatically generated">
              <a:extLst>
                <a:ext uri="{FF2B5EF4-FFF2-40B4-BE49-F238E27FC236}">
                  <a16:creationId xmlns:a16="http://schemas.microsoft.com/office/drawing/2014/main" id="{C21F44F0-9603-08E6-CFCA-E1C15B5A9BF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416" b="98515" l="195" r="99222">
                          <a14:foregroundMark x1="5642" y1="70792" x2="5642" y2="70792"/>
                          <a14:foregroundMark x1="4086" y1="82673" x2="4086" y2="82673"/>
                          <a14:foregroundMark x1="11868" y1="94554" x2="11868" y2="94554"/>
                          <a14:foregroundMark x1="7198" y1="93564" x2="7198" y2="93564"/>
                          <a14:foregroundMark x1="11673" y1="82673" x2="11673" y2="82673"/>
                          <a14:foregroundMark x1="389" y1="89604" x2="389" y2="89604"/>
                          <a14:foregroundMark x1="42023" y1="98515" x2="42023" y2="98515"/>
                          <a14:foregroundMark x1="53696" y1="93564" x2="53696" y2="93564"/>
                          <a14:foregroundMark x1="64397" y1="93564" x2="64397" y2="93564"/>
                          <a14:foregroundMark x1="71401" y1="96535" x2="71401" y2="96535"/>
                          <a14:foregroundMark x1="78016" y1="98515" x2="78016" y2="98515"/>
                          <a14:foregroundMark x1="85992" y1="98515" x2="85992" y2="98515"/>
                          <a14:foregroundMark x1="88132" y1="98515" x2="88132" y2="98515"/>
                          <a14:foregroundMark x1="90078" y1="87129" x2="90078" y2="87129"/>
                          <a14:foregroundMark x1="95331" y1="90594" x2="95331" y2="90594"/>
                          <a14:foregroundMark x1="93580" y1="54950" x2="93580" y2="54950"/>
                          <a14:foregroundMark x1="99416" y1="88119" x2="99416" y2="88119"/>
                          <a14:foregroundMark x1="53113" y1="8416" x2="53113" y2="8416"/>
                          <a14:foregroundMark x1="7198" y1="77723" x2="7198" y2="77723"/>
                          <a14:foregroundMark x1="2529" y1="77723" x2="2529" y2="77723"/>
                          <a14:foregroundMark x1="2529" y1="93564" x2="2529" y2="93564"/>
                          <a14:foregroundMark x1="1751" y1="92079" x2="1751" y2="92079"/>
                          <a14:foregroundMark x1="973" y1="87129" x2="973" y2="87129"/>
                          <a14:foregroundMark x1="389" y1="85149" x2="389" y2="85149"/>
                          <a14:foregroundMark x1="973" y1="89604" x2="973" y2="89604"/>
                          <a14:backgroundMark x1="2918" y1="54950" x2="2918" y2="54950"/>
                          <a14:backgroundMark x1="7588" y1="33663" x2="7588" y2="33663"/>
                          <a14:backgroundMark x1="4864" y1="31188" x2="4864" y2="31188"/>
                          <a14:backgroundMark x1="5058" y1="28713" x2="5058" y2="28713"/>
                          <a14:backgroundMark x1="2529" y1="57426" x2="2529" y2="57426"/>
                          <a14:backgroundMark x1="10700" y1="51980" x2="10700" y2="51980"/>
                          <a14:backgroundMark x1="1362" y1="96535" x2="1362" y2="96535"/>
                          <a14:backgroundMark x1="51556" y1="36634" x2="51556" y2="36634"/>
                          <a14:backgroundMark x1="53696" y1="24752" x2="53696" y2="24752"/>
                          <a14:backgroundMark x1="53696" y1="23267" x2="53696" y2="23267"/>
                          <a14:backgroundMark x1="53113" y1="25743" x2="53113" y2="25743"/>
                          <a14:backgroundMark x1="94942" y1="26733" x2="94942" y2="26733"/>
                          <a14:backgroundMark x1="96887" y1="33663" x2="96887" y2="33663"/>
                          <a14:backgroundMark x1="91634" y1="49505" x2="91634" y2="49505"/>
                          <a14:backgroundMark x1="88911" y1="24752" x2="88911" y2="24752"/>
                          <a14:backgroundMark x1="94358" y1="53960" x2="94358" y2="53960"/>
                          <a14:backgroundMark x1="92802" y1="56436" x2="92802" y2="56436"/>
                          <a14:backgroundMark x1="94163" y1="54950" x2="94163" y2="54950"/>
                          <a14:backgroundMark x1="8755" y1="34653" x2="8755" y2="34653"/>
                          <a14:backgroundMark x1="7004" y1="48515" x2="7004" y2="48515"/>
                          <a14:backgroundMark x1="97276" y1="42079" x2="97276" y2="42079"/>
                          <a14:backgroundMark x1="778" y1="86634" x2="778" y2="86634"/>
                          <a14:backgroundMark x1="195" y1="79208" x2="195" y2="79208"/>
                          <a14:backgroundMark x1="195" y1="92079" x2="195" y2="92079"/>
                          <a14:backgroundMark x1="16537" y1="24752" x2="16537" y2="24752"/>
                          <a14:backgroundMark x1="52918" y1="25743" x2="52918" y2="25743"/>
                          <a14:backgroundMark x1="5642" y1="77228" x2="5642" y2="77228"/>
                          <a14:backgroundMark x1="778" y1="91089" x2="778" y2="91089"/>
                          <a14:backgroundMark x1="195" y1="87129" x2="195" y2="87129"/>
                          <a14:backgroundMark x1="973" y1="92079" x2="973" y2="92079"/>
                        </a14:backgroundRemoval>
                      </a14:imgEffect>
                    </a14:imgLayer>
                  </a14:imgProps>
                </a:ext>
                <a:ext uri="{28A0092B-C50C-407E-A947-70E740481C1C}">
                  <a14:useLocalDpi xmlns:a14="http://schemas.microsoft.com/office/drawing/2010/main" val="0"/>
                </a:ext>
              </a:extLst>
            </a:blip>
            <a:srcRect l="3646" b="5905"/>
            <a:stretch/>
          </p:blipFill>
          <p:spPr>
            <a:xfrm>
              <a:off x="8508990" y="0"/>
              <a:ext cx="2349510" cy="901698"/>
            </a:xfrm>
            <a:prstGeom prst="rect">
              <a:avLst/>
            </a:prstGeom>
          </p:spPr>
        </p:pic>
      </p:grpSp>
      <p:sp>
        <p:nvSpPr>
          <p:cNvPr id="8" name="Content Placeholder 7">
            <a:extLst>
              <a:ext uri="{FF2B5EF4-FFF2-40B4-BE49-F238E27FC236}">
                <a16:creationId xmlns:a16="http://schemas.microsoft.com/office/drawing/2014/main" id="{B76E801E-961A-53B3-9E86-7A4915AA016F}"/>
              </a:ext>
            </a:extLst>
          </p:cNvPr>
          <p:cNvSpPr>
            <a:spLocks noGrp="1"/>
          </p:cNvSpPr>
          <p:nvPr>
            <p:ph sz="quarter" idx="14"/>
          </p:nvPr>
        </p:nvSpPr>
        <p:spPr>
          <a:xfrm>
            <a:off x="228600" y="1734200"/>
            <a:ext cx="6598521" cy="4333875"/>
          </a:xfrm>
        </p:spPr>
        <p:txBody>
          <a:bodyPr/>
          <a:lstStyle>
            <a:lvl2pPr marL="566914" indent="-182875">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a:defRPr lang="en-US" sz="2000" kern="1200" dirty="0" smtClean="0">
                <a:solidFill>
                  <a:schemeClr val="tx2"/>
                </a:solidFill>
                <a:latin typeface="Arial" panose="020B0604020202020204" pitchFamily="34" charset="0"/>
                <a:ea typeface="+mn-ea"/>
                <a:cs typeface="Arial" panose="020B0604020202020204" pitchFamily="34" charset="0"/>
              </a:defRPr>
            </a:lvl3pPr>
            <a:lvl4pPr marL="852664" indent="-285750">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stStyle>
          <a:p>
            <a:pPr lvl="0"/>
            <a:r>
              <a:rPr lang="en-US"/>
              <a:t>Click to edit Master text styles</a:t>
            </a:r>
          </a:p>
          <a:p>
            <a:pPr marL="566914" lvl="2"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pPr>
            <a:r>
              <a:rPr lang="en-US"/>
              <a:t>Second level</a:t>
            </a:r>
          </a:p>
          <a:p>
            <a:pPr marL="749789" lvl="3"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pPr>
            <a:r>
              <a:rPr lang="en-US"/>
              <a:t>Third level</a:t>
            </a:r>
          </a:p>
        </p:txBody>
      </p:sp>
    </p:spTree>
    <p:extLst>
      <p:ext uri="{BB962C8B-B14F-4D97-AF65-F5344CB8AC3E}">
        <p14:creationId xmlns:p14="http://schemas.microsoft.com/office/powerpoint/2010/main" val="42169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B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FBB762-8267-CC5A-4D36-999E4B75E53E}"/>
              </a:ext>
            </a:extLst>
          </p:cNvPr>
          <p:cNvSpPr/>
          <p:nvPr userDrawn="1"/>
        </p:nvSpPr>
        <p:spPr>
          <a:xfrm>
            <a:off x="0" y="6248400"/>
            <a:ext cx="12192000" cy="6096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1499609"/>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a:off x="6063996" y="-4616195"/>
            <a:ext cx="64008"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28253" y="159061"/>
            <a:ext cx="11382747" cy="1179726"/>
          </a:xfrm>
        </p:spPr>
        <p:txBody>
          <a:bodyPr anchor="b">
            <a:noAutofit/>
          </a:bodyPr>
          <a:lstStyle>
            <a:lvl1pPr>
              <a:defRPr sz="4800" b="0">
                <a:solidFill>
                  <a:srgbClr val="FFFFFF"/>
                </a:solidFill>
                <a:latin typeface="Verdana" panose="020B0604030504040204" pitchFamily="34" charset="0"/>
                <a:ea typeface="Verdana" panose="020B060403050404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06909" y="1608621"/>
            <a:ext cx="11404091" cy="4594489"/>
          </a:xfrm>
        </p:spPr>
        <p:txBody>
          <a:bodyPr/>
          <a:lstStyle>
            <a:lvl1pPr marL="0" indent="0">
              <a:lnSpc>
                <a:spcPct val="100000"/>
              </a:lnSpc>
              <a:spcBef>
                <a:spcPts val="600"/>
              </a:spcBef>
              <a:spcAft>
                <a:spcPts val="600"/>
              </a:spcAft>
              <a:buClr>
                <a:srgbClr val="609328"/>
              </a:buClr>
              <a:buFontTx/>
              <a:buNone/>
              <a:defRPr>
                <a:solidFill>
                  <a:schemeClr val="tx2"/>
                </a:solidFill>
              </a:defRPr>
            </a:lvl1pPr>
            <a:lvl2pPr marL="384038" indent="-182875">
              <a:lnSpc>
                <a:spcPct val="100000"/>
              </a:lnSpc>
              <a:spcBef>
                <a:spcPts val="0"/>
              </a:spcBef>
              <a:spcAft>
                <a:spcPts val="600"/>
              </a:spcAft>
              <a:buClr>
                <a:srgbClr val="609328"/>
              </a:buClr>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384039" indent="0">
              <a:buNone/>
              <a:defRPr/>
            </a:lvl3pPr>
          </a:lstStyle>
          <a:p>
            <a:pPr lvl="0"/>
            <a:r>
              <a:rPr lang="en-US"/>
              <a:t>Click to edit Master text styles</a:t>
            </a:r>
          </a:p>
          <a:p>
            <a:pPr lvl="1"/>
            <a:r>
              <a:rPr lang="en-US"/>
              <a:t>Second level</a:t>
            </a:r>
          </a:p>
        </p:txBody>
      </p:sp>
      <p:sp>
        <p:nvSpPr>
          <p:cNvPr id="12" name="Slide Number Placeholder 5">
            <a:extLst>
              <a:ext uri="{FF2B5EF4-FFF2-40B4-BE49-F238E27FC236}">
                <a16:creationId xmlns:a16="http://schemas.microsoft.com/office/drawing/2014/main" id="{AE098B18-F44A-E818-0095-0CB14A925124}"/>
              </a:ext>
            </a:extLst>
          </p:cNvPr>
          <p:cNvSpPr>
            <a:spLocks noGrp="1"/>
          </p:cNvSpPr>
          <p:nvPr>
            <p:ph type="sldNum" sz="quarter" idx="12"/>
          </p:nvPr>
        </p:nvSpPr>
        <p:spPr>
          <a:xfrm>
            <a:off x="9900460" y="6459787"/>
            <a:ext cx="1312025" cy="365125"/>
          </a:xfrm>
          <a:prstGeom prst="rect">
            <a:avLst/>
          </a:prstGeom>
        </p:spPr>
        <p:txBody>
          <a:bodyPr anchor="ctr"/>
          <a:lstStyle>
            <a:lvl1pPr algn="r">
              <a:defRPr sz="1200">
                <a:solidFill>
                  <a:schemeClr val="tx2"/>
                </a:solidFill>
              </a:defRPr>
            </a:lvl1pPr>
          </a:lstStyle>
          <a:p>
            <a:pPr>
              <a:defRPr/>
            </a:pPr>
            <a:fld id="{712C4A9B-56B6-4F19-B34C-CB5061A7DFCE}" type="slidenum">
              <a:rPr lang="en-US" smtClean="0"/>
              <a:pPr>
                <a:defRPr/>
              </a:pPr>
              <a:t>‹#›</a:t>
            </a:fld>
            <a:endParaRPr lang="en-US"/>
          </a:p>
        </p:txBody>
      </p:sp>
      <p:sp>
        <p:nvSpPr>
          <p:cNvPr id="16" name="Date Placeholder 3">
            <a:extLst>
              <a:ext uri="{FF2B5EF4-FFF2-40B4-BE49-F238E27FC236}">
                <a16:creationId xmlns:a16="http://schemas.microsoft.com/office/drawing/2014/main" id="{493AB81D-043F-E2B0-45BB-9A6723EA80B1}"/>
              </a:ext>
            </a:extLst>
          </p:cNvPr>
          <p:cNvSpPr>
            <a:spLocks noGrp="1"/>
          </p:cNvSpPr>
          <p:nvPr>
            <p:ph type="dt" sz="half" idx="13"/>
          </p:nvPr>
        </p:nvSpPr>
        <p:spPr>
          <a:xfrm>
            <a:off x="1097282" y="6459787"/>
            <a:ext cx="2472271" cy="365125"/>
          </a:xfrm>
          <a:prstGeom prst="rect">
            <a:avLst/>
          </a:prstGeom>
        </p:spPr>
        <p:txBody>
          <a:bodyPr vert="horz" lIns="91440" tIns="45720" rIns="91440" bIns="45720" rtlCol="0" anchor="ctr"/>
          <a:lstStyle>
            <a:lvl1pPr algn="l">
              <a:defRPr sz="900">
                <a:solidFill>
                  <a:schemeClr val="tx2"/>
                </a:solidFill>
              </a:defRPr>
            </a:lvl1pPr>
          </a:lstStyle>
          <a:p>
            <a:pPr>
              <a:defRPr/>
            </a:pPr>
            <a:r>
              <a:rPr lang="en-US"/>
              <a:t>Spring 2025</a:t>
            </a:r>
          </a:p>
        </p:txBody>
      </p:sp>
      <p:sp>
        <p:nvSpPr>
          <p:cNvPr id="17" name="Footer Placeholder 4">
            <a:extLst>
              <a:ext uri="{FF2B5EF4-FFF2-40B4-BE49-F238E27FC236}">
                <a16:creationId xmlns:a16="http://schemas.microsoft.com/office/drawing/2014/main" id="{79E6C561-BC69-238C-179B-AFF701C13864}"/>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chemeClr val="tx2"/>
                </a:solidFill>
              </a:defRPr>
            </a:lvl1pPr>
          </a:lstStyle>
          <a:p>
            <a:pPr>
              <a:defRPr/>
            </a:pPr>
            <a:r>
              <a:rPr lang="en-US"/>
              <a:t>FOOD DAY 4</a:t>
            </a:r>
          </a:p>
        </p:txBody>
      </p:sp>
    </p:spTree>
    <p:extLst>
      <p:ext uri="{BB962C8B-B14F-4D97-AF65-F5344CB8AC3E}">
        <p14:creationId xmlns:p14="http://schemas.microsoft.com/office/powerpoint/2010/main" val="104639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D7F2-90A7-4131-C2C4-E7FB89F1A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774F3-C226-5902-62D9-CC109222AA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5B7CE-C94A-D9E4-6769-3B85B0F6D637}"/>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5" name="Footer Placeholder 4">
            <a:extLst>
              <a:ext uri="{FF2B5EF4-FFF2-40B4-BE49-F238E27FC236}">
                <a16:creationId xmlns:a16="http://schemas.microsoft.com/office/drawing/2014/main" id="{31EC3F65-C4B3-CB22-999D-B789CC2C5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8109F-B379-01D4-3624-73EAA8FC6995}"/>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255137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88AD-5C56-685A-91BA-E73494FDDE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B112F3-5E04-069B-F9D3-7A7222D2FA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6703A-57A8-3688-B720-B9A258A0B8C1}"/>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5" name="Footer Placeholder 4">
            <a:extLst>
              <a:ext uri="{FF2B5EF4-FFF2-40B4-BE49-F238E27FC236}">
                <a16:creationId xmlns:a16="http://schemas.microsoft.com/office/drawing/2014/main" id="{EFBF826E-E0AA-A39D-C00C-13AB53462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A5623-CB5A-BAA1-6D7B-AD9592EE5E8E}"/>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99447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B4A7-DF91-44D6-984A-FB6AA4401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71E2C-DB2C-CB9C-51E0-EFE28A11E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022EE-CDBB-D5D5-7AAD-F68D61DD13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CD4E9-D746-2372-E181-BE5265E3A9EE}"/>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6" name="Footer Placeholder 5">
            <a:extLst>
              <a:ext uri="{FF2B5EF4-FFF2-40B4-BE49-F238E27FC236}">
                <a16:creationId xmlns:a16="http://schemas.microsoft.com/office/drawing/2014/main" id="{EDD63F59-2482-CCEE-6095-3199FD118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F3C90-948A-233F-015D-4EE52A7EE5FE}"/>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163577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54A4-67FE-9143-C29B-DCE7D7A164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EF8BF-321E-B04D-F37C-88D6365875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F9EE1-CD00-4AB7-29DE-40AFAE8750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EE80-21BA-F211-C1AF-E9D96F293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B82E6-75D7-8539-EA64-BA668D0A25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BB783-DF4C-C971-A8E4-29C845A9AF56}"/>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8" name="Footer Placeholder 7">
            <a:extLst>
              <a:ext uri="{FF2B5EF4-FFF2-40B4-BE49-F238E27FC236}">
                <a16:creationId xmlns:a16="http://schemas.microsoft.com/office/drawing/2014/main" id="{1AE4A004-266F-BF6B-2540-3D9C6D7A9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859EB8-D0C0-018D-6036-98391EA38063}"/>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326973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7B42-C016-F9C7-F67E-D31FBDAC0C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641600-CA7A-FBC8-933D-BC29C8648B39}"/>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4" name="Footer Placeholder 3">
            <a:extLst>
              <a:ext uri="{FF2B5EF4-FFF2-40B4-BE49-F238E27FC236}">
                <a16:creationId xmlns:a16="http://schemas.microsoft.com/office/drawing/2014/main" id="{16404BBC-FA49-B2F3-DD05-0844082BDA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086654-F260-C10A-9FA4-8A3EE8FF185D}"/>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178396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7436D9-86DC-EB9B-567A-04CCF10D734B}"/>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3" name="Footer Placeholder 2">
            <a:extLst>
              <a:ext uri="{FF2B5EF4-FFF2-40B4-BE49-F238E27FC236}">
                <a16:creationId xmlns:a16="http://schemas.microsoft.com/office/drawing/2014/main" id="{07FF6F8F-006D-AF98-2F3E-6C5F928178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70185-EE12-55AF-F1FE-EE5D34A13D86}"/>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251401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F601-B3DE-8F3C-EE3E-8FE10B7C9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87ECDB-B995-7BDD-46A3-DC9FF7AC9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9245A8-FECA-7405-7A47-24240675B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74553-D02B-47BC-F8E6-E25219667AB3}"/>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6" name="Footer Placeholder 5">
            <a:extLst>
              <a:ext uri="{FF2B5EF4-FFF2-40B4-BE49-F238E27FC236}">
                <a16:creationId xmlns:a16="http://schemas.microsoft.com/office/drawing/2014/main" id="{4E62FD8C-1CF7-CC90-0C06-EF2533589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EFE8E-B4AC-384C-B7FD-DBA60AB045D1}"/>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350694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5C8-7948-E40E-17D0-49DC89DA13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CA7ED4-DCF1-580C-4820-56358C3CE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708E92-EBB8-16BC-3EB5-F8E78C02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2A50A-3A5B-F51A-32B5-6F00A8CB3B5C}"/>
              </a:ext>
            </a:extLst>
          </p:cNvPr>
          <p:cNvSpPr>
            <a:spLocks noGrp="1"/>
          </p:cNvSpPr>
          <p:nvPr>
            <p:ph type="dt" sz="half" idx="10"/>
          </p:nvPr>
        </p:nvSpPr>
        <p:spPr/>
        <p:txBody>
          <a:bodyPr/>
          <a:lstStyle/>
          <a:p>
            <a:fld id="{DD618F58-15E7-4FEB-8434-72634FD2DE25}" type="datetimeFigureOut">
              <a:rPr lang="en-US" smtClean="0"/>
              <a:t>9/5/2025</a:t>
            </a:fld>
            <a:endParaRPr lang="en-US"/>
          </a:p>
        </p:txBody>
      </p:sp>
      <p:sp>
        <p:nvSpPr>
          <p:cNvPr id="6" name="Footer Placeholder 5">
            <a:extLst>
              <a:ext uri="{FF2B5EF4-FFF2-40B4-BE49-F238E27FC236}">
                <a16:creationId xmlns:a16="http://schemas.microsoft.com/office/drawing/2014/main" id="{D873D627-649F-09F7-8763-E25A7220A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2BB12-2FED-DA8A-F8DE-9C3261158AA1}"/>
              </a:ext>
            </a:extLst>
          </p:cNvPr>
          <p:cNvSpPr>
            <a:spLocks noGrp="1"/>
          </p:cNvSpPr>
          <p:nvPr>
            <p:ph type="sldNum" sz="quarter" idx="12"/>
          </p:nvPr>
        </p:nvSpPr>
        <p:spPr/>
        <p:txBody>
          <a:bodyPr/>
          <a:lstStyle/>
          <a:p>
            <a:fld id="{FDA677E3-3F80-4869-8CFF-CBF48CDBEF7D}" type="slidenum">
              <a:rPr lang="en-US" smtClean="0"/>
              <a:t>‹#›</a:t>
            </a:fld>
            <a:endParaRPr lang="en-US"/>
          </a:p>
        </p:txBody>
      </p:sp>
    </p:spTree>
    <p:extLst>
      <p:ext uri="{BB962C8B-B14F-4D97-AF65-F5344CB8AC3E}">
        <p14:creationId xmlns:p14="http://schemas.microsoft.com/office/powerpoint/2010/main" val="364079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8BE4A-B39A-B6DB-6135-F7725328C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C00EA6-B8D0-604D-8139-3EC303684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C1C15-AF4C-E7E2-D5B9-B37E1F62B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618F58-15E7-4FEB-8434-72634FD2DE25}" type="datetimeFigureOut">
              <a:rPr lang="en-US" smtClean="0"/>
              <a:t>9/5/2025</a:t>
            </a:fld>
            <a:endParaRPr lang="en-US"/>
          </a:p>
        </p:txBody>
      </p:sp>
      <p:sp>
        <p:nvSpPr>
          <p:cNvPr id="5" name="Footer Placeholder 4">
            <a:extLst>
              <a:ext uri="{FF2B5EF4-FFF2-40B4-BE49-F238E27FC236}">
                <a16:creationId xmlns:a16="http://schemas.microsoft.com/office/drawing/2014/main" id="{9AC232E5-9478-B8D8-31EB-A584BEB77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642EDA-F4C2-E6D3-2AA9-5D5F9FAF9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A677E3-3F80-4869-8CFF-CBF48CDBEF7D}" type="slidenum">
              <a:rPr lang="en-US" smtClean="0"/>
              <a:t>‹#›</a:t>
            </a:fld>
            <a:endParaRPr lang="en-US"/>
          </a:p>
        </p:txBody>
      </p:sp>
    </p:spTree>
    <p:extLst>
      <p:ext uri="{BB962C8B-B14F-4D97-AF65-F5344CB8AC3E}">
        <p14:creationId xmlns:p14="http://schemas.microsoft.com/office/powerpoint/2010/main" val="159091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aystatehub.com/"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mailto:Baystate@newbedford-m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
            <a:extLst>
              <a:ext uri="{FF2B5EF4-FFF2-40B4-BE49-F238E27FC236}">
                <a16:creationId xmlns:a16="http://schemas.microsoft.com/office/drawing/2014/main" id="{8F7E1CD7-82ED-97E3-3477-4C71254DF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383" y="963038"/>
            <a:ext cx="4464995" cy="5272392"/>
          </a:xfrm>
          <a:prstGeom prst="rect">
            <a:avLst/>
          </a:prstGeom>
        </p:spPr>
      </p:pic>
      <p:sp>
        <p:nvSpPr>
          <p:cNvPr id="4" name="Title 3">
            <a:extLst>
              <a:ext uri="{FF2B5EF4-FFF2-40B4-BE49-F238E27FC236}">
                <a16:creationId xmlns:a16="http://schemas.microsoft.com/office/drawing/2014/main" id="{646CA9EB-429A-AFAC-E2ED-CE600C264153}"/>
              </a:ext>
            </a:extLst>
          </p:cNvPr>
          <p:cNvSpPr>
            <a:spLocks noGrp="1"/>
          </p:cNvSpPr>
          <p:nvPr>
            <p:ph type="title"/>
          </p:nvPr>
        </p:nvSpPr>
        <p:spPr/>
        <p:txBody>
          <a:bodyPr/>
          <a:lstStyle/>
          <a:p>
            <a:pPr algn="ctr"/>
            <a:r>
              <a:rPr lang="en-US" dirty="0"/>
              <a:t>Basics of a Risk Based Inspection</a:t>
            </a:r>
          </a:p>
        </p:txBody>
      </p:sp>
      <p:sp>
        <p:nvSpPr>
          <p:cNvPr id="5" name="Content Placeholder 4">
            <a:extLst>
              <a:ext uri="{FF2B5EF4-FFF2-40B4-BE49-F238E27FC236}">
                <a16:creationId xmlns:a16="http://schemas.microsoft.com/office/drawing/2014/main" id="{139E541A-8AF3-DAC4-308E-F5446E7741B0}"/>
              </a:ext>
            </a:extLst>
          </p:cNvPr>
          <p:cNvSpPr>
            <a:spLocks noGrp="1"/>
          </p:cNvSpPr>
          <p:nvPr>
            <p:ph sz="quarter" idx="14"/>
          </p:nvPr>
        </p:nvSpPr>
        <p:spPr/>
        <p:txBody>
          <a:bodyPr/>
          <a:lstStyle/>
          <a:p>
            <a:pPr marL="0" indent="0">
              <a:buNone/>
            </a:pPr>
            <a:r>
              <a:rPr lang="en-US" dirty="0"/>
              <a:t>Presented By:</a:t>
            </a:r>
          </a:p>
          <a:p>
            <a:pPr marL="0" indent="0">
              <a:buNone/>
            </a:pPr>
            <a:endParaRPr lang="en-US" dirty="0"/>
          </a:p>
          <a:p>
            <a:pPr marL="0" indent="0">
              <a:buNone/>
            </a:pPr>
            <a:r>
              <a:rPr lang="en-US" dirty="0"/>
              <a:t>Derek Macedo- Coordinator</a:t>
            </a:r>
          </a:p>
          <a:p>
            <a:pPr marL="0" indent="0">
              <a:buNone/>
            </a:pPr>
            <a:r>
              <a:rPr lang="en-US" dirty="0"/>
              <a:t>Margaret Juneau, CP-FS- Trainer</a:t>
            </a:r>
          </a:p>
          <a:p>
            <a:pPr marL="0" indent="0">
              <a:buNone/>
            </a:pPr>
            <a:r>
              <a:rPr lang="en-US" dirty="0"/>
              <a:t>Joshua Montella, CP-FS- Trainer</a:t>
            </a:r>
          </a:p>
          <a:p>
            <a:pPr marL="0" indent="0">
              <a:buNone/>
            </a:pPr>
            <a:endParaRPr lang="en-US" dirty="0"/>
          </a:p>
          <a:p>
            <a:pPr marL="0" indent="0">
              <a:buNone/>
            </a:pPr>
            <a:r>
              <a:rPr lang="en-US" dirty="0">
                <a:hlinkClick r:id="rId3"/>
              </a:rPr>
              <a:t>www.Baystatehub.com</a:t>
            </a:r>
            <a:endParaRPr lang="en-US" dirty="0"/>
          </a:p>
          <a:p>
            <a:pPr marL="0" indent="0">
              <a:buNone/>
            </a:pPr>
            <a:r>
              <a:rPr lang="en-US" dirty="0">
                <a:hlinkClick r:id="rId4"/>
              </a:rPr>
              <a:t>Baystate@newbedford-ma.gov</a:t>
            </a:r>
            <a:endParaRPr lang="en-US" dirty="0"/>
          </a:p>
          <a:p>
            <a:pPr marL="0" indent="0">
              <a:buNone/>
            </a:pPr>
            <a:endParaRPr lang="en-US" dirty="0"/>
          </a:p>
        </p:txBody>
      </p:sp>
    </p:spTree>
    <p:extLst>
      <p:ext uri="{BB962C8B-B14F-4D97-AF65-F5344CB8AC3E}">
        <p14:creationId xmlns:p14="http://schemas.microsoft.com/office/powerpoint/2010/main" val="28480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3AB6-F088-BB65-2393-940B2EB008D3}"/>
              </a:ext>
            </a:extLst>
          </p:cNvPr>
          <p:cNvSpPr>
            <a:spLocks noGrp="1"/>
          </p:cNvSpPr>
          <p:nvPr>
            <p:ph type="title"/>
          </p:nvPr>
        </p:nvSpPr>
        <p:spPr>
          <a:xfrm>
            <a:off x="1097280" y="76202"/>
            <a:ext cx="11247120" cy="1450757"/>
          </a:xfrm>
        </p:spPr>
        <p:txBody>
          <a:bodyPr/>
          <a:lstStyle/>
          <a:p>
            <a:r>
              <a:rPr lang="en-US" dirty="0"/>
              <a:t>Temperature Danger Zone Diagram</a:t>
            </a:r>
          </a:p>
        </p:txBody>
      </p:sp>
      <p:pic>
        <p:nvPicPr>
          <p:cNvPr id="8" name="Content Placeholder 7" descr="A graph labeled Complete Trips Through the Danger Zone. 3 types of cooking on the horizontal: No Cook (white, risk is 0), Same Day (yellow, risk is 1) and Complex (aqua, risk is 1-3.) Two temperatures on the vertical: 41 degrees F and 135 Degrees F. Both the yellow and the aqua arrows go above 135F, white stays at 41F.">
            <a:extLst>
              <a:ext uri="{FF2B5EF4-FFF2-40B4-BE49-F238E27FC236}">
                <a16:creationId xmlns:a16="http://schemas.microsoft.com/office/drawing/2014/main" id="{8691AF87-83B9-AD86-20CC-CFBE7D9C24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6723" y="1943766"/>
            <a:ext cx="6438553" cy="4099213"/>
          </a:xfrm>
        </p:spPr>
      </p:pic>
      <p:sp>
        <p:nvSpPr>
          <p:cNvPr id="4" name="Slide Number Placeholder 3">
            <a:extLst>
              <a:ext uri="{FF2B5EF4-FFF2-40B4-BE49-F238E27FC236}">
                <a16:creationId xmlns:a16="http://schemas.microsoft.com/office/drawing/2014/main" id="{6825296E-5F1E-4F4F-6F31-71482AC451EB}"/>
              </a:ext>
            </a:extLst>
          </p:cNvPr>
          <p:cNvSpPr>
            <a:spLocks noGrp="1"/>
          </p:cNvSpPr>
          <p:nvPr>
            <p:ph type="sldNum" sz="quarter" idx="12"/>
          </p:nvPr>
        </p:nvSpPr>
        <p:spPr/>
        <p:txBody>
          <a:bodyPr/>
          <a:lstStyle/>
          <a:p>
            <a:pPr>
              <a:defRPr/>
            </a:pPr>
            <a:fld id="{712C4A9B-56B6-4F19-B34C-CB5061A7DFCE}" type="slidenum">
              <a:rPr lang="en-US" smtClean="0"/>
              <a:pPr>
                <a:defRPr/>
              </a:pPr>
              <a:t>10</a:t>
            </a:fld>
            <a:endParaRPr lang="en-US"/>
          </a:p>
        </p:txBody>
      </p:sp>
      <p:sp>
        <p:nvSpPr>
          <p:cNvPr id="5" name="Date Placeholder 4">
            <a:extLst>
              <a:ext uri="{FF2B5EF4-FFF2-40B4-BE49-F238E27FC236}">
                <a16:creationId xmlns:a16="http://schemas.microsoft.com/office/drawing/2014/main" id="{FF17FC0B-A071-D055-6E60-5DC034D9B6EE}"/>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6" name="Footer Placeholder 5">
            <a:extLst>
              <a:ext uri="{FF2B5EF4-FFF2-40B4-BE49-F238E27FC236}">
                <a16:creationId xmlns:a16="http://schemas.microsoft.com/office/drawing/2014/main" id="{6D995123-8CC1-38F0-552B-E602856CCC33}"/>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Tree>
    <p:extLst>
      <p:ext uri="{BB962C8B-B14F-4D97-AF65-F5344CB8AC3E}">
        <p14:creationId xmlns:p14="http://schemas.microsoft.com/office/powerpoint/2010/main" val="404195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11004844-E03E-06A4-5269-5F5CFD0D55E6}"/>
              </a:ext>
            </a:extLst>
          </p:cNvPr>
          <p:cNvSpPr>
            <a:spLocks noGrp="1"/>
          </p:cNvSpPr>
          <p:nvPr>
            <p:ph type="sldNum" sz="quarter" idx="10"/>
          </p:nvPr>
        </p:nvSpPr>
        <p:spPr/>
        <p:txBody>
          <a:bodyPr/>
          <a:lstStyle/>
          <a:p>
            <a:pPr>
              <a:defRPr/>
            </a:pPr>
            <a:fld id="{712C4A9B-56B6-4F19-B34C-CB5061A7DFCE}" type="slidenum">
              <a:rPr lang="en-US" smtClean="0"/>
              <a:pPr>
                <a:defRPr/>
              </a:pPr>
              <a:t>11</a:t>
            </a:fld>
            <a:endParaRPr lang="en-US"/>
          </a:p>
        </p:txBody>
      </p:sp>
      <p:sp>
        <p:nvSpPr>
          <p:cNvPr id="3" name="Date Placeholder 4">
            <a:extLst>
              <a:ext uri="{FF2B5EF4-FFF2-40B4-BE49-F238E27FC236}">
                <a16:creationId xmlns:a16="http://schemas.microsoft.com/office/drawing/2014/main" id="{8AF0133D-AC1D-8734-C38F-CBDB7CBFE827}"/>
              </a:ext>
            </a:extLst>
          </p:cNvPr>
          <p:cNvSpPr>
            <a:spLocks noGrp="1"/>
          </p:cNvSpPr>
          <p:nvPr>
            <p:ph type="dt" sz="half" idx="11"/>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22BBADEF-F431-AA33-068E-3A9C3622FDD2}"/>
              </a:ext>
            </a:extLst>
          </p:cNvPr>
          <p:cNvSpPr>
            <a:spLocks noGrp="1"/>
          </p:cNvSpPr>
          <p:nvPr>
            <p:ph type="ftr" sz="quarter" idx="12"/>
          </p:nvPr>
        </p:nvSpPr>
        <p:spPr/>
        <p:txBody>
          <a:bodyPr/>
          <a:lstStyle/>
          <a:p>
            <a:pPr>
              <a:defRPr/>
            </a:pPr>
            <a:r>
              <a:rPr lang="en-US"/>
              <a:t>FOOD DAY 4</a:t>
            </a:r>
          </a:p>
        </p:txBody>
      </p:sp>
      <p:sp>
        <p:nvSpPr>
          <p:cNvPr id="10" name="Title 4">
            <a:extLst>
              <a:ext uri="{FF2B5EF4-FFF2-40B4-BE49-F238E27FC236}">
                <a16:creationId xmlns:a16="http://schemas.microsoft.com/office/drawing/2014/main" id="{B9D74865-AB3E-32DC-133C-8257696E9D08}"/>
              </a:ext>
            </a:extLst>
          </p:cNvPr>
          <p:cNvSpPr>
            <a:spLocks noGrp="1"/>
          </p:cNvSpPr>
          <p:nvPr>
            <p:ph type="title"/>
          </p:nvPr>
        </p:nvSpPr>
        <p:spPr>
          <a:xfrm>
            <a:off x="348916" y="525380"/>
            <a:ext cx="6657474" cy="1033663"/>
          </a:xfrm>
        </p:spPr>
        <p:txBody>
          <a:bodyPr>
            <a:noAutofit/>
          </a:bodyPr>
          <a:lstStyle/>
          <a:p>
            <a:r>
              <a:rPr lang="en-US" sz="4400" dirty="0"/>
              <a:t>No Cook Step Priorities</a:t>
            </a:r>
          </a:p>
        </p:txBody>
      </p:sp>
      <p:pic>
        <p:nvPicPr>
          <p:cNvPr id="11" name="Content Placeholder 10" descr="Angle view of sushi on a wooden platter">
            <a:extLst>
              <a:ext uri="{FF2B5EF4-FFF2-40B4-BE49-F238E27FC236}">
                <a16:creationId xmlns:a16="http://schemas.microsoft.com/office/drawing/2014/main" id="{CE44AE9E-810C-02DD-FBA4-8B509D5BDF30}"/>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69758" y="1905000"/>
            <a:ext cx="5724525" cy="3813580"/>
          </a:xfrm>
        </p:spPr>
      </p:pic>
      <p:sp>
        <p:nvSpPr>
          <p:cNvPr id="8" name="Rectangle 7">
            <a:extLst>
              <a:ext uri="{FF2B5EF4-FFF2-40B4-BE49-F238E27FC236}">
                <a16:creationId xmlns:a16="http://schemas.microsoft.com/office/drawing/2014/main" id="{0DA523C6-7B80-F9C3-4B16-3D63B02F9998}"/>
              </a:ext>
            </a:extLst>
          </p:cNvPr>
          <p:cNvSpPr/>
          <p:nvPr/>
        </p:nvSpPr>
        <p:spPr>
          <a:xfrm>
            <a:off x="7437121" y="914400"/>
            <a:ext cx="4221479" cy="50292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DA8236-2EFD-0239-0C5D-2D3409808E1F}"/>
              </a:ext>
            </a:extLst>
          </p:cNvPr>
          <p:cNvSpPr txBox="1"/>
          <p:nvPr/>
        </p:nvSpPr>
        <p:spPr>
          <a:xfrm>
            <a:off x="7467600" y="1295400"/>
            <a:ext cx="4648200" cy="4601260"/>
          </a:xfrm>
          <a:prstGeom prst="rect">
            <a:avLst/>
          </a:prstGeom>
          <a:noFill/>
        </p:spPr>
        <p:txBody>
          <a:bodyPr wrap="square" rtlCol="0">
            <a:spAutoFit/>
          </a:bodyPr>
          <a:lstStyle/>
          <a:p>
            <a:pPr marL="342900" indent="-342900">
              <a:spcBef>
                <a:spcPts val="600"/>
              </a:spcBef>
              <a:spcAft>
                <a:spcPts val="600"/>
              </a:spcAft>
              <a:buClr>
                <a:srgbClr val="92D050"/>
              </a:buClr>
              <a:buFont typeface="Wingdings" panose="05000000000000000000" pitchFamily="2" charset="2"/>
              <a:buChar char="ü"/>
            </a:pPr>
            <a:r>
              <a:rPr lang="en-US" sz="2000">
                <a:solidFill>
                  <a:schemeClr val="tx2"/>
                </a:solidFill>
                <a:latin typeface="Arial" panose="020B0604020202020204" pitchFamily="34" charset="0"/>
                <a:cs typeface="Arial" panose="020B0604020202020204" pitchFamily="34" charset="0"/>
              </a:rPr>
              <a:t>Cold Holding or Time </a:t>
            </a:r>
            <a:br>
              <a:rPr lang="en-US" sz="2000">
                <a:solidFill>
                  <a:schemeClr val="tx2"/>
                </a:solidFill>
                <a:latin typeface="Arial" panose="020B0604020202020204" pitchFamily="34" charset="0"/>
                <a:cs typeface="Arial" panose="020B0604020202020204" pitchFamily="34" charset="0"/>
              </a:rPr>
            </a:br>
            <a:r>
              <a:rPr lang="en-US" sz="2000">
                <a:solidFill>
                  <a:schemeClr val="tx2"/>
                </a:solidFill>
                <a:latin typeface="Arial" panose="020B0604020202020204" pitchFamily="34" charset="0"/>
                <a:cs typeface="Arial" panose="020B0604020202020204" pitchFamily="34" charset="0"/>
              </a:rPr>
              <a:t>as Public Heath Control (TPHC)</a:t>
            </a:r>
          </a:p>
          <a:p>
            <a:pPr marL="342900" indent="-342900">
              <a:spcBef>
                <a:spcPts val="600"/>
              </a:spcBef>
              <a:buClr>
                <a:srgbClr val="92D050"/>
              </a:buClr>
              <a:buFont typeface="Wingdings" panose="05000000000000000000" pitchFamily="2" charset="2"/>
              <a:buChar char="ü"/>
            </a:pPr>
            <a:r>
              <a:rPr lang="en-US" sz="2000">
                <a:solidFill>
                  <a:schemeClr val="tx2"/>
                </a:solidFill>
                <a:latin typeface="Arial" panose="020B0604020202020204" pitchFamily="34" charset="0"/>
                <a:cs typeface="Arial" panose="020B0604020202020204" pitchFamily="34" charset="0"/>
              </a:rPr>
              <a:t>Food Source</a:t>
            </a:r>
          </a:p>
          <a:p>
            <a:pPr marL="800100" lvl="1" indent="-342900">
              <a:spcAft>
                <a:spcPts val="600"/>
              </a:spcAft>
              <a:buClr>
                <a:srgbClr val="92D050"/>
              </a:buClr>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Shellfish, sashimi, etc.</a:t>
            </a:r>
          </a:p>
          <a:p>
            <a:pPr marL="342900" indent="-342900">
              <a:spcBef>
                <a:spcPts val="600"/>
              </a:spcBef>
              <a:buClr>
                <a:srgbClr val="92D050"/>
              </a:buClr>
              <a:buFont typeface="Wingdings" panose="05000000000000000000" pitchFamily="2" charset="2"/>
              <a:buChar char="ü"/>
            </a:pPr>
            <a:r>
              <a:rPr lang="en-US" sz="2000">
                <a:solidFill>
                  <a:schemeClr val="tx2"/>
                </a:solidFill>
                <a:latin typeface="Arial" panose="020B0604020202020204" pitchFamily="34" charset="0"/>
                <a:cs typeface="Arial" panose="020B0604020202020204" pitchFamily="34" charset="0"/>
              </a:rPr>
              <a:t>Receiving Temperatures</a:t>
            </a:r>
          </a:p>
          <a:p>
            <a:pPr marL="800100" lvl="1" indent="-342900">
              <a:spcAft>
                <a:spcPts val="600"/>
              </a:spcAft>
              <a:buClr>
                <a:srgbClr val="92D050"/>
              </a:buClr>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Tuna, etc.</a:t>
            </a:r>
          </a:p>
          <a:p>
            <a:pPr marL="342900" indent="-342900">
              <a:spcAft>
                <a:spcPts val="600"/>
              </a:spcAft>
              <a:buClr>
                <a:srgbClr val="92D050"/>
              </a:buClr>
              <a:buFont typeface="Wingdings" panose="05000000000000000000" pitchFamily="2" charset="2"/>
              <a:buChar char="ü"/>
            </a:pPr>
            <a:r>
              <a:rPr lang="en-US" sz="2000">
                <a:solidFill>
                  <a:schemeClr val="tx2"/>
                </a:solidFill>
                <a:latin typeface="Arial" panose="020B0604020202020204" pitchFamily="34" charset="0"/>
                <a:cs typeface="Arial" panose="020B0604020202020204" pitchFamily="34" charset="0"/>
              </a:rPr>
              <a:t>Parasite Destruction Letter</a:t>
            </a:r>
          </a:p>
          <a:p>
            <a:pPr marL="342900" indent="-342900">
              <a:spcBef>
                <a:spcPts val="600"/>
              </a:spcBef>
              <a:buClr>
                <a:srgbClr val="92D050"/>
              </a:buClr>
              <a:buFont typeface="Wingdings" panose="05000000000000000000" pitchFamily="2" charset="2"/>
              <a:buChar char="ü"/>
            </a:pPr>
            <a:r>
              <a:rPr lang="en-US" sz="2000">
                <a:solidFill>
                  <a:schemeClr val="tx2"/>
                </a:solidFill>
                <a:latin typeface="Arial" panose="020B0604020202020204" pitchFamily="34" charset="0"/>
                <a:cs typeface="Arial" panose="020B0604020202020204" pitchFamily="34" charset="0"/>
              </a:rPr>
              <a:t>Freezing to </a:t>
            </a:r>
            <a:br>
              <a:rPr lang="en-US" sz="2000">
                <a:solidFill>
                  <a:schemeClr val="tx2"/>
                </a:solidFill>
                <a:latin typeface="Arial" panose="020B0604020202020204" pitchFamily="34" charset="0"/>
                <a:cs typeface="Arial" panose="020B0604020202020204" pitchFamily="34" charset="0"/>
              </a:rPr>
            </a:br>
            <a:r>
              <a:rPr lang="en-US" sz="2000">
                <a:solidFill>
                  <a:schemeClr val="tx2"/>
                </a:solidFill>
                <a:latin typeface="Arial" panose="020B0604020202020204" pitchFamily="34" charset="0"/>
                <a:cs typeface="Arial" panose="020B0604020202020204" pitchFamily="34" charset="0"/>
              </a:rPr>
              <a:t>Destroy Parasites</a:t>
            </a:r>
          </a:p>
          <a:p>
            <a:pPr marL="800100" lvl="1" indent="-342900">
              <a:spcAft>
                <a:spcPts val="600"/>
              </a:spcAft>
              <a:buClr>
                <a:srgbClr val="92D050"/>
              </a:buClr>
              <a:buFont typeface="Arial" panose="020B0604020202020204" pitchFamily="34" charset="0"/>
              <a:buChar char="•"/>
            </a:pPr>
            <a:r>
              <a:rPr lang="en-US" sz="2000">
                <a:solidFill>
                  <a:schemeClr val="tx2"/>
                </a:solidFill>
                <a:latin typeface="Arial" panose="020B0604020202020204" pitchFamily="34" charset="0"/>
                <a:cs typeface="Arial" panose="020B0604020202020204" pitchFamily="34" charset="0"/>
              </a:rPr>
              <a:t>Raw fish consumption</a:t>
            </a:r>
          </a:p>
          <a:p>
            <a:pPr marL="342900" indent="-342900">
              <a:spcBef>
                <a:spcPts val="600"/>
              </a:spcBef>
              <a:spcAft>
                <a:spcPts val="600"/>
              </a:spcAft>
              <a:buClr>
                <a:srgbClr val="92D050"/>
              </a:buClr>
              <a:buFont typeface="Wingdings" panose="05000000000000000000" pitchFamily="2" charset="2"/>
              <a:buChar char="ü"/>
            </a:pPr>
            <a:r>
              <a:rPr lang="en-US" sz="2000">
                <a:solidFill>
                  <a:schemeClr val="tx2"/>
                </a:solidFill>
                <a:latin typeface="Arial" panose="020B0604020202020204" pitchFamily="34" charset="0"/>
                <a:cs typeface="Arial" panose="020B0604020202020204" pitchFamily="34" charset="0"/>
              </a:rPr>
              <a:t>Cooling from </a:t>
            </a:r>
            <a:br>
              <a:rPr lang="en-US" sz="2000">
                <a:solidFill>
                  <a:schemeClr val="tx2"/>
                </a:solidFill>
                <a:latin typeface="Arial" panose="020B0604020202020204" pitchFamily="34" charset="0"/>
                <a:cs typeface="Arial" panose="020B0604020202020204" pitchFamily="34" charset="0"/>
              </a:rPr>
            </a:br>
            <a:r>
              <a:rPr lang="en-US" sz="2000">
                <a:solidFill>
                  <a:schemeClr val="tx2"/>
                </a:solidFill>
                <a:latin typeface="Arial" panose="020B0604020202020204" pitchFamily="34" charset="0"/>
                <a:cs typeface="Arial" panose="020B0604020202020204" pitchFamily="34" charset="0"/>
              </a:rPr>
              <a:t>Ambient Temperature</a:t>
            </a:r>
            <a:endParaRPr lang="en-US" sz="1600"/>
          </a:p>
        </p:txBody>
      </p:sp>
    </p:spTree>
    <p:extLst>
      <p:ext uri="{BB962C8B-B14F-4D97-AF65-F5344CB8AC3E}">
        <p14:creationId xmlns:p14="http://schemas.microsoft.com/office/powerpoint/2010/main" val="235471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99EF2D1-93F3-0826-AA38-70F4DC08709A}"/>
              </a:ext>
            </a:extLst>
          </p:cNvPr>
          <p:cNvSpPr>
            <a:spLocks noGrp="1"/>
          </p:cNvSpPr>
          <p:nvPr>
            <p:ph type="sldNum" sz="quarter" idx="10"/>
          </p:nvPr>
        </p:nvSpPr>
        <p:spPr/>
        <p:txBody>
          <a:bodyPr/>
          <a:lstStyle/>
          <a:p>
            <a:pPr>
              <a:defRPr/>
            </a:pPr>
            <a:fld id="{712C4A9B-56B6-4F19-B34C-CB5061A7DFCE}" type="slidenum">
              <a:rPr lang="en-US" smtClean="0"/>
              <a:pPr>
                <a:defRPr/>
              </a:pPr>
              <a:t>12</a:t>
            </a:fld>
            <a:endParaRPr lang="en-US"/>
          </a:p>
        </p:txBody>
      </p:sp>
      <p:sp>
        <p:nvSpPr>
          <p:cNvPr id="3" name="Date Placeholder 4">
            <a:extLst>
              <a:ext uri="{FF2B5EF4-FFF2-40B4-BE49-F238E27FC236}">
                <a16:creationId xmlns:a16="http://schemas.microsoft.com/office/drawing/2014/main" id="{8AF0133D-AC1D-8734-C38F-CBDB7CBFE827}"/>
              </a:ext>
            </a:extLst>
          </p:cNvPr>
          <p:cNvSpPr>
            <a:spLocks noGrp="1"/>
          </p:cNvSpPr>
          <p:nvPr>
            <p:ph type="dt" sz="half" idx="11"/>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22BBADEF-F431-AA33-068E-3A9C3622FDD2}"/>
              </a:ext>
            </a:extLst>
          </p:cNvPr>
          <p:cNvSpPr>
            <a:spLocks noGrp="1"/>
          </p:cNvSpPr>
          <p:nvPr>
            <p:ph type="ftr" sz="quarter" idx="12"/>
          </p:nvPr>
        </p:nvSpPr>
        <p:spPr/>
        <p:txBody>
          <a:bodyPr/>
          <a:lstStyle/>
          <a:p>
            <a:pPr>
              <a:defRPr/>
            </a:pPr>
            <a:r>
              <a:rPr lang="en-US"/>
              <a:t>FOOD DAY 4</a:t>
            </a:r>
          </a:p>
        </p:txBody>
      </p:sp>
      <p:sp>
        <p:nvSpPr>
          <p:cNvPr id="10" name="Title 4">
            <a:extLst>
              <a:ext uri="{FF2B5EF4-FFF2-40B4-BE49-F238E27FC236}">
                <a16:creationId xmlns:a16="http://schemas.microsoft.com/office/drawing/2014/main" id="{B9D74865-AB3E-32DC-133C-8257696E9D08}"/>
              </a:ext>
            </a:extLst>
          </p:cNvPr>
          <p:cNvSpPr>
            <a:spLocks noGrp="1"/>
          </p:cNvSpPr>
          <p:nvPr>
            <p:ph type="title"/>
          </p:nvPr>
        </p:nvSpPr>
        <p:spPr/>
        <p:txBody>
          <a:bodyPr>
            <a:noAutofit/>
          </a:bodyPr>
          <a:lstStyle/>
          <a:p>
            <a:r>
              <a:rPr lang="en-US" sz="4400" dirty="0"/>
              <a:t>Same Day </a:t>
            </a:r>
            <a:br>
              <a:rPr lang="en-US" sz="4400" dirty="0"/>
            </a:br>
            <a:r>
              <a:rPr lang="en-US" sz="4400" dirty="0"/>
              <a:t>Service Priorities</a:t>
            </a:r>
          </a:p>
        </p:txBody>
      </p:sp>
      <p:pic>
        <p:nvPicPr>
          <p:cNvPr id="11" name="Content Placeholder 10" descr="Close-up of a steaming bowl of white rice">
            <a:extLst>
              <a:ext uri="{FF2B5EF4-FFF2-40B4-BE49-F238E27FC236}">
                <a16:creationId xmlns:a16="http://schemas.microsoft.com/office/drawing/2014/main" id="{CE44AE9E-810C-02DD-FBA4-8B509D5BDF30}"/>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p:blipFill>
        <p:spPr>
          <a:xfrm>
            <a:off x="381000" y="1981200"/>
            <a:ext cx="5719156" cy="3819698"/>
          </a:xfrm>
        </p:spPr>
      </p:pic>
      <p:sp>
        <p:nvSpPr>
          <p:cNvPr id="8" name="Rectangle 7">
            <a:extLst>
              <a:ext uri="{FF2B5EF4-FFF2-40B4-BE49-F238E27FC236}">
                <a16:creationId xmlns:a16="http://schemas.microsoft.com/office/drawing/2014/main" id="{0DA523C6-7B80-F9C3-4B16-3D63B02F9998}"/>
              </a:ext>
            </a:extLst>
          </p:cNvPr>
          <p:cNvSpPr/>
          <p:nvPr/>
        </p:nvSpPr>
        <p:spPr>
          <a:xfrm>
            <a:off x="7437121" y="914400"/>
            <a:ext cx="4221479" cy="50292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DA8236-2EFD-0239-0C5D-2D3409808E1F}"/>
              </a:ext>
            </a:extLst>
          </p:cNvPr>
          <p:cNvSpPr txBox="1"/>
          <p:nvPr/>
        </p:nvSpPr>
        <p:spPr>
          <a:xfrm>
            <a:off x="7543800" y="1188452"/>
            <a:ext cx="4221479" cy="1508105"/>
          </a:xfrm>
          <a:prstGeom prst="rect">
            <a:avLst/>
          </a:prstGeom>
          <a:noFill/>
        </p:spPr>
        <p:txBody>
          <a:bodyPr wrap="square" rtlCol="0">
            <a:spAutoFit/>
          </a:bodyPr>
          <a:lstStyle/>
          <a:p>
            <a:pPr marL="342900" indent="-342900">
              <a:spcBef>
                <a:spcPts val="600"/>
              </a:spcBef>
              <a:spcAft>
                <a:spcPts val="600"/>
              </a:spcAft>
              <a:buClr>
                <a:srgbClr val="92D050"/>
              </a:buClr>
              <a:buFont typeface="Wingdings" panose="05000000000000000000" pitchFamily="2" charset="2"/>
              <a:buChar char="ü"/>
            </a:pPr>
            <a:r>
              <a:rPr lang="en-US" sz="2400">
                <a:solidFill>
                  <a:schemeClr val="tx2"/>
                </a:solidFill>
                <a:latin typeface="Arial" panose="020B0604020202020204" pitchFamily="34" charset="0"/>
                <a:cs typeface="Arial" panose="020B0604020202020204" pitchFamily="34" charset="0"/>
              </a:rPr>
              <a:t>Cooking</a:t>
            </a:r>
          </a:p>
          <a:p>
            <a:pPr marL="342900" indent="-342900">
              <a:spcBef>
                <a:spcPts val="600"/>
              </a:spcBef>
              <a:spcAft>
                <a:spcPts val="600"/>
              </a:spcAft>
              <a:buClr>
                <a:srgbClr val="92D050"/>
              </a:buClr>
              <a:buFont typeface="Wingdings" panose="05000000000000000000" pitchFamily="2" charset="2"/>
              <a:buChar char="ü"/>
            </a:pPr>
            <a:r>
              <a:rPr lang="en-US" sz="2400">
                <a:solidFill>
                  <a:schemeClr val="tx2"/>
                </a:solidFill>
                <a:latin typeface="Arial" panose="020B0604020202020204" pitchFamily="34" charset="0"/>
                <a:cs typeface="Arial" panose="020B0604020202020204" pitchFamily="34" charset="0"/>
              </a:rPr>
              <a:t>Hot Holding</a:t>
            </a:r>
          </a:p>
          <a:p>
            <a:pPr marL="342900" indent="-342900">
              <a:spcBef>
                <a:spcPts val="600"/>
              </a:spcBef>
              <a:spcAft>
                <a:spcPts val="600"/>
              </a:spcAft>
              <a:buClr>
                <a:srgbClr val="92D050"/>
              </a:buClr>
              <a:buFont typeface="Wingdings" panose="05000000000000000000" pitchFamily="2" charset="2"/>
              <a:buChar char="ü"/>
            </a:pPr>
            <a:r>
              <a:rPr lang="en-US" sz="2400">
                <a:solidFill>
                  <a:schemeClr val="tx2"/>
                </a:solidFill>
                <a:latin typeface="Arial" panose="020B0604020202020204" pitchFamily="34" charset="0"/>
                <a:cs typeface="Arial" panose="020B0604020202020204" pitchFamily="34" charset="0"/>
              </a:rPr>
              <a:t>TPHC</a:t>
            </a:r>
            <a:endParaRPr lang="en-US" sz="28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33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B6C45-57D3-BE52-6E94-3EA1C09DD14A}"/>
              </a:ext>
            </a:extLst>
          </p:cNvPr>
          <p:cNvPicPr>
            <a:picLocks noChangeAspect="1"/>
          </p:cNvPicPr>
          <p:nvPr/>
        </p:nvPicPr>
        <p:blipFill>
          <a:blip r:embed="rId2"/>
          <a:stretch>
            <a:fillRect/>
          </a:stretch>
        </p:blipFill>
        <p:spPr>
          <a:xfrm>
            <a:off x="483750" y="478972"/>
            <a:ext cx="11307337" cy="5943600"/>
          </a:xfrm>
          <a:prstGeom prst="rect">
            <a:avLst/>
          </a:prstGeom>
        </p:spPr>
      </p:pic>
    </p:spTree>
    <p:extLst>
      <p:ext uri="{BB962C8B-B14F-4D97-AF65-F5344CB8AC3E}">
        <p14:creationId xmlns:p14="http://schemas.microsoft.com/office/powerpoint/2010/main" val="414067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CACB4-E79D-6060-A911-DB1602E6A617}"/>
              </a:ext>
            </a:extLst>
          </p:cNvPr>
          <p:cNvSpPr txBox="1"/>
          <p:nvPr/>
        </p:nvSpPr>
        <p:spPr>
          <a:xfrm>
            <a:off x="0" y="0"/>
            <a:ext cx="12192000" cy="6858000"/>
          </a:xfrm>
          <a:prstGeom prst="rect">
            <a:avLst/>
          </a:prstGeom>
          <a:solidFill>
            <a:schemeClr val="tx2"/>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EE458E82-769E-8B44-ED67-B0D779F9DE0C}"/>
              </a:ext>
            </a:extLst>
          </p:cNvPr>
          <p:cNvSpPr txBox="1"/>
          <p:nvPr/>
        </p:nvSpPr>
        <p:spPr>
          <a:xfrm>
            <a:off x="440265" y="270933"/>
            <a:ext cx="11362267" cy="6316134"/>
          </a:xfrm>
          <a:prstGeom prst="rect">
            <a:avLst/>
          </a:prstGeom>
          <a:solidFill>
            <a:schemeClr val="bg2"/>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DD1B7FBA-E5F9-55A7-F230-B43A60752392}"/>
              </a:ext>
            </a:extLst>
          </p:cNvPr>
          <p:cNvSpPr txBox="1"/>
          <p:nvPr/>
        </p:nvSpPr>
        <p:spPr>
          <a:xfrm>
            <a:off x="643467" y="457200"/>
            <a:ext cx="11006666" cy="5632311"/>
          </a:xfrm>
          <a:prstGeom prst="rect">
            <a:avLst/>
          </a:prstGeom>
          <a:noFill/>
        </p:spPr>
        <p:txBody>
          <a:bodyPr wrap="square" rtlCol="0">
            <a:spAutoFit/>
          </a:bodyPr>
          <a:lstStyle/>
          <a:p>
            <a:endParaRPr lang="en-US" dirty="0"/>
          </a:p>
          <a:p>
            <a:endParaRPr lang="en-US" dirty="0"/>
          </a:p>
          <a:p>
            <a:endParaRPr lang="en-US" dirty="0"/>
          </a:p>
          <a:p>
            <a:endParaRPr lang="en-US" dirty="0"/>
          </a:p>
          <a:p>
            <a:r>
              <a:rPr lang="en-US" sz="3200" dirty="0"/>
              <a:t>1. Identify ingredients, weight/volume, and steps involved in 	the preparation of suspect food(s).</a:t>
            </a:r>
          </a:p>
          <a:p>
            <a:r>
              <a:rPr lang="en-US" sz="3200" dirty="0"/>
              <a:t>2. Identify food handling procedures at each step in the 	preparation of suspect food(s).</a:t>
            </a:r>
          </a:p>
          <a:p>
            <a:r>
              <a:rPr lang="en-US" sz="3200" dirty="0"/>
              <a:t>3. Based on observation or interview, identify potential 	hazards and critical control points (CCP).</a:t>
            </a:r>
          </a:p>
          <a:p>
            <a:r>
              <a:rPr lang="en-US" sz="3200" dirty="0"/>
              <a:t>4. Identify violations and initiate corrective actions.</a:t>
            </a:r>
          </a:p>
          <a:p>
            <a:r>
              <a:rPr lang="en-US" sz="3200" dirty="0"/>
              <a:t>5. Verify corrective actions undertaken by the food 	establishment.</a:t>
            </a:r>
          </a:p>
        </p:txBody>
      </p:sp>
      <p:sp>
        <p:nvSpPr>
          <p:cNvPr id="5" name="TextBox 4">
            <a:extLst>
              <a:ext uri="{FF2B5EF4-FFF2-40B4-BE49-F238E27FC236}">
                <a16:creationId xmlns:a16="http://schemas.microsoft.com/office/drawing/2014/main" id="{846C2A78-A391-15A7-7444-F2CF6401F0C5}"/>
              </a:ext>
            </a:extLst>
          </p:cNvPr>
          <p:cNvSpPr txBox="1"/>
          <p:nvPr/>
        </p:nvSpPr>
        <p:spPr>
          <a:xfrm>
            <a:off x="2336800" y="694267"/>
            <a:ext cx="7586133" cy="584775"/>
          </a:xfrm>
          <a:prstGeom prst="rect">
            <a:avLst/>
          </a:prstGeom>
          <a:noFill/>
          <a:ln>
            <a:solidFill>
              <a:srgbClr val="FF0000"/>
            </a:solidFill>
          </a:ln>
        </p:spPr>
        <p:txBody>
          <a:bodyPr wrap="square" rtlCol="0">
            <a:spAutoFit/>
          </a:bodyPr>
          <a:lstStyle/>
          <a:p>
            <a:pPr algn="ctr"/>
            <a:r>
              <a:rPr lang="en-US" sz="3200" b="1" dirty="0"/>
              <a:t>Steps in a HACCP Risk Assessment</a:t>
            </a:r>
          </a:p>
        </p:txBody>
      </p:sp>
    </p:spTree>
    <p:extLst>
      <p:ext uri="{BB962C8B-B14F-4D97-AF65-F5344CB8AC3E}">
        <p14:creationId xmlns:p14="http://schemas.microsoft.com/office/powerpoint/2010/main" val="14628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5" name="Title 4">
            <a:extLst>
              <a:ext uri="{FF2B5EF4-FFF2-40B4-BE49-F238E27FC236}">
                <a16:creationId xmlns:a16="http://schemas.microsoft.com/office/drawing/2014/main" id="{024851D8-940D-F230-DA94-AC5507B09C90}"/>
              </a:ext>
            </a:extLst>
          </p:cNvPr>
          <p:cNvSpPr>
            <a:spLocks noGrp="1"/>
          </p:cNvSpPr>
          <p:nvPr>
            <p:ph type="title"/>
          </p:nvPr>
        </p:nvSpPr>
        <p:spPr>
          <a:xfrm>
            <a:off x="428253" y="159061"/>
            <a:ext cx="11382747" cy="1179726"/>
          </a:xfrm>
        </p:spPr>
        <p:txBody>
          <a:bodyPr/>
          <a:lstStyle/>
          <a:p>
            <a:r>
              <a:rPr lang="en-US" dirty="0">
                <a:sym typeface="Lucida Sans"/>
              </a:rPr>
              <a:t>Assessing Approved Source</a:t>
            </a:r>
            <a:endParaRPr lang="en-US" dirty="0"/>
          </a:p>
        </p:txBody>
      </p:sp>
      <p:sp>
        <p:nvSpPr>
          <p:cNvPr id="365" name="Google Shape;365;p35"/>
          <p:cNvSpPr txBox="1">
            <a:spLocks noGrp="1"/>
          </p:cNvSpPr>
          <p:nvPr>
            <p:ph idx="1"/>
          </p:nvPr>
        </p:nvSpPr>
        <p:spPr>
          <a:xfrm>
            <a:off x="3886200" y="2033719"/>
            <a:ext cx="7010400" cy="3757481"/>
          </a:xfrm>
          <a:prstGeom prst="rect">
            <a:avLst/>
          </a:prstGeom>
          <a:noFill/>
          <a:ln>
            <a:noFill/>
          </a:ln>
        </p:spPr>
        <p:txBody>
          <a:bodyPr spcFirstLastPara="1" vert="horz" wrap="square" lIns="0" tIns="0" rIns="0" bIns="0" rtlCol="0" anchor="t" anchorCtr="0">
            <a:noAutofit/>
          </a:bodyPr>
          <a:lstStyle/>
          <a:p>
            <a:pPr marL="342900" lvl="1" indent="-342900">
              <a:lnSpc>
                <a:spcPct val="110000"/>
              </a:lnSpc>
              <a:spcBef>
                <a:spcPts val="1200"/>
              </a:spcBef>
              <a:spcAft>
                <a:spcPts val="200"/>
              </a:spcAft>
              <a:buSzPct val="100000"/>
              <a:buFont typeface="Arial" panose="020B0604020202020204" pitchFamily="34" charset="0"/>
              <a:buChar char="•"/>
            </a:pPr>
            <a:r>
              <a:rPr lang="en-US" sz="2400">
                <a:latin typeface="Arial"/>
                <a:cs typeface="Arial"/>
                <a:sym typeface="Arial"/>
              </a:rPr>
              <a:t>Time and day of inspection is important</a:t>
            </a:r>
            <a:endParaRPr sz="2400">
              <a:latin typeface="Arial"/>
              <a:cs typeface="Arial"/>
            </a:endParaRPr>
          </a:p>
          <a:p>
            <a:pPr marL="342900" lvl="1" indent="-342900">
              <a:lnSpc>
                <a:spcPct val="110000"/>
              </a:lnSpc>
              <a:spcBef>
                <a:spcPts val="1200"/>
              </a:spcBef>
              <a:spcAft>
                <a:spcPts val="200"/>
              </a:spcAft>
              <a:buSzPct val="100000"/>
              <a:buFont typeface="Arial" panose="020B0604020202020204" pitchFamily="34" charset="0"/>
              <a:buChar char="•"/>
            </a:pPr>
            <a:r>
              <a:rPr lang="en-US" sz="2400">
                <a:latin typeface="Arial"/>
                <a:cs typeface="Arial"/>
                <a:sym typeface="Arial"/>
              </a:rPr>
              <a:t>Evaluate international and/or imported foods</a:t>
            </a:r>
            <a:endParaRPr sz="2400">
              <a:latin typeface="Arial"/>
              <a:cs typeface="Arial"/>
              <a:sym typeface="Arial"/>
            </a:endParaRPr>
          </a:p>
          <a:p>
            <a:pPr marL="342900" lvl="1" indent="-342900">
              <a:lnSpc>
                <a:spcPct val="110000"/>
              </a:lnSpc>
              <a:spcBef>
                <a:spcPts val="1200"/>
              </a:spcBef>
              <a:spcAft>
                <a:spcPts val="200"/>
              </a:spcAft>
              <a:buSzPct val="100000"/>
              <a:buFont typeface="Arial" panose="020B0604020202020204" pitchFamily="34" charset="0"/>
              <a:buChar char="•"/>
            </a:pPr>
            <a:r>
              <a:rPr lang="en-US" sz="2400">
                <a:latin typeface="Arial"/>
                <a:cs typeface="Arial"/>
                <a:sym typeface="Arial"/>
              </a:rPr>
              <a:t>Invoices or certifications</a:t>
            </a:r>
            <a:endParaRPr sz="2400">
              <a:latin typeface="Arial"/>
              <a:cs typeface="Arial"/>
              <a:sym typeface="Arial"/>
            </a:endParaRPr>
          </a:p>
          <a:p>
            <a:pPr marL="342900" lvl="1" indent="-342900">
              <a:lnSpc>
                <a:spcPct val="110000"/>
              </a:lnSpc>
              <a:spcBef>
                <a:spcPts val="1200"/>
              </a:spcBef>
              <a:spcAft>
                <a:spcPts val="200"/>
              </a:spcAft>
              <a:buSzPct val="100000"/>
              <a:buFont typeface="Arial" panose="020B0604020202020204" pitchFamily="34" charset="0"/>
              <a:buChar char="•"/>
            </a:pPr>
            <a:r>
              <a:rPr lang="en-US" sz="2400">
                <a:latin typeface="Arial"/>
                <a:cs typeface="Arial"/>
                <a:sym typeface="Arial"/>
              </a:rPr>
              <a:t>Shellfish tags</a:t>
            </a:r>
            <a:endParaRPr sz="2400">
              <a:latin typeface="Arial"/>
              <a:cs typeface="Arial"/>
              <a:sym typeface="Arial"/>
            </a:endParaRPr>
          </a:p>
          <a:p>
            <a:pPr marL="342900" lvl="1" indent="-342900">
              <a:lnSpc>
                <a:spcPct val="110000"/>
              </a:lnSpc>
              <a:spcBef>
                <a:spcPts val="1200"/>
              </a:spcBef>
              <a:spcAft>
                <a:spcPts val="200"/>
              </a:spcAft>
              <a:buSzPct val="100000"/>
              <a:buFont typeface="Arial" panose="020B0604020202020204" pitchFamily="34" charset="0"/>
              <a:buChar char="•"/>
            </a:pPr>
            <a:r>
              <a:rPr lang="en-US" sz="2400">
                <a:latin typeface="Arial"/>
                <a:cs typeface="Arial"/>
                <a:sym typeface="Arial"/>
              </a:rPr>
              <a:t>Don’t assume anything</a:t>
            </a:r>
            <a:endParaRPr sz="2400">
              <a:latin typeface="Arial"/>
              <a:cs typeface="Arial"/>
            </a:endParaRPr>
          </a:p>
        </p:txBody>
      </p:sp>
      <p:sp>
        <p:nvSpPr>
          <p:cNvPr id="2" name="Slide Number Placeholder 3">
            <a:extLst>
              <a:ext uri="{FF2B5EF4-FFF2-40B4-BE49-F238E27FC236}">
                <a16:creationId xmlns:a16="http://schemas.microsoft.com/office/drawing/2014/main" id="{5F0DB472-52E1-3B44-472D-C870B553D89A}"/>
              </a:ext>
            </a:extLst>
          </p:cNvPr>
          <p:cNvSpPr>
            <a:spLocks noGrp="1"/>
          </p:cNvSpPr>
          <p:nvPr>
            <p:ph type="sldNum" sz="quarter" idx="12"/>
          </p:nvPr>
        </p:nvSpPr>
        <p:spPr/>
        <p:txBody>
          <a:bodyPr/>
          <a:lstStyle/>
          <a:p>
            <a:pPr>
              <a:defRPr/>
            </a:pPr>
            <a:fld id="{712C4A9B-56B6-4F19-B34C-CB5061A7DFCE}" type="slidenum">
              <a:rPr lang="en-US" smtClean="0"/>
              <a:pPr>
                <a:defRPr/>
              </a:pPr>
              <a:t>15</a:t>
            </a:fld>
            <a:endParaRPr lang="en-US"/>
          </a:p>
        </p:txBody>
      </p:sp>
      <p:sp>
        <p:nvSpPr>
          <p:cNvPr id="3" name="Date Placeholder 4">
            <a:extLst>
              <a:ext uri="{FF2B5EF4-FFF2-40B4-BE49-F238E27FC236}">
                <a16:creationId xmlns:a16="http://schemas.microsoft.com/office/drawing/2014/main" id="{D38783C2-1F26-786D-3FC0-EDF3D7EF96C5}"/>
              </a:ext>
            </a:extLst>
          </p:cNvPr>
          <p:cNvSpPr>
            <a:spLocks noGrp="1"/>
          </p:cNvSpPr>
          <p:nvPr>
            <p:ph type="dt" sz="half" idx="13"/>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38900123-79ED-5C14-D5A4-5E7F3DB15A01}"/>
              </a:ext>
            </a:extLst>
          </p:cNvPr>
          <p:cNvSpPr>
            <a:spLocks noGrp="1"/>
          </p:cNvSpPr>
          <p:nvPr>
            <p:ph type="ftr" sz="quarter" idx="3"/>
          </p:nvPr>
        </p:nvSpPr>
        <p:spPr/>
        <p:txBody>
          <a:bodyPr/>
          <a:lstStyle/>
          <a:p>
            <a:pPr>
              <a:defRPr/>
            </a:pPr>
            <a:r>
              <a:rPr lang="en-US"/>
              <a:t>FOOD DAY 4</a:t>
            </a:r>
          </a:p>
        </p:txBody>
      </p:sp>
      <p:pic>
        <p:nvPicPr>
          <p:cNvPr id="6" name="Graphic 5">
            <a:extLst>
              <a:ext uri="{FF2B5EF4-FFF2-40B4-BE49-F238E27FC236}">
                <a16:creationId xmlns:a16="http://schemas.microsoft.com/office/drawing/2014/main" id="{D7CA17E7-44FB-CFB2-FC08-35263ED8BF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853" y="1905000"/>
            <a:ext cx="2695947" cy="4279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5" name="Title 4">
            <a:extLst>
              <a:ext uri="{FF2B5EF4-FFF2-40B4-BE49-F238E27FC236}">
                <a16:creationId xmlns:a16="http://schemas.microsoft.com/office/drawing/2014/main" id="{024851D8-940D-F230-DA94-AC5507B09C90}"/>
              </a:ext>
            </a:extLst>
          </p:cNvPr>
          <p:cNvSpPr>
            <a:spLocks noGrp="1"/>
          </p:cNvSpPr>
          <p:nvPr>
            <p:ph type="title"/>
          </p:nvPr>
        </p:nvSpPr>
        <p:spPr>
          <a:xfrm>
            <a:off x="428253" y="159061"/>
            <a:ext cx="11382747" cy="1179726"/>
          </a:xfrm>
        </p:spPr>
        <p:txBody>
          <a:bodyPr/>
          <a:lstStyle/>
          <a:p>
            <a:r>
              <a:rPr lang="en-US">
                <a:sym typeface="Lucida Sans"/>
              </a:rPr>
              <a:t>Assessing Personal Hygiene</a:t>
            </a:r>
            <a:endParaRPr lang="en-US"/>
          </a:p>
        </p:txBody>
      </p:sp>
      <p:sp>
        <p:nvSpPr>
          <p:cNvPr id="365" name="Google Shape;365;p35"/>
          <p:cNvSpPr txBox="1">
            <a:spLocks noGrp="1"/>
          </p:cNvSpPr>
          <p:nvPr>
            <p:ph idx="1"/>
          </p:nvPr>
        </p:nvSpPr>
        <p:spPr>
          <a:xfrm>
            <a:off x="3886200" y="2029968"/>
            <a:ext cx="6477000" cy="4066032"/>
          </a:xfrm>
          <a:prstGeom prst="rect">
            <a:avLst/>
          </a:prstGeom>
          <a:noFill/>
          <a:ln>
            <a:noFill/>
          </a:ln>
        </p:spPr>
        <p:txBody>
          <a:bodyPr spcFirstLastPara="1" vert="horz" wrap="square" lIns="0" tIns="0" rIns="0" bIns="0" rtlCol="0" anchor="t" anchorCtr="0">
            <a:noAutofit/>
          </a:bodyPr>
          <a:lstStyle/>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Take the time to observe handwashing and the assignment of duties</a:t>
            </a:r>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Employee health/sick policy</a:t>
            </a:r>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Location/convenience of hand sinks</a:t>
            </a:r>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Supplies at hand sinks</a:t>
            </a:r>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Don’t forget the wait staff</a:t>
            </a:r>
          </a:p>
          <a:p>
            <a:pPr marL="342900" lvl="1" indent="-342900">
              <a:lnSpc>
                <a:spcPct val="110000"/>
              </a:lnSpc>
              <a:spcBef>
                <a:spcPts val="1200"/>
              </a:spcBef>
              <a:spcAft>
                <a:spcPts val="200"/>
              </a:spcAft>
              <a:buSzPct val="100000"/>
              <a:buFont typeface="Arial" panose="020B0604020202020204" pitchFamily="34" charset="0"/>
              <a:buChar char="•"/>
            </a:pPr>
            <a:r>
              <a:rPr lang="en-US" sz="2400"/>
              <a:t>Ask questions</a:t>
            </a:r>
          </a:p>
        </p:txBody>
      </p:sp>
      <p:sp>
        <p:nvSpPr>
          <p:cNvPr id="2" name="Slide Number Placeholder 3">
            <a:extLst>
              <a:ext uri="{FF2B5EF4-FFF2-40B4-BE49-F238E27FC236}">
                <a16:creationId xmlns:a16="http://schemas.microsoft.com/office/drawing/2014/main" id="{5F0DB472-52E1-3B44-472D-C870B553D89A}"/>
              </a:ext>
            </a:extLst>
          </p:cNvPr>
          <p:cNvSpPr>
            <a:spLocks noGrp="1"/>
          </p:cNvSpPr>
          <p:nvPr>
            <p:ph type="sldNum" sz="quarter" idx="12"/>
          </p:nvPr>
        </p:nvSpPr>
        <p:spPr/>
        <p:txBody>
          <a:bodyPr/>
          <a:lstStyle/>
          <a:p>
            <a:pPr>
              <a:defRPr/>
            </a:pPr>
            <a:fld id="{712C4A9B-56B6-4F19-B34C-CB5061A7DFCE}" type="slidenum">
              <a:rPr lang="en-US" smtClean="0"/>
              <a:pPr>
                <a:defRPr/>
              </a:pPr>
              <a:t>16</a:t>
            </a:fld>
            <a:endParaRPr lang="en-US"/>
          </a:p>
        </p:txBody>
      </p:sp>
      <p:sp>
        <p:nvSpPr>
          <p:cNvPr id="3" name="Date Placeholder 4">
            <a:extLst>
              <a:ext uri="{FF2B5EF4-FFF2-40B4-BE49-F238E27FC236}">
                <a16:creationId xmlns:a16="http://schemas.microsoft.com/office/drawing/2014/main" id="{D38783C2-1F26-786D-3FC0-EDF3D7EF96C5}"/>
              </a:ext>
            </a:extLst>
          </p:cNvPr>
          <p:cNvSpPr>
            <a:spLocks noGrp="1"/>
          </p:cNvSpPr>
          <p:nvPr>
            <p:ph type="dt" sz="half" idx="13"/>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38900123-79ED-5C14-D5A4-5E7F3DB15A01}"/>
              </a:ext>
            </a:extLst>
          </p:cNvPr>
          <p:cNvSpPr>
            <a:spLocks noGrp="1"/>
          </p:cNvSpPr>
          <p:nvPr>
            <p:ph type="ftr" sz="quarter" idx="3"/>
          </p:nvPr>
        </p:nvSpPr>
        <p:spPr/>
        <p:txBody>
          <a:bodyPr/>
          <a:lstStyle/>
          <a:p>
            <a:pPr>
              <a:defRPr/>
            </a:pPr>
            <a:r>
              <a:rPr lang="en-US"/>
              <a:t>FOOD DAY 4</a:t>
            </a:r>
          </a:p>
        </p:txBody>
      </p:sp>
      <p:pic>
        <p:nvPicPr>
          <p:cNvPr id="6" name="Graphic 5">
            <a:extLst>
              <a:ext uri="{FF2B5EF4-FFF2-40B4-BE49-F238E27FC236}">
                <a16:creationId xmlns:a16="http://schemas.microsoft.com/office/drawing/2014/main" id="{D7CA17E7-44FB-CFB2-FC08-35263ED8BF1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53" y="2561853"/>
            <a:ext cx="2772147" cy="2772147"/>
          </a:xfrm>
          <a:prstGeom prst="rect">
            <a:avLst/>
          </a:prstGeom>
        </p:spPr>
      </p:pic>
    </p:spTree>
    <p:extLst>
      <p:ext uri="{BB962C8B-B14F-4D97-AF65-F5344CB8AC3E}">
        <p14:creationId xmlns:p14="http://schemas.microsoft.com/office/powerpoint/2010/main" val="309537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5" name="Title 4">
            <a:extLst>
              <a:ext uri="{FF2B5EF4-FFF2-40B4-BE49-F238E27FC236}">
                <a16:creationId xmlns:a16="http://schemas.microsoft.com/office/drawing/2014/main" id="{07D93FA5-ED98-C82F-8823-A28EC291C183}"/>
              </a:ext>
            </a:extLst>
          </p:cNvPr>
          <p:cNvSpPr>
            <a:spLocks noGrp="1"/>
          </p:cNvSpPr>
          <p:nvPr>
            <p:ph type="title"/>
          </p:nvPr>
        </p:nvSpPr>
        <p:spPr>
          <a:xfrm>
            <a:off x="406909" y="159061"/>
            <a:ext cx="11382747" cy="1179726"/>
          </a:xfrm>
        </p:spPr>
        <p:txBody>
          <a:bodyPr/>
          <a:lstStyle/>
          <a:p>
            <a:r>
              <a:rPr lang="en-US">
                <a:sym typeface="Lucida Sans"/>
              </a:rPr>
              <a:t>Assessing Cross Contamination</a:t>
            </a:r>
            <a:endParaRPr lang="en-US"/>
          </a:p>
        </p:txBody>
      </p:sp>
      <p:sp>
        <p:nvSpPr>
          <p:cNvPr id="383" name="Google Shape;383;p37"/>
          <p:cNvSpPr txBox="1">
            <a:spLocks noGrp="1"/>
          </p:cNvSpPr>
          <p:nvPr>
            <p:ph idx="1"/>
          </p:nvPr>
        </p:nvSpPr>
        <p:spPr>
          <a:xfrm>
            <a:off x="406909" y="1608622"/>
            <a:ext cx="6679691" cy="4838964"/>
          </a:xfrm>
          <a:prstGeom prst="rect">
            <a:avLst/>
          </a:prstGeom>
          <a:noFill/>
          <a:ln>
            <a:noFill/>
          </a:ln>
        </p:spPr>
        <p:txBody>
          <a:bodyPr spcFirstLastPara="1" vert="horz" wrap="square" lIns="91440" tIns="45720" rIns="91440" bIns="45720" rtlCol="0" anchor="t" anchorCtr="0">
            <a:noAutofit/>
          </a:bodyPr>
          <a:lstStyle/>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Take the time to watch the flow of food</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Observe the placement of sinks </a:t>
            </a:r>
            <a:br>
              <a:rPr lang="en-US" sz="2400">
                <a:sym typeface="Arial"/>
              </a:rPr>
            </a:br>
            <a:r>
              <a:rPr lang="en-US" sz="2400">
                <a:sym typeface="Arial"/>
              </a:rPr>
              <a:t>and splash from the sinks</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Storage practices</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Warewashing operations </a:t>
            </a:r>
            <a:br>
              <a:rPr lang="en-US" sz="2400">
                <a:sym typeface="Arial"/>
              </a:rPr>
            </a:br>
            <a:r>
              <a:rPr lang="en-US" sz="2400">
                <a:sym typeface="Arial"/>
              </a:rPr>
              <a:t>(manual and mechanical)</a:t>
            </a:r>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Food contact? Non-food contact?</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Visual inspection of surfaces</a:t>
            </a:r>
            <a:endParaRPr sz="2400"/>
          </a:p>
        </p:txBody>
      </p:sp>
      <p:sp>
        <p:nvSpPr>
          <p:cNvPr id="2" name="Slide Number Placeholder 3">
            <a:extLst>
              <a:ext uri="{FF2B5EF4-FFF2-40B4-BE49-F238E27FC236}">
                <a16:creationId xmlns:a16="http://schemas.microsoft.com/office/drawing/2014/main" id="{4F9DC055-593C-6544-8465-F43E01985756}"/>
              </a:ext>
            </a:extLst>
          </p:cNvPr>
          <p:cNvSpPr>
            <a:spLocks noGrp="1"/>
          </p:cNvSpPr>
          <p:nvPr>
            <p:ph type="sldNum" sz="quarter" idx="12"/>
          </p:nvPr>
        </p:nvSpPr>
        <p:spPr/>
        <p:txBody>
          <a:bodyPr/>
          <a:lstStyle/>
          <a:p>
            <a:pPr>
              <a:defRPr/>
            </a:pPr>
            <a:fld id="{712C4A9B-56B6-4F19-B34C-CB5061A7DFCE}" type="slidenum">
              <a:rPr lang="en-US" smtClean="0"/>
              <a:pPr>
                <a:defRPr/>
              </a:pPr>
              <a:t>17</a:t>
            </a:fld>
            <a:endParaRPr lang="en-US"/>
          </a:p>
        </p:txBody>
      </p:sp>
      <p:sp>
        <p:nvSpPr>
          <p:cNvPr id="3" name="Date Placeholder 4">
            <a:extLst>
              <a:ext uri="{FF2B5EF4-FFF2-40B4-BE49-F238E27FC236}">
                <a16:creationId xmlns:a16="http://schemas.microsoft.com/office/drawing/2014/main" id="{0168B467-523F-193A-1992-BA9273155E62}"/>
              </a:ext>
            </a:extLst>
          </p:cNvPr>
          <p:cNvSpPr>
            <a:spLocks noGrp="1"/>
          </p:cNvSpPr>
          <p:nvPr>
            <p:ph type="dt" sz="half" idx="13"/>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4E09F3A8-26D8-5CDE-BB12-8AD9A8E398E8}"/>
              </a:ext>
            </a:extLst>
          </p:cNvPr>
          <p:cNvSpPr>
            <a:spLocks noGrp="1"/>
          </p:cNvSpPr>
          <p:nvPr>
            <p:ph type="ftr" sz="quarter" idx="3"/>
          </p:nvPr>
        </p:nvSpPr>
        <p:spPr/>
        <p:txBody>
          <a:bodyPr/>
          <a:lstStyle/>
          <a:p>
            <a:pPr>
              <a:defRPr/>
            </a:pPr>
            <a:r>
              <a:rPr lang="en-US"/>
              <a:t>FOOD DAY 4</a:t>
            </a:r>
          </a:p>
        </p:txBody>
      </p:sp>
      <p:pic>
        <p:nvPicPr>
          <p:cNvPr id="385" name="Google Shape;385;p37"/>
          <p:cNvPicPr preferRelativeResize="0"/>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0419" r="10419"/>
          <a:stretch/>
        </p:blipFill>
        <p:spPr>
          <a:xfrm>
            <a:off x="6172200" y="2133600"/>
            <a:ext cx="4762214" cy="3572978"/>
          </a:xfrm>
          <a:prstGeom prst="ellipse">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5" name="Title 4">
            <a:extLst>
              <a:ext uri="{FF2B5EF4-FFF2-40B4-BE49-F238E27FC236}">
                <a16:creationId xmlns:a16="http://schemas.microsoft.com/office/drawing/2014/main" id="{6639FB67-107C-3463-0F71-2F9E237D94BB}"/>
              </a:ext>
            </a:extLst>
          </p:cNvPr>
          <p:cNvSpPr>
            <a:spLocks noGrp="1"/>
          </p:cNvSpPr>
          <p:nvPr>
            <p:ph type="title"/>
          </p:nvPr>
        </p:nvSpPr>
        <p:spPr>
          <a:xfrm>
            <a:off x="428253" y="159061"/>
            <a:ext cx="11382747" cy="1179726"/>
          </a:xfrm>
        </p:spPr>
        <p:txBody>
          <a:bodyPr/>
          <a:lstStyle/>
          <a:p>
            <a:r>
              <a:rPr lang="en-US">
                <a:sym typeface="Lucida Sans"/>
              </a:rPr>
              <a:t>Assessing Temperatures</a:t>
            </a:r>
            <a:endParaRPr lang="en-US"/>
          </a:p>
        </p:txBody>
      </p:sp>
      <p:sp>
        <p:nvSpPr>
          <p:cNvPr id="392" name="Google Shape;392;p38"/>
          <p:cNvSpPr txBox="1">
            <a:spLocks noGrp="1"/>
          </p:cNvSpPr>
          <p:nvPr>
            <p:ph idx="1"/>
          </p:nvPr>
        </p:nvSpPr>
        <p:spPr>
          <a:xfrm>
            <a:off x="3886200" y="2029968"/>
            <a:ext cx="5026152" cy="2855322"/>
          </a:xfrm>
          <a:prstGeom prst="rect">
            <a:avLst/>
          </a:prstGeom>
          <a:noFill/>
          <a:ln>
            <a:noFill/>
          </a:ln>
        </p:spPr>
        <p:txBody>
          <a:bodyPr spcFirstLastPara="1" vert="horz" wrap="square" lIns="0" tIns="0" rIns="0" bIns="0" rtlCol="0" anchor="t" anchorCtr="0">
            <a:noAutofit/>
          </a:bodyPr>
          <a:lstStyle/>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Proper use of thermometers</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Dial, thermocouple, or infrared</a:t>
            </a:r>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Calibrated</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Proper procedures used</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Time of inspection is important</a:t>
            </a:r>
            <a:endParaRPr sz="2400"/>
          </a:p>
        </p:txBody>
      </p:sp>
      <p:sp>
        <p:nvSpPr>
          <p:cNvPr id="2" name="Slide Number Placeholder 3">
            <a:extLst>
              <a:ext uri="{FF2B5EF4-FFF2-40B4-BE49-F238E27FC236}">
                <a16:creationId xmlns:a16="http://schemas.microsoft.com/office/drawing/2014/main" id="{1C6A77D6-CD8E-9FA6-902E-309410D6AD4B}"/>
              </a:ext>
            </a:extLst>
          </p:cNvPr>
          <p:cNvSpPr>
            <a:spLocks noGrp="1"/>
          </p:cNvSpPr>
          <p:nvPr>
            <p:ph type="sldNum" sz="quarter" idx="12"/>
          </p:nvPr>
        </p:nvSpPr>
        <p:spPr/>
        <p:txBody>
          <a:bodyPr/>
          <a:lstStyle/>
          <a:p>
            <a:pPr>
              <a:defRPr/>
            </a:pPr>
            <a:fld id="{712C4A9B-56B6-4F19-B34C-CB5061A7DFCE}" type="slidenum">
              <a:rPr lang="en-US" smtClean="0"/>
              <a:pPr>
                <a:defRPr/>
              </a:pPr>
              <a:t>18</a:t>
            </a:fld>
            <a:endParaRPr lang="en-US"/>
          </a:p>
        </p:txBody>
      </p:sp>
      <p:sp>
        <p:nvSpPr>
          <p:cNvPr id="3" name="Date Placeholder 4">
            <a:extLst>
              <a:ext uri="{FF2B5EF4-FFF2-40B4-BE49-F238E27FC236}">
                <a16:creationId xmlns:a16="http://schemas.microsoft.com/office/drawing/2014/main" id="{21ECBF27-7266-54E4-32A6-EE2ADF3311FC}"/>
              </a:ext>
            </a:extLst>
          </p:cNvPr>
          <p:cNvSpPr>
            <a:spLocks noGrp="1"/>
          </p:cNvSpPr>
          <p:nvPr>
            <p:ph type="dt" sz="half" idx="13"/>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64BB6AC2-248C-22EF-2F02-DF510B01E808}"/>
              </a:ext>
            </a:extLst>
          </p:cNvPr>
          <p:cNvSpPr>
            <a:spLocks noGrp="1"/>
          </p:cNvSpPr>
          <p:nvPr>
            <p:ph type="ftr" sz="quarter" idx="3"/>
          </p:nvPr>
        </p:nvSpPr>
        <p:spPr/>
        <p:txBody>
          <a:bodyPr/>
          <a:lstStyle/>
          <a:p>
            <a:pPr>
              <a:defRPr/>
            </a:pPr>
            <a:r>
              <a:rPr lang="en-US"/>
              <a:t>FOOD DAY 4</a:t>
            </a:r>
          </a:p>
        </p:txBody>
      </p:sp>
      <p:pic>
        <p:nvPicPr>
          <p:cNvPr id="394" name="Google Shape;394;p38"/>
          <p:cNvPicPr preferRelativeResize="0"/>
          <p:nvPr/>
        </p:nvPicPr>
        <p:blipFill rotWithShape="1">
          <a:blip r:embed="rId3">
            <a:alphaModFix/>
          </a:blip>
          <a:srcRect/>
          <a:stretch/>
        </p:blipFill>
        <p:spPr>
          <a:xfrm>
            <a:off x="428253" y="2286000"/>
            <a:ext cx="3076947" cy="23491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5" name="Title 4">
            <a:extLst>
              <a:ext uri="{FF2B5EF4-FFF2-40B4-BE49-F238E27FC236}">
                <a16:creationId xmlns:a16="http://schemas.microsoft.com/office/drawing/2014/main" id="{C46F30A9-FF92-ABF7-52ED-E2EAA2470166}"/>
              </a:ext>
            </a:extLst>
          </p:cNvPr>
          <p:cNvSpPr>
            <a:spLocks noGrp="1"/>
          </p:cNvSpPr>
          <p:nvPr>
            <p:ph type="title"/>
          </p:nvPr>
        </p:nvSpPr>
        <p:spPr/>
        <p:txBody>
          <a:bodyPr/>
          <a:lstStyle/>
          <a:p>
            <a:r>
              <a:rPr lang="en-US">
                <a:sym typeface="Lucida Sans"/>
              </a:rPr>
              <a:t>Assessing Reheating</a:t>
            </a:r>
            <a:endParaRPr lang="en-US"/>
          </a:p>
        </p:txBody>
      </p:sp>
      <p:sp>
        <p:nvSpPr>
          <p:cNvPr id="410" name="Google Shape;410;p40"/>
          <p:cNvSpPr txBox="1">
            <a:spLocks noGrp="1"/>
          </p:cNvSpPr>
          <p:nvPr>
            <p:ph idx="1"/>
          </p:nvPr>
        </p:nvSpPr>
        <p:spPr>
          <a:prstGeom prst="rect">
            <a:avLst/>
          </a:prstGeom>
          <a:noFill/>
          <a:ln>
            <a:noFill/>
          </a:ln>
        </p:spPr>
        <p:txBody>
          <a:bodyPr spcFirstLastPara="1" vert="horz" wrap="square" lIns="0" tIns="0" rIns="0" bIns="0" rtlCol="0" anchor="t" anchorCtr="0">
            <a:noAutofit/>
          </a:bodyPr>
          <a:lstStyle/>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Time of inspection is important</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Making the correct call</a:t>
            </a:r>
          </a:p>
          <a:p>
            <a:pPr marL="0" lvl="1" indent="0">
              <a:lnSpc>
                <a:spcPct val="110000"/>
              </a:lnSpc>
              <a:spcBef>
                <a:spcPts val="1200"/>
              </a:spcBef>
              <a:spcAft>
                <a:spcPts val="200"/>
              </a:spcAft>
              <a:buSzPct val="100000"/>
              <a:buNone/>
            </a:pPr>
            <a:r>
              <a:rPr lang="en-US">
                <a:sym typeface="Arial"/>
              </a:rPr>
              <a:t>	Hot holding vs. reheating</a:t>
            </a:r>
            <a:endParaRPr/>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Reheating methods</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Knowing the equipment’s capabilities</a:t>
            </a:r>
            <a:endParaRPr sz="2000"/>
          </a:p>
        </p:txBody>
      </p:sp>
      <p:sp>
        <p:nvSpPr>
          <p:cNvPr id="2" name="Slide Number Placeholder 3">
            <a:extLst>
              <a:ext uri="{FF2B5EF4-FFF2-40B4-BE49-F238E27FC236}">
                <a16:creationId xmlns:a16="http://schemas.microsoft.com/office/drawing/2014/main" id="{FECFF160-4305-23E6-4D50-80B5FEBBA2D4}"/>
              </a:ext>
            </a:extLst>
          </p:cNvPr>
          <p:cNvSpPr>
            <a:spLocks noGrp="1"/>
          </p:cNvSpPr>
          <p:nvPr>
            <p:ph type="sldNum" sz="quarter" idx="12"/>
          </p:nvPr>
        </p:nvSpPr>
        <p:spPr/>
        <p:txBody>
          <a:bodyPr/>
          <a:lstStyle/>
          <a:p>
            <a:pPr>
              <a:defRPr/>
            </a:pPr>
            <a:fld id="{712C4A9B-56B6-4F19-B34C-CB5061A7DFCE}" type="slidenum">
              <a:rPr lang="en-US" smtClean="0"/>
              <a:pPr>
                <a:defRPr/>
              </a:pPr>
              <a:t>19</a:t>
            </a:fld>
            <a:endParaRPr lang="en-US"/>
          </a:p>
        </p:txBody>
      </p:sp>
      <p:sp>
        <p:nvSpPr>
          <p:cNvPr id="3" name="Date Placeholder 4">
            <a:extLst>
              <a:ext uri="{FF2B5EF4-FFF2-40B4-BE49-F238E27FC236}">
                <a16:creationId xmlns:a16="http://schemas.microsoft.com/office/drawing/2014/main" id="{57E30704-43BA-DEB3-4E36-08884A4AF08F}"/>
              </a:ext>
            </a:extLst>
          </p:cNvPr>
          <p:cNvSpPr>
            <a:spLocks noGrp="1"/>
          </p:cNvSpPr>
          <p:nvPr>
            <p:ph type="dt" sz="half" idx="13"/>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DC413E87-0B70-DF9A-D7F6-7F40E2984051}"/>
              </a:ext>
            </a:extLst>
          </p:cNvPr>
          <p:cNvSpPr>
            <a:spLocks noGrp="1"/>
          </p:cNvSpPr>
          <p:nvPr>
            <p:ph type="ftr" sz="quarter" idx="3"/>
          </p:nvPr>
        </p:nvSpPr>
        <p:spPr/>
        <p:txBody>
          <a:bodyPr/>
          <a:lstStyle/>
          <a:p>
            <a:pPr>
              <a:defRPr/>
            </a:pPr>
            <a:r>
              <a:rPr lang="en-US"/>
              <a:t>FOOD DAY 4</a:t>
            </a:r>
          </a:p>
        </p:txBody>
      </p:sp>
      <p:pic>
        <p:nvPicPr>
          <p:cNvPr id="412" name="Google Shape;412;p40"/>
          <p:cNvPicPr preferRelativeResize="0"/>
          <p:nvPr/>
        </p:nvPicPr>
        <p:blipFill rotWithShape="1">
          <a:blip r:embed="rId3">
            <a:alphaModFix/>
          </a:blip>
          <a:srcRect/>
          <a:stretch/>
        </p:blipFill>
        <p:spPr>
          <a:xfrm>
            <a:off x="7426755" y="1845734"/>
            <a:ext cx="3728925" cy="26953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B1BA1E-F413-A7EE-551D-CB8516A2B92A}"/>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377" rtl="0" eaLnBrk="1" latinLnBrk="0" hangingPunct="1">
              <a:lnSpc>
                <a:spcPct val="85000"/>
              </a:lnSpc>
              <a:spcBef>
                <a:spcPct val="0"/>
              </a:spcBef>
              <a:buNone/>
              <a:defRPr sz="4800" kern="1200" spc="-51" baseline="0">
                <a:solidFill>
                  <a:schemeClr val="tx2"/>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pc="-50" dirty="0">
                <a:solidFill>
                  <a:srgbClr val="FFFFFF"/>
                </a:solidFill>
                <a:latin typeface="Verdana" panose="020B0604030504040204" pitchFamily="34" charset="0"/>
                <a:ea typeface="Verdana" panose="020B0604030504040204" pitchFamily="34" charset="0"/>
              </a:rPr>
              <a:t>Risk-Based Inspections (RBI)</a:t>
            </a:r>
            <a:endParaRPr kumimoji="0" lang="en-US" sz="4800" b="0" i="0" u="none" strike="noStrike" kern="1200" cap="none" spc="-5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6" name="Text Placeholder 5">
            <a:extLst>
              <a:ext uri="{FF2B5EF4-FFF2-40B4-BE49-F238E27FC236}">
                <a16:creationId xmlns:a16="http://schemas.microsoft.com/office/drawing/2014/main" id="{C539040D-0F9B-60F0-32C3-C1D6C342FA79}"/>
              </a:ext>
            </a:extLst>
          </p:cNvPr>
          <p:cNvSpPr>
            <a:spLocks noGrp="1"/>
          </p:cNvSpPr>
          <p:nvPr>
            <p:ph type="body" sz="half" idx="2"/>
          </p:nvPr>
        </p:nvSpPr>
        <p:spPr/>
        <p:txBody>
          <a:bodyPr/>
          <a:lstStyle/>
          <a:p>
            <a:r>
              <a:rPr lang="en-US"/>
              <a:t>The utilization of HACCP principles to control risk factors in a retail food inspection program.</a:t>
            </a:r>
          </a:p>
          <a:p>
            <a:endParaRPr lang="en-US"/>
          </a:p>
        </p:txBody>
      </p:sp>
      <p:sp>
        <p:nvSpPr>
          <p:cNvPr id="2" name="Date Placeholder 1">
            <a:extLst>
              <a:ext uri="{FF2B5EF4-FFF2-40B4-BE49-F238E27FC236}">
                <a16:creationId xmlns:a16="http://schemas.microsoft.com/office/drawing/2014/main" id="{3E8EF4D0-7938-E7EC-E9D9-3E3AD38C42E1}"/>
              </a:ext>
            </a:extLst>
          </p:cNvPr>
          <p:cNvSpPr>
            <a:spLocks noGrp="1"/>
          </p:cNvSpPr>
          <p:nvPr>
            <p:ph type="dt" sz="half" idx="14"/>
          </p:nvPr>
        </p:nvSpPr>
        <p:spPr/>
        <p:txBody>
          <a:bodyPr/>
          <a:lstStyle/>
          <a:p>
            <a:pPr>
              <a:defRPr/>
            </a:pPr>
            <a:r>
              <a:rPr lang="en-US"/>
              <a:t>Spring 2025</a:t>
            </a:r>
          </a:p>
        </p:txBody>
      </p:sp>
      <p:sp>
        <p:nvSpPr>
          <p:cNvPr id="9" name="Slide Number Placeholder 8">
            <a:extLst>
              <a:ext uri="{FF2B5EF4-FFF2-40B4-BE49-F238E27FC236}">
                <a16:creationId xmlns:a16="http://schemas.microsoft.com/office/drawing/2014/main" id="{362B37FF-F6C9-2758-B854-21A2568DA28C}"/>
              </a:ext>
            </a:extLst>
          </p:cNvPr>
          <p:cNvSpPr>
            <a:spLocks noGrp="1"/>
          </p:cNvSpPr>
          <p:nvPr>
            <p:ph type="sldNum" sz="quarter" idx="16"/>
          </p:nvPr>
        </p:nvSpPr>
        <p:spPr/>
        <p:txBody>
          <a:bodyPr/>
          <a:lstStyle/>
          <a:p>
            <a:pPr>
              <a:defRPr/>
            </a:pPr>
            <a:fld id="{CA5D3CE2-850F-4E9B-A1F3-A9E6255A1C7E}" type="slidenum">
              <a:rPr lang="en-US" smtClean="0"/>
              <a:pPr>
                <a:defRPr/>
              </a:pPr>
              <a:t>2</a:t>
            </a:fld>
            <a:endParaRPr lang="en-US"/>
          </a:p>
        </p:txBody>
      </p:sp>
      <p:sp>
        <p:nvSpPr>
          <p:cNvPr id="4" name="Text Placeholder 3">
            <a:extLst>
              <a:ext uri="{FF2B5EF4-FFF2-40B4-BE49-F238E27FC236}">
                <a16:creationId xmlns:a16="http://schemas.microsoft.com/office/drawing/2014/main" id="{8B975AEA-69C9-19E8-1456-76C751475C55}"/>
              </a:ext>
            </a:extLst>
          </p:cNvPr>
          <p:cNvSpPr txBox="1">
            <a:spLocks/>
          </p:cNvSpPr>
          <p:nvPr/>
        </p:nvSpPr>
        <p:spPr>
          <a:xfrm>
            <a:off x="366651" y="-1835150"/>
            <a:ext cx="4592638" cy="3670300"/>
          </a:xfrm>
          <a:prstGeom prst="rect">
            <a:avLst/>
          </a:prstGeom>
        </p:spPr>
        <p:txBody>
          <a:bodyPr vert="horz" lIns="0" tIns="45720" rIns="0" bIns="45720" rtlCol="0">
            <a:normAutofit/>
          </a:bodyPr>
          <a:lstStyle>
            <a:lvl1pPr marL="342900" indent="-342900" algn="l" defTabSz="914377" rtl="0" eaLnBrk="1" latinLnBrk="0" hangingPunct="1">
              <a:lnSpc>
                <a:spcPct val="90000"/>
              </a:lnSpc>
              <a:spcBef>
                <a:spcPts val="1200"/>
              </a:spcBef>
              <a:spcAft>
                <a:spcPts val="200"/>
              </a:spcAft>
              <a:buClr>
                <a:schemeClr val="accent2"/>
              </a:buClr>
              <a:buSzPct val="100000"/>
              <a:buFont typeface="Arial" panose="020B0604020202020204" pitchFamily="34" charset="0"/>
              <a:buChar char="•"/>
              <a:defRPr sz="2000" kern="1200">
                <a:solidFill>
                  <a:schemeClr val="tx2"/>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2"/>
              </a:buClr>
              <a:buFont typeface="Arial" panose="020B0604020202020204" pitchFamily="34" charset="0"/>
              <a:buChar char="•"/>
              <a:defRPr sz="1800" kern="1200">
                <a:solidFill>
                  <a:schemeClr val="tx2"/>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FFFFFF"/>
              </a:buClr>
              <a:defRPr/>
            </a:pPr>
            <a:endParaRPr lang="en-US">
              <a:solidFill>
                <a:srgbClr val="FFFFFF"/>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144F687-8F71-23EF-8EFD-0AAA43A33DC1}"/>
              </a:ext>
              <a:ext uri="{C183D7F6-B498-43B3-948B-1728B52AA6E4}">
                <adec:decorative xmlns:adec="http://schemas.microsoft.com/office/drawing/2017/decorative" val="1"/>
              </a:ext>
            </a:extLst>
          </p:cNvPr>
          <p:cNvSpPr/>
          <p:nvPr/>
        </p:nvSpPr>
        <p:spPr>
          <a:xfrm>
            <a:off x="5376654" y="271091"/>
            <a:ext cx="6115637" cy="5992550"/>
          </a:xfrm>
          <a:prstGeom prst="rect">
            <a:avLst/>
          </a:prstGeom>
          <a:solidFill>
            <a:srgbClr val="203A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7830E4-0824-2D10-76B0-C3BA577935DE}"/>
              </a:ext>
            </a:extLst>
          </p:cNvPr>
          <p:cNvSpPr/>
          <p:nvPr/>
        </p:nvSpPr>
        <p:spPr>
          <a:xfrm>
            <a:off x="8684999" y="2590800"/>
            <a:ext cx="2444523" cy="33547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985F72-A0EC-9F66-0A90-C70CB984510B}"/>
              </a:ext>
            </a:extLst>
          </p:cNvPr>
          <p:cNvSpPr/>
          <p:nvPr/>
        </p:nvSpPr>
        <p:spPr>
          <a:xfrm>
            <a:off x="5666803" y="584490"/>
            <a:ext cx="2942455" cy="32868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b="1">
              <a:solidFill>
                <a:srgbClr val="203A4E"/>
              </a:solidFill>
              <a:latin typeface="Arial" panose="020B0604020202020204" pitchFamily="34" charset="0"/>
              <a:cs typeface="Arial" panose="020B0604020202020204" pitchFamily="34" charset="0"/>
            </a:endParaRPr>
          </a:p>
          <a:p>
            <a:pPr algn="ctr"/>
            <a:r>
              <a:rPr lang="en-US" sz="3000" b="1">
                <a:solidFill>
                  <a:schemeClr val="tx2"/>
                </a:solidFill>
                <a:latin typeface="Arial" panose="020B0604020202020204" pitchFamily="34" charset="0"/>
                <a:cs typeface="Arial" panose="020B0604020202020204" pitchFamily="34" charset="0"/>
              </a:rPr>
              <a:t>Risk-Based</a:t>
            </a:r>
          </a:p>
          <a:p>
            <a:pPr algn="ctr"/>
            <a:r>
              <a:rPr lang="en-US" sz="3000" b="1">
                <a:solidFill>
                  <a:schemeClr val="tx2"/>
                </a:solidFill>
                <a:latin typeface="Arial" panose="020B0604020202020204" pitchFamily="34" charset="0"/>
                <a:cs typeface="Arial" panose="020B0604020202020204" pitchFamily="34" charset="0"/>
              </a:rPr>
              <a:t>= </a:t>
            </a:r>
          </a:p>
          <a:p>
            <a:pPr algn="ctr"/>
            <a:r>
              <a:rPr lang="en-US" sz="3000" b="1">
                <a:solidFill>
                  <a:schemeClr val="tx2"/>
                </a:solidFill>
                <a:latin typeface="Arial" panose="020B0604020202020204" pitchFamily="34" charset="0"/>
                <a:cs typeface="Arial" panose="020B0604020202020204" pitchFamily="34" charset="0"/>
              </a:rPr>
              <a:t>HACCP-Based</a:t>
            </a:r>
          </a:p>
          <a:p>
            <a:pPr algn="ctr"/>
            <a:endParaRPr lang="en-US"/>
          </a:p>
        </p:txBody>
      </p:sp>
      <p:sp>
        <p:nvSpPr>
          <p:cNvPr id="13" name="Rectangle 12">
            <a:extLst>
              <a:ext uri="{FF2B5EF4-FFF2-40B4-BE49-F238E27FC236}">
                <a16:creationId xmlns:a16="http://schemas.microsoft.com/office/drawing/2014/main" id="{F1372AE7-6D9B-713D-E48F-E42670BB92FB}"/>
              </a:ext>
            </a:extLst>
          </p:cNvPr>
          <p:cNvSpPr/>
          <p:nvPr/>
        </p:nvSpPr>
        <p:spPr>
          <a:xfrm>
            <a:off x="8685000" y="584491"/>
            <a:ext cx="2444523" cy="1910696"/>
          </a:xfrm>
          <a:prstGeom prst="rect">
            <a:avLst/>
          </a:prstGeom>
          <a:solidFill>
            <a:srgbClr val="687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latin typeface="Arial" panose="020B0604020202020204" pitchFamily="34" charset="0"/>
                <a:cs typeface="Arial" panose="020B0604020202020204" pitchFamily="34" charset="0"/>
              </a:rPr>
              <a:t>HACCP Principles</a:t>
            </a:r>
          </a:p>
        </p:txBody>
      </p:sp>
      <p:sp>
        <p:nvSpPr>
          <p:cNvPr id="15" name="Rectangle 14">
            <a:extLst>
              <a:ext uri="{FF2B5EF4-FFF2-40B4-BE49-F238E27FC236}">
                <a16:creationId xmlns:a16="http://schemas.microsoft.com/office/drawing/2014/main" id="{C9588C6D-E443-FB97-B585-D4B4CF008953}"/>
              </a:ext>
            </a:extLst>
          </p:cNvPr>
          <p:cNvSpPr/>
          <p:nvPr/>
        </p:nvSpPr>
        <p:spPr>
          <a:xfrm>
            <a:off x="5666802" y="3962401"/>
            <a:ext cx="2935600" cy="1978642"/>
          </a:xfrm>
          <a:prstGeom prst="rect">
            <a:avLst/>
          </a:prstGeom>
          <a:solidFill>
            <a:srgbClr val="BDE2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5">
            <a:extLst>
              <a:ext uri="{FF2B5EF4-FFF2-40B4-BE49-F238E27FC236}">
                <a16:creationId xmlns:a16="http://schemas.microsoft.com/office/drawing/2014/main" id="{84557298-AF63-E119-E656-82A9E22A87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92004" y="4249811"/>
            <a:ext cx="2692052" cy="1444816"/>
          </a:xfrm>
          <a:prstGeom prst="rect">
            <a:avLst/>
          </a:prstGeom>
        </p:spPr>
      </p:pic>
      <p:pic>
        <p:nvPicPr>
          <p:cNvPr id="20" name="Graphic 19" descr="Magnifying glass with solid fill">
            <a:extLst>
              <a:ext uri="{FF2B5EF4-FFF2-40B4-BE49-F238E27FC236}">
                <a16:creationId xmlns:a16="http://schemas.microsoft.com/office/drawing/2014/main" id="{E1925951-B748-524F-B9E4-F01F077249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19407">
            <a:off x="8606166" y="3111365"/>
            <a:ext cx="2760648" cy="2760648"/>
          </a:xfrm>
          <a:prstGeom prst="rect">
            <a:avLst/>
          </a:prstGeom>
        </p:spPr>
      </p:pic>
      <p:sp>
        <p:nvSpPr>
          <p:cNvPr id="21" name="TextBox 20">
            <a:extLst>
              <a:ext uri="{FF2B5EF4-FFF2-40B4-BE49-F238E27FC236}">
                <a16:creationId xmlns:a16="http://schemas.microsoft.com/office/drawing/2014/main" id="{287D7597-C432-D467-4CEB-4A7FCB0B843F}"/>
              </a:ext>
            </a:extLst>
          </p:cNvPr>
          <p:cNvSpPr txBox="1"/>
          <p:nvPr/>
        </p:nvSpPr>
        <p:spPr>
          <a:xfrm>
            <a:off x="8980367" y="3792326"/>
            <a:ext cx="1447540" cy="830997"/>
          </a:xfrm>
          <a:prstGeom prst="rect">
            <a:avLst/>
          </a:prstGeom>
          <a:noFill/>
        </p:spPr>
        <p:txBody>
          <a:bodyPr wrap="square" rtlCol="0">
            <a:spAutoFit/>
          </a:bodyPr>
          <a:lstStyle/>
          <a:p>
            <a:pPr algn="ctr"/>
            <a:r>
              <a:rPr lang="en-US" sz="2400" b="1">
                <a:solidFill>
                  <a:schemeClr val="tx2"/>
                </a:solidFill>
                <a:latin typeface="Arial" panose="020B0604020202020204" pitchFamily="34" charset="0"/>
                <a:cs typeface="Arial" panose="020B0604020202020204" pitchFamily="34" charset="0"/>
              </a:rPr>
              <a:t>Risk</a:t>
            </a:r>
          </a:p>
          <a:p>
            <a:pPr algn="ctr"/>
            <a:r>
              <a:rPr lang="en-US" sz="2400" b="1">
                <a:solidFill>
                  <a:schemeClr val="tx2"/>
                </a:solidFill>
                <a:latin typeface="Arial" panose="020B0604020202020204" pitchFamily="34" charset="0"/>
                <a:cs typeface="Arial" panose="020B0604020202020204" pitchFamily="34" charset="0"/>
              </a:rPr>
              <a:t>Factors</a:t>
            </a:r>
          </a:p>
        </p:txBody>
      </p:sp>
      <p:sp>
        <p:nvSpPr>
          <p:cNvPr id="25" name="Slide Number Placeholder 6">
            <a:extLst>
              <a:ext uri="{FF2B5EF4-FFF2-40B4-BE49-F238E27FC236}">
                <a16:creationId xmlns:a16="http://schemas.microsoft.com/office/drawing/2014/main" id="{40269729-5CD4-74C6-F3E6-4D7674785203}"/>
              </a:ext>
            </a:extLst>
          </p:cNvPr>
          <p:cNvSpPr txBox="1">
            <a:spLocks/>
          </p:cNvSpPr>
          <p:nvPr/>
        </p:nvSpPr>
        <p:spPr>
          <a:xfrm>
            <a:off x="9900460" y="6459787"/>
            <a:ext cx="1312025" cy="365125"/>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Bef>
                <a:spcPts val="600"/>
              </a:spcBef>
              <a:spcAft>
                <a:spcPts val="600"/>
              </a:spcAft>
              <a:buClr>
                <a:srgbClr val="609328"/>
              </a:buClr>
              <a:buSzPct val="100000"/>
              <a:defRPr/>
            </a:pPr>
            <a:fld id="{712C4A9B-56B6-4F19-B34C-CB5061A7DFCE}" type="slidenum">
              <a:rPr lang="en-US" sz="1200">
                <a:solidFill>
                  <a:srgbClr val="FFFFFF"/>
                </a:solidFill>
                <a:latin typeface="Arial" panose="020B0604020202020204" pitchFamily="34" charset="0"/>
                <a:cs typeface="Arial" panose="020B0604020202020204" pitchFamily="34" charset="0"/>
              </a:rPr>
              <a:pPr algn="r">
                <a:spcBef>
                  <a:spcPts val="600"/>
                </a:spcBef>
                <a:spcAft>
                  <a:spcPts val="600"/>
                </a:spcAft>
                <a:buClr>
                  <a:srgbClr val="609328"/>
                </a:buClr>
                <a:buSzPct val="100000"/>
                <a:defRPr/>
              </a:pPr>
              <a:t>2</a:t>
            </a:fld>
            <a:endParaRPr lang="en-US" sz="1200">
              <a:solidFill>
                <a:srgbClr val="FFFFFF"/>
              </a:solidFill>
              <a:latin typeface="Arial" panose="020B0604020202020204" pitchFamily="34" charset="0"/>
              <a:cs typeface="Arial" panose="020B0604020202020204" pitchFamily="34" charset="0"/>
            </a:endParaRPr>
          </a:p>
        </p:txBody>
      </p:sp>
      <p:sp>
        <p:nvSpPr>
          <p:cNvPr id="26" name="Date Placeholder 7">
            <a:extLst>
              <a:ext uri="{FF2B5EF4-FFF2-40B4-BE49-F238E27FC236}">
                <a16:creationId xmlns:a16="http://schemas.microsoft.com/office/drawing/2014/main" id="{E66ECEF9-AC30-D273-5D9D-D37C430E8D09}"/>
              </a:ext>
            </a:extLst>
          </p:cNvPr>
          <p:cNvSpPr txBox="1">
            <a:spLocks/>
          </p:cNvSpPr>
          <p:nvPr/>
        </p:nvSpPr>
        <p:spPr>
          <a:xfrm>
            <a:off x="1097282" y="6459787"/>
            <a:ext cx="2472271" cy="365125"/>
          </a:xfrm>
          <a:prstGeom prst="rect">
            <a:avLst/>
          </a:prstGeom>
        </p:spPr>
        <p:txBody>
          <a:bodyPr vert="horz" lIns="91440" tIns="45720" rIns="91440" bIns="45720" rtlCol="0" anchor="ctr" anchorCtr="0">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24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defTabSz="457200">
              <a:defRPr/>
            </a:pPr>
            <a:r>
              <a:rPr lang="en-US" sz="900"/>
              <a:t> </a:t>
            </a:r>
          </a:p>
        </p:txBody>
      </p:sp>
      <p:sp>
        <p:nvSpPr>
          <p:cNvPr id="27" name="Footer Placeholder 8">
            <a:extLst>
              <a:ext uri="{FF2B5EF4-FFF2-40B4-BE49-F238E27FC236}">
                <a16:creationId xmlns:a16="http://schemas.microsoft.com/office/drawing/2014/main" id="{704D97EB-97A3-FBDA-4757-652384055587}"/>
              </a:ext>
            </a:extLst>
          </p:cNvPr>
          <p:cNvSpPr txBox="1">
            <a:spLocks/>
          </p:cNvSpPr>
          <p:nvPr/>
        </p:nvSpPr>
        <p:spPr>
          <a:xfrm>
            <a:off x="3686186" y="6459787"/>
            <a:ext cx="4822804" cy="365125"/>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600"/>
              </a:spcBef>
              <a:spcAft>
                <a:spcPts val="600"/>
              </a:spcAft>
              <a:buClr>
                <a:srgbClr val="609328"/>
              </a:buClr>
              <a:buSzPct val="100000"/>
              <a:defRPr/>
            </a:pPr>
            <a:r>
              <a:rPr lang="en-US" sz="900">
                <a:solidFill>
                  <a:srgbClr val="FFFFFF"/>
                </a:solidFill>
                <a:latin typeface="Arial" panose="020B0604020202020204" pitchFamily="34" charset="0"/>
                <a:cs typeface="Arial" panose="020B0604020202020204" pitchFamily="34" charset="0"/>
              </a:rPr>
              <a:t>FOOD DAY 4 </a:t>
            </a:r>
          </a:p>
        </p:txBody>
      </p:sp>
    </p:spTree>
    <p:extLst>
      <p:ext uri="{BB962C8B-B14F-4D97-AF65-F5344CB8AC3E}">
        <p14:creationId xmlns:p14="http://schemas.microsoft.com/office/powerpoint/2010/main" val="27126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5" name="Title 4">
            <a:extLst>
              <a:ext uri="{FF2B5EF4-FFF2-40B4-BE49-F238E27FC236}">
                <a16:creationId xmlns:a16="http://schemas.microsoft.com/office/drawing/2014/main" id="{86339A18-DD7E-B83E-494A-2F30B465C824}"/>
              </a:ext>
            </a:extLst>
          </p:cNvPr>
          <p:cNvSpPr>
            <a:spLocks noGrp="1"/>
          </p:cNvSpPr>
          <p:nvPr>
            <p:ph type="title"/>
          </p:nvPr>
        </p:nvSpPr>
        <p:spPr/>
        <p:txBody>
          <a:bodyPr/>
          <a:lstStyle/>
          <a:p>
            <a:r>
              <a:rPr lang="en-US">
                <a:sym typeface="Lucida Sans"/>
              </a:rPr>
              <a:t>Assessing Cooling</a:t>
            </a:r>
            <a:endParaRPr lang="en-US"/>
          </a:p>
        </p:txBody>
      </p:sp>
      <p:sp>
        <p:nvSpPr>
          <p:cNvPr id="419" name="Google Shape;419;p41"/>
          <p:cNvSpPr txBox="1">
            <a:spLocks noGrp="1"/>
          </p:cNvSpPr>
          <p:nvPr>
            <p:ph idx="1"/>
          </p:nvPr>
        </p:nvSpPr>
        <p:spPr>
          <a:xfrm>
            <a:off x="5447194" y="1792705"/>
            <a:ext cx="6211406" cy="3865577"/>
          </a:xfrm>
          <a:prstGeom prst="rect">
            <a:avLst/>
          </a:prstGeom>
          <a:noFill/>
          <a:ln>
            <a:noFill/>
          </a:ln>
        </p:spPr>
        <p:txBody>
          <a:bodyPr spcFirstLastPara="1" vert="horz" wrap="square" lIns="0" tIns="0" rIns="0" bIns="0" rtlCol="0" anchor="t" anchorCtr="0">
            <a:noAutofit/>
          </a:bodyPr>
          <a:lstStyle/>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Time of inspection is important</a:t>
            </a:r>
            <a:endParaRPr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Blast chillers are great, but have a back-up plan such as using smaller/shallower pans and an ice paddle</a:t>
            </a:r>
            <a:endParaRPr lang="en-US" sz="2400"/>
          </a:p>
          <a:p>
            <a:pPr marL="342900" lvl="1" indent="-342900">
              <a:lnSpc>
                <a:spcPct val="110000"/>
              </a:lnSpc>
              <a:spcBef>
                <a:spcPts val="1200"/>
              </a:spcBef>
              <a:spcAft>
                <a:spcPts val="200"/>
              </a:spcAft>
              <a:buSzPct val="100000"/>
              <a:buFont typeface="Arial" panose="020B0604020202020204" pitchFamily="34" charset="0"/>
              <a:buChar char="•"/>
            </a:pPr>
            <a:r>
              <a:rPr lang="en-US" sz="2400">
                <a:sym typeface="Arial"/>
              </a:rPr>
              <a:t>Use proper method for taking cooling temperatures</a:t>
            </a:r>
            <a:endParaRPr sz="2400">
              <a:sym typeface="Arial"/>
            </a:endParaRPr>
          </a:p>
          <a:p>
            <a:pPr marL="342900" lvl="1" indent="-342900">
              <a:lnSpc>
                <a:spcPct val="110000"/>
              </a:lnSpc>
              <a:spcBef>
                <a:spcPts val="1200"/>
              </a:spcBef>
              <a:spcAft>
                <a:spcPts val="200"/>
              </a:spcAft>
              <a:buSzPct val="100000"/>
              <a:buFont typeface="Arial" panose="020B0604020202020204" pitchFamily="34" charset="0"/>
              <a:buChar char="•"/>
            </a:pPr>
            <a:r>
              <a:rPr lang="en-US" sz="2400"/>
              <a:t>Follow-up on suspicious containers</a:t>
            </a:r>
            <a:endParaRPr sz="2400"/>
          </a:p>
          <a:p>
            <a:pPr marL="457200" indent="0">
              <a:spcBef>
                <a:spcPts val="560"/>
              </a:spcBef>
              <a:spcAft>
                <a:spcPts val="0"/>
              </a:spcAft>
              <a:buNone/>
            </a:pPr>
            <a:endParaRPr>
              <a:solidFill>
                <a:schemeClr val="tx1"/>
              </a:solidFill>
            </a:endParaRPr>
          </a:p>
        </p:txBody>
      </p:sp>
      <p:sp>
        <p:nvSpPr>
          <p:cNvPr id="2" name="Slide Number Placeholder 3">
            <a:extLst>
              <a:ext uri="{FF2B5EF4-FFF2-40B4-BE49-F238E27FC236}">
                <a16:creationId xmlns:a16="http://schemas.microsoft.com/office/drawing/2014/main" id="{78365FC2-FBB7-F26A-04C9-D65078073286}"/>
              </a:ext>
            </a:extLst>
          </p:cNvPr>
          <p:cNvSpPr>
            <a:spLocks noGrp="1"/>
          </p:cNvSpPr>
          <p:nvPr>
            <p:ph type="sldNum" sz="quarter" idx="12"/>
          </p:nvPr>
        </p:nvSpPr>
        <p:spPr/>
        <p:txBody>
          <a:bodyPr/>
          <a:lstStyle/>
          <a:p>
            <a:pPr>
              <a:defRPr/>
            </a:pPr>
            <a:fld id="{712C4A9B-56B6-4F19-B34C-CB5061A7DFCE}" type="slidenum">
              <a:rPr lang="en-US" smtClean="0"/>
              <a:pPr>
                <a:defRPr/>
              </a:pPr>
              <a:t>20</a:t>
            </a:fld>
            <a:endParaRPr lang="en-US"/>
          </a:p>
        </p:txBody>
      </p:sp>
      <p:sp>
        <p:nvSpPr>
          <p:cNvPr id="3" name="Date Placeholder 4">
            <a:extLst>
              <a:ext uri="{FF2B5EF4-FFF2-40B4-BE49-F238E27FC236}">
                <a16:creationId xmlns:a16="http://schemas.microsoft.com/office/drawing/2014/main" id="{4870D239-018C-AE34-652B-BD87DB24B501}"/>
              </a:ext>
            </a:extLst>
          </p:cNvPr>
          <p:cNvSpPr>
            <a:spLocks noGrp="1"/>
          </p:cNvSpPr>
          <p:nvPr>
            <p:ph type="dt" sz="half" idx="13"/>
          </p:nvPr>
        </p:nvSpPr>
        <p:spPr/>
        <p:txBody>
          <a:bodyPr/>
          <a:lstStyle/>
          <a:p>
            <a:pPr>
              <a:defRPr/>
            </a:pPr>
            <a:r>
              <a:rPr lang="en-US"/>
              <a:t>Spring 2025</a:t>
            </a:r>
          </a:p>
        </p:txBody>
      </p:sp>
      <p:sp>
        <p:nvSpPr>
          <p:cNvPr id="4" name="Footer Placeholder 5">
            <a:extLst>
              <a:ext uri="{FF2B5EF4-FFF2-40B4-BE49-F238E27FC236}">
                <a16:creationId xmlns:a16="http://schemas.microsoft.com/office/drawing/2014/main" id="{0FDCAFB7-B97C-D924-957C-2BF5C0B5A453}"/>
              </a:ext>
            </a:extLst>
          </p:cNvPr>
          <p:cNvSpPr>
            <a:spLocks noGrp="1"/>
          </p:cNvSpPr>
          <p:nvPr>
            <p:ph type="ftr" sz="quarter" idx="3"/>
          </p:nvPr>
        </p:nvSpPr>
        <p:spPr/>
        <p:txBody>
          <a:bodyPr/>
          <a:lstStyle/>
          <a:p>
            <a:pPr>
              <a:defRPr/>
            </a:pPr>
            <a:r>
              <a:rPr lang="en-US"/>
              <a:t>FOOD DAY 4</a:t>
            </a:r>
          </a:p>
        </p:txBody>
      </p:sp>
      <p:pic>
        <p:nvPicPr>
          <p:cNvPr id="421" name="Google Shape;421;p41"/>
          <p:cNvPicPr preferRelativeResize="0"/>
          <p:nvPr/>
        </p:nvPicPr>
        <p:blipFill rotWithShape="1">
          <a:blip r:embed="rId3">
            <a:alphaModFix/>
          </a:blip>
          <a:srcRect/>
          <a:stretch/>
        </p:blipFill>
        <p:spPr>
          <a:xfrm>
            <a:off x="947431" y="2002562"/>
            <a:ext cx="3805050" cy="2852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9DA0-C341-7FA8-7B50-C7BC2D84718C}"/>
              </a:ext>
            </a:extLst>
          </p:cNvPr>
          <p:cNvSpPr>
            <a:spLocks noGrp="1"/>
          </p:cNvSpPr>
          <p:nvPr>
            <p:ph type="title"/>
          </p:nvPr>
        </p:nvSpPr>
        <p:spPr/>
        <p:txBody>
          <a:bodyPr/>
          <a:lstStyle/>
          <a:p>
            <a:r>
              <a:rPr lang="en-US" dirty="0"/>
              <a:t>Flow Diagram</a:t>
            </a:r>
          </a:p>
        </p:txBody>
      </p:sp>
      <p:sp>
        <p:nvSpPr>
          <p:cNvPr id="3" name="Content Placeholder 2">
            <a:extLst>
              <a:ext uri="{FF2B5EF4-FFF2-40B4-BE49-F238E27FC236}">
                <a16:creationId xmlns:a16="http://schemas.microsoft.com/office/drawing/2014/main" id="{7AD05D55-8359-11B9-A0D2-26F210C6EE30}"/>
              </a:ext>
            </a:extLst>
          </p:cNvPr>
          <p:cNvSpPr>
            <a:spLocks noGrp="1"/>
          </p:cNvSpPr>
          <p:nvPr>
            <p:ph idx="1"/>
          </p:nvPr>
        </p:nvSpPr>
        <p:spPr/>
        <p:txBody>
          <a:bodyPr/>
          <a:lstStyle/>
          <a:p>
            <a:r>
              <a:rPr lang="en-US" dirty="0"/>
              <a:t>Flow Diagram (Flow Chart)</a:t>
            </a:r>
          </a:p>
          <a:p>
            <a:pPr marL="342900" indent="-342900">
              <a:buFont typeface="Arial" panose="020B0604020202020204" pitchFamily="34" charset="0"/>
              <a:buChar char="•"/>
            </a:pPr>
            <a:r>
              <a:rPr lang="en-US" sz="2000" dirty="0"/>
              <a:t>Shows the step-by-step progression or “flow” of food through a food preparation process or the path that food follows from receiving to service or final sale </a:t>
            </a:r>
            <a:br>
              <a:rPr lang="en-US" sz="2000" dirty="0"/>
            </a:br>
            <a:r>
              <a:rPr lang="en-US" sz="2000" dirty="0"/>
              <a:t>to the customer</a:t>
            </a:r>
          </a:p>
          <a:p>
            <a:pPr marL="342900" indent="-342900">
              <a:buFont typeface="Arial" panose="020B0604020202020204" pitchFamily="34" charset="0"/>
              <a:buChar char="•"/>
            </a:pPr>
            <a:r>
              <a:rPr lang="en-US" sz="2000" dirty="0"/>
              <a:t>May help to identify shortfalls in existing recipes that could result in an </a:t>
            </a:r>
            <a:br>
              <a:rPr lang="en-US" sz="2000" dirty="0"/>
            </a:br>
            <a:r>
              <a:rPr lang="en-US" sz="2000" dirty="0"/>
              <a:t>out-of-control hazard</a:t>
            </a:r>
          </a:p>
          <a:p>
            <a:pPr marL="342900" indent="-342900">
              <a:buFont typeface="Arial" panose="020B0604020202020204" pitchFamily="34" charset="0"/>
              <a:buChar char="•"/>
            </a:pPr>
            <a:r>
              <a:rPr lang="en-US" sz="2000" dirty="0"/>
              <a:t>May help to develop SOPs for procedures that are common to all recipes</a:t>
            </a:r>
          </a:p>
          <a:p>
            <a:endParaRPr lang="en-US" dirty="0"/>
          </a:p>
        </p:txBody>
      </p:sp>
      <p:sp>
        <p:nvSpPr>
          <p:cNvPr id="4" name="Slide Number Placeholder 3">
            <a:extLst>
              <a:ext uri="{FF2B5EF4-FFF2-40B4-BE49-F238E27FC236}">
                <a16:creationId xmlns:a16="http://schemas.microsoft.com/office/drawing/2014/main" id="{D932360C-5E35-2B86-7A10-8A59023D31B3}"/>
              </a:ext>
            </a:extLst>
          </p:cNvPr>
          <p:cNvSpPr>
            <a:spLocks noGrp="1"/>
          </p:cNvSpPr>
          <p:nvPr>
            <p:ph type="sldNum" sz="quarter" idx="12"/>
          </p:nvPr>
        </p:nvSpPr>
        <p:spPr/>
        <p:txBody>
          <a:bodyPr/>
          <a:lstStyle/>
          <a:p>
            <a:pPr>
              <a:defRPr/>
            </a:pPr>
            <a:fld id="{712C4A9B-56B6-4F19-B34C-CB5061A7DFCE}" type="slidenum">
              <a:rPr lang="en-US" smtClean="0"/>
              <a:pPr>
                <a:defRPr/>
              </a:pPr>
              <a:t>21</a:t>
            </a:fld>
            <a:endParaRPr lang="en-US"/>
          </a:p>
        </p:txBody>
      </p:sp>
      <p:sp>
        <p:nvSpPr>
          <p:cNvPr id="5" name="Date Placeholder 4">
            <a:extLst>
              <a:ext uri="{FF2B5EF4-FFF2-40B4-BE49-F238E27FC236}">
                <a16:creationId xmlns:a16="http://schemas.microsoft.com/office/drawing/2014/main" id="{A6DF0C1E-7207-FC2D-06D7-E5F675CD8D89}"/>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6" name="Footer Placeholder 5">
            <a:extLst>
              <a:ext uri="{FF2B5EF4-FFF2-40B4-BE49-F238E27FC236}">
                <a16:creationId xmlns:a16="http://schemas.microsoft.com/office/drawing/2014/main" id="{DD622119-C9A8-E73E-3941-12102F8C7B6A}"/>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Tree>
    <p:extLst>
      <p:ext uri="{BB962C8B-B14F-4D97-AF65-F5344CB8AC3E}">
        <p14:creationId xmlns:p14="http://schemas.microsoft.com/office/powerpoint/2010/main" val="318978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0952-B9EA-FCB7-6A63-AAB20EB8F10F}"/>
              </a:ext>
            </a:extLst>
          </p:cNvPr>
          <p:cNvSpPr>
            <a:spLocks noGrp="1"/>
          </p:cNvSpPr>
          <p:nvPr>
            <p:ph type="title"/>
          </p:nvPr>
        </p:nvSpPr>
        <p:spPr/>
        <p:txBody>
          <a:bodyPr/>
          <a:lstStyle/>
          <a:p>
            <a:r>
              <a:rPr lang="en-US" dirty="0"/>
              <a:t>Application of HACCP Principles</a:t>
            </a:r>
          </a:p>
        </p:txBody>
      </p:sp>
      <p:sp>
        <p:nvSpPr>
          <p:cNvPr id="3" name="Content Placeholder 2">
            <a:extLst>
              <a:ext uri="{FF2B5EF4-FFF2-40B4-BE49-F238E27FC236}">
                <a16:creationId xmlns:a16="http://schemas.microsoft.com/office/drawing/2014/main" id="{F8BEA847-50E6-4980-F354-335426E01AA1}"/>
              </a:ext>
            </a:extLst>
          </p:cNvPr>
          <p:cNvSpPr>
            <a:spLocks noGrp="1"/>
          </p:cNvSpPr>
          <p:nvPr>
            <p:ph idx="1"/>
          </p:nvPr>
        </p:nvSpPr>
        <p:spPr/>
        <p:txBody>
          <a:bodyPr/>
          <a:lstStyle/>
          <a:p>
            <a:pPr marL="342900" indent="-342900">
              <a:buFont typeface="Arial" panose="020B0604020202020204" pitchFamily="34" charset="0"/>
              <a:buChar char="•"/>
            </a:pPr>
            <a:r>
              <a:rPr lang="en-US"/>
              <a:t>Process vs. Product Specific Approach</a:t>
            </a:r>
          </a:p>
          <a:p>
            <a:pPr marL="342900" indent="-342900">
              <a:buFont typeface="Arial" panose="020B0604020202020204" pitchFamily="34" charset="0"/>
              <a:buChar char="•"/>
            </a:pPr>
            <a:r>
              <a:rPr lang="en-US"/>
              <a:t>Risk-based Inspection Methodology</a:t>
            </a:r>
          </a:p>
          <a:p>
            <a:pPr marL="342900" indent="-342900">
              <a:buFont typeface="Arial" panose="020B0604020202020204" pitchFamily="34" charset="0"/>
              <a:buChar char="•"/>
            </a:pPr>
            <a:r>
              <a:rPr lang="en-US"/>
              <a:t>On-site correction based on hazard analysis</a:t>
            </a:r>
          </a:p>
          <a:p>
            <a:pPr marL="342900" indent="-342900">
              <a:buFont typeface="Arial" panose="020B0604020202020204" pitchFamily="34" charset="0"/>
              <a:buChar char="•"/>
            </a:pPr>
            <a:r>
              <a:rPr lang="en-US"/>
              <a:t>Industry Food Safety Management Systems:</a:t>
            </a:r>
          </a:p>
          <a:p>
            <a:pPr marL="669788" lvl="1" indent="-285750">
              <a:buClr>
                <a:schemeClr val="accent2">
                  <a:lumMod val="50000"/>
                </a:schemeClr>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Standard Operating Procedures</a:t>
            </a:r>
          </a:p>
          <a:p>
            <a:pPr marL="669788" lvl="1" indent="-285750">
              <a:buClr>
                <a:schemeClr val="accent2">
                  <a:lumMod val="50000"/>
                </a:schemeClr>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Purchase Specifications</a:t>
            </a:r>
          </a:p>
          <a:p>
            <a:pPr marL="669788" lvl="1" indent="-285750">
              <a:buClr>
                <a:schemeClr val="accent2">
                  <a:lumMod val="50000"/>
                </a:schemeClr>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Recipe Development</a:t>
            </a:r>
          </a:p>
          <a:p>
            <a:pPr marL="669788" lvl="1" indent="-285750">
              <a:buClr>
                <a:schemeClr val="accent2">
                  <a:lumMod val="50000"/>
                </a:schemeClr>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Risk Control Plans</a:t>
            </a:r>
          </a:p>
          <a:p>
            <a:pPr marL="669788" lvl="1" indent="-285750">
              <a:buClr>
                <a:schemeClr val="accent2">
                  <a:lumMod val="50000"/>
                </a:schemeClr>
              </a:buClr>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HACCP Plans</a:t>
            </a:r>
          </a:p>
          <a:p>
            <a:pPr marL="0" indent="0">
              <a:buFont typeface="Arial" panose="020B0604020202020204" pitchFamily="34" charset="0"/>
              <a:buNone/>
            </a:pPr>
            <a:endParaRPr lang="en-US" sz="1800"/>
          </a:p>
        </p:txBody>
      </p:sp>
      <p:sp>
        <p:nvSpPr>
          <p:cNvPr id="4" name="Slide Number Placeholder 3">
            <a:extLst>
              <a:ext uri="{FF2B5EF4-FFF2-40B4-BE49-F238E27FC236}">
                <a16:creationId xmlns:a16="http://schemas.microsoft.com/office/drawing/2014/main" id="{23BD8D97-F4A9-4C1F-FF9A-B3F31C27A277}"/>
              </a:ext>
            </a:extLst>
          </p:cNvPr>
          <p:cNvSpPr>
            <a:spLocks noGrp="1"/>
          </p:cNvSpPr>
          <p:nvPr>
            <p:ph type="sldNum" sz="quarter" idx="12"/>
          </p:nvPr>
        </p:nvSpPr>
        <p:spPr/>
        <p:txBody>
          <a:bodyPr/>
          <a:lstStyle/>
          <a:p>
            <a:pPr>
              <a:defRPr/>
            </a:pPr>
            <a:fld id="{712C4A9B-56B6-4F19-B34C-CB5061A7DFCE}" type="slidenum">
              <a:rPr lang="en-US" smtClean="0"/>
              <a:pPr>
                <a:defRPr/>
              </a:pPr>
              <a:t>22</a:t>
            </a:fld>
            <a:endParaRPr lang="en-US"/>
          </a:p>
        </p:txBody>
      </p:sp>
      <p:sp>
        <p:nvSpPr>
          <p:cNvPr id="5" name="Date Placeholder 4">
            <a:extLst>
              <a:ext uri="{FF2B5EF4-FFF2-40B4-BE49-F238E27FC236}">
                <a16:creationId xmlns:a16="http://schemas.microsoft.com/office/drawing/2014/main" id="{B14F8B09-EBAB-6F65-FAF2-FE1A4C7CBB6F}"/>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6" name="Footer Placeholder 5">
            <a:extLst>
              <a:ext uri="{FF2B5EF4-FFF2-40B4-BE49-F238E27FC236}">
                <a16:creationId xmlns:a16="http://schemas.microsoft.com/office/drawing/2014/main" id="{02DD71D5-3A5C-DA5F-9C5B-D1E6CA425F1E}"/>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Tree>
    <p:extLst>
      <p:ext uri="{BB962C8B-B14F-4D97-AF65-F5344CB8AC3E}">
        <p14:creationId xmlns:p14="http://schemas.microsoft.com/office/powerpoint/2010/main" val="227082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89C7-8A20-8A0E-536A-31C8597616DA}"/>
              </a:ext>
            </a:extLst>
          </p:cNvPr>
          <p:cNvSpPr>
            <a:spLocks noGrp="1"/>
          </p:cNvSpPr>
          <p:nvPr>
            <p:ph type="title"/>
          </p:nvPr>
        </p:nvSpPr>
        <p:spPr/>
        <p:txBody>
          <a:bodyPr/>
          <a:lstStyle/>
          <a:p>
            <a:r>
              <a:rPr lang="en-US" dirty="0">
                <a:sym typeface="Lucida Sans"/>
              </a:rPr>
              <a:t>Inspection Focus</a:t>
            </a:r>
            <a:endParaRPr lang="en-US" dirty="0"/>
          </a:p>
        </p:txBody>
      </p:sp>
      <p:sp>
        <p:nvSpPr>
          <p:cNvPr id="3" name="Content Placeholder 2">
            <a:extLst>
              <a:ext uri="{FF2B5EF4-FFF2-40B4-BE49-F238E27FC236}">
                <a16:creationId xmlns:a16="http://schemas.microsoft.com/office/drawing/2014/main" id="{32537A9C-A988-B95E-484B-23B445A00F51}"/>
              </a:ext>
            </a:extLst>
          </p:cNvPr>
          <p:cNvSpPr>
            <a:spLocks noGrp="1"/>
          </p:cNvSpPr>
          <p:nvPr>
            <p:ph idx="1"/>
          </p:nvPr>
        </p:nvSpPr>
        <p:spPr/>
        <p:txBody>
          <a:bodyPr/>
          <a:lstStyle/>
          <a:p>
            <a:pPr marL="0" indent="0">
              <a:buNone/>
            </a:pPr>
            <a:r>
              <a:rPr lang="en-US"/>
              <a:t>Most of your time should be spent on assessing active managerial control of risk factors.</a:t>
            </a:r>
          </a:p>
          <a:p>
            <a:pPr marL="342900" indent="-342900">
              <a:buFont typeface="Arial" panose="020B0604020202020204" pitchFamily="34" charset="0"/>
              <a:buChar char="•"/>
            </a:pPr>
            <a:r>
              <a:rPr lang="en-US" sz="2000"/>
              <a:t>Good Retail Practices (GRPs) are also assessed in a risk-based inspection, but time constraints must be considered.</a:t>
            </a:r>
          </a:p>
          <a:p>
            <a:pPr marL="342900" indent="-342900">
              <a:buFont typeface="Arial" panose="020B0604020202020204" pitchFamily="34" charset="0"/>
              <a:buChar char="•"/>
            </a:pPr>
            <a:r>
              <a:rPr lang="en-US" sz="2000"/>
              <a:t>Most GRPs tend to be static, whereas risk factors tend to be more dynamic. </a:t>
            </a:r>
          </a:p>
          <a:p>
            <a:pPr marL="342900" indent="-342900">
              <a:buFont typeface="Arial" panose="020B0604020202020204" pitchFamily="34" charset="0"/>
              <a:buChar char="•"/>
            </a:pPr>
            <a:r>
              <a:rPr lang="en-US" sz="2000"/>
              <a:t>Consider risk when budgeting your time.</a:t>
            </a:r>
          </a:p>
          <a:p>
            <a:pPr marL="342900" indent="-342900">
              <a:buFont typeface="Arial" panose="020B0604020202020204" pitchFamily="34" charset="0"/>
              <a:buChar char="•"/>
            </a:pPr>
            <a:r>
              <a:rPr lang="en-US" sz="2000"/>
              <a:t>Understanding the food prep processes is VITAL. </a:t>
            </a:r>
          </a:p>
          <a:p>
            <a:pPr marL="342900" indent="-342900">
              <a:buFont typeface="Arial" panose="020B0604020202020204" pitchFamily="34" charset="0"/>
              <a:buChar char="•"/>
            </a:pPr>
            <a:r>
              <a:rPr lang="en-US" sz="2000"/>
              <a:t>Setting the example is important.</a:t>
            </a:r>
          </a:p>
        </p:txBody>
      </p:sp>
      <p:sp>
        <p:nvSpPr>
          <p:cNvPr id="4" name="Slide Number Placeholder 3">
            <a:extLst>
              <a:ext uri="{FF2B5EF4-FFF2-40B4-BE49-F238E27FC236}">
                <a16:creationId xmlns:a16="http://schemas.microsoft.com/office/drawing/2014/main" id="{74B438DB-8AF0-68E1-AB59-11DD5C91E518}"/>
              </a:ext>
            </a:extLst>
          </p:cNvPr>
          <p:cNvSpPr>
            <a:spLocks noGrp="1"/>
          </p:cNvSpPr>
          <p:nvPr>
            <p:ph type="sldNum" sz="quarter" idx="12"/>
          </p:nvPr>
        </p:nvSpPr>
        <p:spPr/>
        <p:txBody>
          <a:bodyPr/>
          <a:lstStyle/>
          <a:p>
            <a:pPr>
              <a:defRPr/>
            </a:pPr>
            <a:fld id="{712C4A9B-56B6-4F19-B34C-CB5061A7DFCE}" type="slidenum">
              <a:rPr lang="en-US" smtClean="0"/>
              <a:pPr>
                <a:defRPr/>
              </a:pPr>
              <a:t>23</a:t>
            </a:fld>
            <a:endParaRPr lang="en-US"/>
          </a:p>
        </p:txBody>
      </p:sp>
      <p:sp>
        <p:nvSpPr>
          <p:cNvPr id="5" name="Date Placeholder 4">
            <a:extLst>
              <a:ext uri="{FF2B5EF4-FFF2-40B4-BE49-F238E27FC236}">
                <a16:creationId xmlns:a16="http://schemas.microsoft.com/office/drawing/2014/main" id="{C9DFC975-C1AC-F540-1A2A-C4943CA61785}"/>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6" name="Footer Placeholder 5">
            <a:extLst>
              <a:ext uri="{FF2B5EF4-FFF2-40B4-BE49-F238E27FC236}">
                <a16:creationId xmlns:a16="http://schemas.microsoft.com/office/drawing/2014/main" id="{D44CB369-767E-8873-B5D0-B2B083EDC62E}"/>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Tree>
    <p:extLst>
      <p:ext uri="{BB962C8B-B14F-4D97-AF65-F5344CB8AC3E}">
        <p14:creationId xmlns:p14="http://schemas.microsoft.com/office/powerpoint/2010/main" val="67386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6" name="Title 5">
            <a:extLst>
              <a:ext uri="{FF2B5EF4-FFF2-40B4-BE49-F238E27FC236}">
                <a16:creationId xmlns:a16="http://schemas.microsoft.com/office/drawing/2014/main" id="{B9B1DE0B-E856-A72C-BC4D-2AC115E56C04}"/>
              </a:ext>
            </a:extLst>
          </p:cNvPr>
          <p:cNvSpPr>
            <a:spLocks noGrp="1"/>
          </p:cNvSpPr>
          <p:nvPr>
            <p:ph type="title"/>
          </p:nvPr>
        </p:nvSpPr>
        <p:spPr/>
        <p:txBody>
          <a:bodyPr/>
          <a:lstStyle/>
          <a:p>
            <a:r>
              <a:rPr lang="en-US"/>
              <a:t>Examples of </a:t>
            </a:r>
            <a:br>
              <a:rPr lang="en-US"/>
            </a:br>
            <a:r>
              <a:rPr lang="en-US"/>
              <a:t>Intervention Strategies</a:t>
            </a:r>
          </a:p>
        </p:txBody>
      </p:sp>
      <p:sp>
        <p:nvSpPr>
          <p:cNvPr id="7" name="Content Placeholder 6">
            <a:extLst>
              <a:ext uri="{FF2B5EF4-FFF2-40B4-BE49-F238E27FC236}">
                <a16:creationId xmlns:a16="http://schemas.microsoft.com/office/drawing/2014/main" id="{B9333967-E6AC-4350-6C3C-CDFEEB45F4F2}"/>
              </a:ext>
            </a:extLst>
          </p:cNvPr>
          <p:cNvSpPr>
            <a:spLocks noGrp="1"/>
          </p:cNvSpPr>
          <p:nvPr>
            <p:ph idx="1"/>
          </p:nvPr>
        </p:nvSpPr>
        <p:spPr/>
        <p:txBody>
          <a:bodyPr/>
          <a:lstStyle/>
          <a:p>
            <a:pPr marL="342900" indent="-342900">
              <a:buFont typeface="Arial" panose="020B0604020202020204" pitchFamily="34" charset="0"/>
              <a:buChar char="•"/>
            </a:pPr>
            <a:r>
              <a:rPr lang="en-US"/>
              <a:t>Develop Food Safety Management Systems based on </a:t>
            </a:r>
            <a:br>
              <a:rPr lang="en-US"/>
            </a:br>
            <a:r>
              <a:rPr lang="en-US"/>
              <a:t>HACCP Principles</a:t>
            </a:r>
          </a:p>
          <a:p>
            <a:pPr marL="342900" indent="-342900">
              <a:buFont typeface="Arial" panose="020B0604020202020204" pitchFamily="34" charset="0"/>
              <a:buChar char="•"/>
            </a:pPr>
            <a:r>
              <a:rPr lang="en-US"/>
              <a:t>Change Equipment or Layout</a:t>
            </a:r>
          </a:p>
          <a:p>
            <a:pPr marL="342900" indent="-342900">
              <a:buFont typeface="Arial" panose="020B0604020202020204" pitchFamily="34" charset="0"/>
              <a:buChar char="•"/>
            </a:pPr>
            <a:r>
              <a:rPr lang="en-US"/>
              <a:t>Change Buyer Specifications</a:t>
            </a:r>
          </a:p>
          <a:p>
            <a:pPr marL="342900" indent="-342900">
              <a:buFont typeface="Arial" panose="020B0604020202020204" pitchFamily="34" charset="0"/>
              <a:buChar char="•"/>
            </a:pPr>
            <a:r>
              <a:rPr lang="en-US"/>
              <a:t>Develop Recipe/Process Instructions</a:t>
            </a:r>
          </a:p>
          <a:p>
            <a:pPr marL="342900" indent="-342900">
              <a:buFont typeface="Arial" panose="020B0604020202020204" pitchFamily="34" charset="0"/>
              <a:buChar char="•"/>
            </a:pPr>
            <a:r>
              <a:rPr lang="en-US"/>
              <a:t>Implement Standard Operating Procedures (SOPs)</a:t>
            </a:r>
          </a:p>
          <a:p>
            <a:pPr marL="342900" indent="-342900">
              <a:buFont typeface="Arial" panose="020B0604020202020204" pitchFamily="34" charset="0"/>
              <a:buChar char="•"/>
            </a:pPr>
            <a:r>
              <a:rPr lang="en-US"/>
              <a:t>In-service Training</a:t>
            </a:r>
          </a:p>
          <a:p>
            <a:pPr marL="342900" indent="-342900">
              <a:buFont typeface="Arial" panose="020B0604020202020204" pitchFamily="34" charset="0"/>
              <a:buChar char="•"/>
            </a:pPr>
            <a:r>
              <a:rPr lang="en-US"/>
              <a:t>Implement Risk Control Plans (RCPs)</a:t>
            </a:r>
          </a:p>
          <a:p>
            <a:endParaRPr lang="en-US"/>
          </a:p>
        </p:txBody>
      </p:sp>
      <p:sp>
        <p:nvSpPr>
          <p:cNvPr id="2" name="Slide Number Placeholder 3">
            <a:extLst>
              <a:ext uri="{FF2B5EF4-FFF2-40B4-BE49-F238E27FC236}">
                <a16:creationId xmlns:a16="http://schemas.microsoft.com/office/drawing/2014/main" id="{0B5D3E2A-0D3A-DAC3-D007-4643B7DDF6EA}"/>
              </a:ext>
            </a:extLst>
          </p:cNvPr>
          <p:cNvSpPr>
            <a:spLocks noGrp="1"/>
          </p:cNvSpPr>
          <p:nvPr>
            <p:ph type="sldNum" sz="quarter" idx="12"/>
          </p:nvPr>
        </p:nvSpPr>
        <p:spPr/>
        <p:txBody>
          <a:bodyPr/>
          <a:lstStyle/>
          <a:p>
            <a:pPr>
              <a:defRPr/>
            </a:pPr>
            <a:fld id="{712C4A9B-56B6-4F19-B34C-CB5061A7DFCE}" type="slidenum">
              <a:rPr lang="en-US" smtClean="0"/>
              <a:pPr>
                <a:defRPr/>
              </a:pPr>
              <a:t>24</a:t>
            </a:fld>
            <a:endParaRPr lang="en-US"/>
          </a:p>
        </p:txBody>
      </p:sp>
      <p:sp>
        <p:nvSpPr>
          <p:cNvPr id="3" name="Date Placeholder 4">
            <a:extLst>
              <a:ext uri="{FF2B5EF4-FFF2-40B4-BE49-F238E27FC236}">
                <a16:creationId xmlns:a16="http://schemas.microsoft.com/office/drawing/2014/main" id="{ACE6C93D-D2F3-D5EA-6980-2E87C7C594F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4" name="Footer Placeholder 5">
            <a:extLst>
              <a:ext uri="{FF2B5EF4-FFF2-40B4-BE49-F238E27FC236}">
                <a16:creationId xmlns:a16="http://schemas.microsoft.com/office/drawing/2014/main" id="{F621F909-3AD0-9A3B-EF17-5ACC13723956}"/>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
        <p:nvSpPr>
          <p:cNvPr id="8" name="Rectangle 7">
            <a:extLst>
              <a:ext uri="{FF2B5EF4-FFF2-40B4-BE49-F238E27FC236}">
                <a16:creationId xmlns:a16="http://schemas.microsoft.com/office/drawing/2014/main" id="{B8F1E0E4-8048-0A91-C08C-50703DFEE91D}"/>
              </a:ext>
            </a:extLst>
          </p:cNvPr>
          <p:cNvSpPr/>
          <p:nvPr/>
        </p:nvSpPr>
        <p:spPr>
          <a:xfrm>
            <a:off x="1097280" y="5334000"/>
            <a:ext cx="5989320" cy="5350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2"/>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84E636-83AD-A6FC-7367-659C07D9E9BA}"/>
              </a:ext>
            </a:extLst>
          </p:cNvPr>
          <p:cNvSpPr>
            <a:spLocks noGrp="1"/>
          </p:cNvSpPr>
          <p:nvPr>
            <p:ph type="title"/>
          </p:nvPr>
        </p:nvSpPr>
        <p:spPr>
          <a:xfrm>
            <a:off x="838201" y="365125"/>
            <a:ext cx="5251316" cy="1807305"/>
          </a:xfrm>
        </p:spPr>
        <p:txBody>
          <a:bodyPr>
            <a:normAutofit/>
          </a:bodyPr>
          <a:lstStyle/>
          <a:p>
            <a:r>
              <a:rPr lang="en-US" dirty="0"/>
              <a:t>What is a Risk Control Plan?</a:t>
            </a:r>
          </a:p>
        </p:txBody>
      </p:sp>
      <p:sp>
        <p:nvSpPr>
          <p:cNvPr id="6" name="Content Placeholder 5">
            <a:extLst>
              <a:ext uri="{FF2B5EF4-FFF2-40B4-BE49-F238E27FC236}">
                <a16:creationId xmlns:a16="http://schemas.microsoft.com/office/drawing/2014/main" id="{199E9395-3A6C-661B-F43C-E607CFDAEDAB}"/>
              </a:ext>
            </a:extLst>
          </p:cNvPr>
          <p:cNvSpPr>
            <a:spLocks noGrp="1"/>
          </p:cNvSpPr>
          <p:nvPr>
            <p:ph idx="1"/>
          </p:nvPr>
        </p:nvSpPr>
        <p:spPr>
          <a:xfrm>
            <a:off x="706582" y="2333297"/>
            <a:ext cx="5382934" cy="4244148"/>
          </a:xfrm>
        </p:spPr>
        <p:txBody>
          <a:bodyPr>
            <a:normAutofit/>
          </a:bodyPr>
          <a:lstStyle/>
          <a:p>
            <a:pPr marL="342900" indent="-342900">
              <a:buFont typeface="Arial" panose="020B0604020202020204" pitchFamily="34" charset="0"/>
              <a:buChar char="•"/>
            </a:pPr>
            <a:r>
              <a:rPr lang="en-US" sz="2400" dirty="0"/>
              <a:t>A simple, effective tool to help establish active managerial control of risk factors</a:t>
            </a:r>
          </a:p>
          <a:p>
            <a:pPr marL="342900" indent="-342900">
              <a:buFont typeface="Arial" panose="020B0604020202020204" pitchFamily="34" charset="0"/>
              <a:buChar char="•"/>
            </a:pPr>
            <a:r>
              <a:rPr lang="en-US" sz="2400" dirty="0"/>
              <a:t>Mutually agreed upon by PIC and Inspector</a:t>
            </a:r>
          </a:p>
          <a:p>
            <a:pPr marL="342900" indent="-342900">
              <a:buFont typeface="Arial" panose="020B0604020202020204" pitchFamily="34" charset="0"/>
              <a:buChar char="•"/>
            </a:pPr>
            <a:r>
              <a:rPr lang="en-US" sz="2400" dirty="0"/>
              <a:t>Must describe system for mitigating harm</a:t>
            </a:r>
          </a:p>
          <a:p>
            <a:pPr marL="342900" indent="-342900">
              <a:buFont typeface="Arial" panose="020B0604020202020204" pitchFamily="34" charset="0"/>
              <a:buChar char="•"/>
            </a:pPr>
            <a:endParaRPr lang="en-US" sz="2400" dirty="0"/>
          </a:p>
          <a:p>
            <a:r>
              <a:rPr lang="en-US" sz="2400" b="1" dirty="0"/>
              <a:t>Reminder: A risk control plan is not a substitute for a HACCP plan.</a:t>
            </a:r>
          </a:p>
          <a:p>
            <a:endParaRPr lang="en-US" sz="2400" dirty="0"/>
          </a:p>
        </p:txBody>
      </p:sp>
      <p:sp>
        <p:nvSpPr>
          <p:cNvPr id="3" name="Date Placeholder 4">
            <a:extLst>
              <a:ext uri="{FF2B5EF4-FFF2-40B4-BE49-F238E27FC236}">
                <a16:creationId xmlns:a16="http://schemas.microsoft.com/office/drawing/2014/main" id="{689A3316-08B0-95CB-59BD-F947288DD95E}"/>
              </a:ext>
            </a:extLst>
          </p:cNvPr>
          <p:cNvSpPr>
            <a:spLocks noGrp="1"/>
          </p:cNvSpPr>
          <p:nvPr>
            <p:ph type="dt" sz="half" idx="2"/>
          </p:nvPr>
        </p:nvSpPr>
        <p:spPr>
          <a:xfrm>
            <a:off x="838200" y="6356350"/>
            <a:ext cx="2590800" cy="365125"/>
          </a:xfrm>
          <a:prstGeom prst="rect">
            <a:avLst/>
          </a:prstGeom>
        </p:spPr>
        <p:txBody>
          <a:bodyPr vert="horz" lIns="91440" tIns="45720" rIns="91440" bIns="45720" rtlCol="0">
            <a:normAutofit/>
          </a:bodyP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r>
              <a:rPr lang="en-US"/>
              <a:t>Spring 2025</a:t>
            </a:r>
          </a:p>
        </p:txBody>
      </p:sp>
      <p:pic>
        <p:nvPicPr>
          <p:cNvPr id="8" name="Picture 7" descr="Person with idea concept">
            <a:extLst>
              <a:ext uri="{FF2B5EF4-FFF2-40B4-BE49-F238E27FC236}">
                <a16:creationId xmlns:a16="http://schemas.microsoft.com/office/drawing/2014/main" id="{52458B10-E650-A3D9-AE14-D450A0F93705}"/>
              </a:ext>
            </a:extLst>
          </p:cNvPr>
          <p:cNvPicPr>
            <a:picLocks noChangeAspect="1"/>
          </p:cNvPicPr>
          <p:nvPr/>
        </p:nvPicPr>
        <p:blipFill>
          <a:blip r:embed="rId3">
            <a:extLst>
              <a:ext uri="{28A0092B-C50C-407E-A947-70E740481C1C}">
                <a14:useLocalDpi xmlns:a14="http://schemas.microsoft.com/office/drawing/2010/main" val="0"/>
              </a:ext>
            </a:extLst>
          </a:blip>
          <a:srcRect l="27201" r="14761"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5">
            <a:extLst>
              <a:ext uri="{FF2B5EF4-FFF2-40B4-BE49-F238E27FC236}">
                <a16:creationId xmlns:a16="http://schemas.microsoft.com/office/drawing/2014/main" id="{99188F83-E1EB-3366-AB18-B2529ED8E108}"/>
              </a:ext>
            </a:extLst>
          </p:cNvPr>
          <p:cNvSpPr>
            <a:spLocks noGrp="1"/>
          </p:cNvSpPr>
          <p:nvPr>
            <p:ph type="ftr" sz="quarter" idx="3"/>
          </p:nvPr>
        </p:nvSpPr>
        <p:spPr>
          <a:xfrm>
            <a:off x="3505200" y="6356350"/>
            <a:ext cx="3429000" cy="365125"/>
          </a:xfrm>
          <a:prstGeom prst="rect">
            <a:avLst/>
          </a:prstGeom>
        </p:spPr>
        <p:txBody>
          <a:bodyPr vert="horz" lIns="91440" tIns="45720" rIns="91440" bIns="45720" rtlCol="0">
            <a:normAutofit/>
          </a:bodyP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defRPr/>
            </a:pPr>
            <a:r>
              <a:rPr lang="en-US"/>
              <a:t>FOOD DAY 4</a:t>
            </a:r>
          </a:p>
        </p:txBody>
      </p:sp>
      <p:sp>
        <p:nvSpPr>
          <p:cNvPr id="2" name="Slide Number Placeholder 3">
            <a:extLst>
              <a:ext uri="{FF2B5EF4-FFF2-40B4-BE49-F238E27FC236}">
                <a16:creationId xmlns:a16="http://schemas.microsoft.com/office/drawing/2014/main" id="{425E1F5A-B5E0-7CAD-6F0E-6B4819540C8F}"/>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712C4A9B-56B6-4F19-B34C-CB5061A7DFCE}" type="slidenum">
              <a:rPr lang="en-US">
                <a:solidFill>
                  <a:srgbClr val="FFFFFF"/>
                </a:solidFill>
              </a:rPr>
              <a:pPr>
                <a:spcAft>
                  <a:spcPts val="600"/>
                </a:spcAft>
                <a:defRPr/>
              </a:pPr>
              <a:t>25</a:t>
            </a:fld>
            <a:endParaRPr 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9">
          <a:extLst>
            <a:ext uri="{FF2B5EF4-FFF2-40B4-BE49-F238E27FC236}">
              <a16:creationId xmlns:a16="http://schemas.microsoft.com/office/drawing/2014/main" id="{4F7F9407-F88C-4460-4003-18028577EE5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B9F0981-016D-D879-4524-082F094FF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F46ACB-17E8-FCCF-55EF-AA7CCF03E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08AEF4-5ADB-3522-48E9-7A635C007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E94571-1385-EF14-BC07-C19B42C5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3CBDAF72-E30D-89CC-3376-0D310E44D3EA}"/>
              </a:ext>
            </a:extLst>
          </p:cNvPr>
          <p:cNvSpPr>
            <a:spLocks noGrp="1"/>
          </p:cNvSpPr>
          <p:nvPr>
            <p:ph type="title"/>
          </p:nvPr>
        </p:nvSpPr>
        <p:spPr>
          <a:xfrm>
            <a:off x="1371597" y="348865"/>
            <a:ext cx="10044023" cy="877729"/>
          </a:xfrm>
        </p:spPr>
        <p:txBody>
          <a:bodyPr anchor="ctr">
            <a:normAutofit/>
          </a:bodyPr>
          <a:lstStyle/>
          <a:p>
            <a:r>
              <a:rPr lang="en-US" sz="4000" dirty="0">
                <a:solidFill>
                  <a:schemeClr val="bg1"/>
                </a:solidFill>
                <a:sym typeface="Times New Roman"/>
              </a:rPr>
              <a:t>Risk Control Plan (Sample Form)</a:t>
            </a:r>
            <a:endParaRPr lang="en-US" sz="4000" dirty="0">
              <a:solidFill>
                <a:schemeClr val="bg1"/>
              </a:solidFill>
            </a:endParaRPr>
          </a:p>
        </p:txBody>
      </p:sp>
      <p:sp>
        <p:nvSpPr>
          <p:cNvPr id="2" name="Slide Number Placeholder 3">
            <a:extLst>
              <a:ext uri="{FF2B5EF4-FFF2-40B4-BE49-F238E27FC236}">
                <a16:creationId xmlns:a16="http://schemas.microsoft.com/office/drawing/2014/main" id="{229C9A07-67F2-7684-4730-C7D39E013CB1}"/>
              </a:ext>
            </a:extLst>
          </p:cNvPr>
          <p:cNvSpPr>
            <a:spLocks noGrp="1"/>
          </p:cNvSpPr>
          <p:nvPr>
            <p:ph type="sldNum" sz="quarter" idx="12"/>
          </p:nvPr>
        </p:nvSpPr>
        <p:spPr>
          <a:xfrm>
            <a:off x="11704320" y="6455664"/>
            <a:ext cx="448056" cy="365125"/>
          </a:xfrm>
        </p:spPr>
        <p:txBody>
          <a:bodyPr>
            <a:normAutofit/>
          </a:bodyPr>
          <a:lstStyle/>
          <a:p>
            <a:pPr>
              <a:spcAft>
                <a:spcPts val="600"/>
              </a:spcAft>
              <a:defRPr/>
            </a:pPr>
            <a:r>
              <a:rPr lang="en-US" sz="1100" dirty="0">
                <a:solidFill>
                  <a:schemeClr val="tx1">
                    <a:lumMod val="50000"/>
                    <a:lumOff val="50000"/>
                  </a:schemeClr>
                </a:solidFill>
              </a:rPr>
              <a:t>26</a:t>
            </a:r>
          </a:p>
        </p:txBody>
      </p:sp>
      <p:sp>
        <p:nvSpPr>
          <p:cNvPr id="5" name="Content Placeholder 4">
            <a:extLst>
              <a:ext uri="{FF2B5EF4-FFF2-40B4-BE49-F238E27FC236}">
                <a16:creationId xmlns:a16="http://schemas.microsoft.com/office/drawing/2014/main" id="{6F85F8E5-B2A2-F546-629B-B6DEC3090696}"/>
              </a:ext>
            </a:extLst>
          </p:cNvPr>
          <p:cNvSpPr>
            <a:spLocks noGrp="1"/>
          </p:cNvSpPr>
          <p:nvPr>
            <p:ph idx="1"/>
          </p:nvPr>
        </p:nvSpPr>
        <p:spPr>
          <a:xfrm>
            <a:off x="640772" y="1575459"/>
            <a:ext cx="11152909" cy="5068262"/>
          </a:xfrm>
        </p:spPr>
        <p:txBody>
          <a:bodyPr>
            <a:normAutofit fontScale="32500" lnSpcReduction="20000"/>
          </a:bodyPr>
          <a:lstStyle/>
          <a:p>
            <a:pPr marL="0" indent="0">
              <a:buClr>
                <a:schemeClr val="lt1"/>
              </a:buClr>
              <a:buSzPts val="1400"/>
              <a:buNone/>
            </a:pPr>
            <a:r>
              <a:rPr lang="en-US" sz="5500" dirty="0">
                <a:ea typeface="Calibri"/>
                <a:cs typeface="Calibri"/>
                <a:sym typeface="Calibri"/>
              </a:rPr>
              <a:t>Food Establishment:_____________________ Person in Charge / Manager:_________________________   		     Address:_____________________  Phone Number:_____________   Inspection Date:______</a:t>
            </a:r>
          </a:p>
          <a:p>
            <a:pPr>
              <a:buClr>
                <a:schemeClr val="lt1"/>
              </a:buClr>
              <a:buSzPts val="1400"/>
            </a:pPr>
            <a:endParaRPr lang="en-US" sz="5500" dirty="0">
              <a:ea typeface="Calibri"/>
              <a:cs typeface="Calibri"/>
              <a:sym typeface="Calibri"/>
            </a:endParaRPr>
          </a:p>
          <a:p>
            <a:pPr>
              <a:buClr>
                <a:schemeClr val="lt1"/>
              </a:buClr>
              <a:buSzPts val="1400"/>
            </a:pPr>
            <a:r>
              <a:rPr lang="en-US" sz="5500" b="1" dirty="0">
                <a:ea typeface="Calibri"/>
                <a:cs typeface="Calibri"/>
                <a:sym typeface="Calibri"/>
              </a:rPr>
              <a:t>TO BE FILLED OUT BY THE INSPECTOR:</a:t>
            </a:r>
          </a:p>
          <a:p>
            <a:pPr>
              <a:buClr>
                <a:schemeClr val="lt1"/>
              </a:buClr>
              <a:buSzPts val="1400"/>
            </a:pPr>
            <a:r>
              <a:rPr lang="en-US" sz="5500" dirty="0">
                <a:ea typeface="Calibri"/>
                <a:cs typeface="Calibri"/>
                <a:sym typeface="Calibri"/>
              </a:rPr>
              <a:t>Describe the violation (Risk Factor):____________________   Food Code Section Number:_________   	</a:t>
            </a:r>
          </a:p>
          <a:p>
            <a:pPr>
              <a:buClr>
                <a:schemeClr val="lt1"/>
              </a:buClr>
              <a:buSzPts val="1400"/>
            </a:pPr>
            <a:endParaRPr lang="en-US" sz="5500" b="1" dirty="0">
              <a:ea typeface="Calibri"/>
              <a:cs typeface="Calibri"/>
              <a:sym typeface="Calibri"/>
            </a:endParaRPr>
          </a:p>
          <a:p>
            <a:pPr>
              <a:buClr>
                <a:schemeClr val="lt1"/>
              </a:buClr>
              <a:buSzPts val="1400"/>
            </a:pPr>
            <a:r>
              <a:rPr lang="en-US" sz="5500" b="1" dirty="0">
                <a:ea typeface="Calibri"/>
                <a:cs typeface="Calibri"/>
                <a:sym typeface="Calibri"/>
              </a:rPr>
              <a:t>TO BE FILLED OUT BY THE PERSON IN CHARGE</a:t>
            </a:r>
            <a:r>
              <a:rPr lang="en-US" sz="5500" dirty="0">
                <a:ea typeface="Calibri"/>
                <a:cs typeface="Calibri"/>
                <a:sym typeface="Calibri"/>
              </a:rPr>
              <a:t>:  (Use additional sheets if needed)</a:t>
            </a:r>
          </a:p>
          <a:p>
            <a:pPr>
              <a:buClr>
                <a:schemeClr val="lt1"/>
              </a:buClr>
              <a:buSzPts val="1400"/>
            </a:pPr>
            <a:r>
              <a:rPr lang="en-US" sz="5500" dirty="0">
                <a:ea typeface="Calibri"/>
                <a:cs typeface="Calibri"/>
                <a:sym typeface="Calibri"/>
              </a:rPr>
              <a:t>Describe the problem.  Why is this problem occurring?  Why is it difficult to control this problem?</a:t>
            </a:r>
          </a:p>
          <a:p>
            <a:pPr>
              <a:buClr>
                <a:schemeClr val="lt1"/>
              </a:buClr>
              <a:buSzPts val="1400"/>
            </a:pPr>
            <a:r>
              <a:rPr lang="en-US" sz="5500" dirty="0">
                <a:ea typeface="Calibri"/>
                <a:cs typeface="Calibri"/>
                <a:sym typeface="Calibri"/>
              </a:rPr>
              <a:t>How will you correct the problem?</a:t>
            </a:r>
          </a:p>
          <a:p>
            <a:pPr>
              <a:buClr>
                <a:schemeClr val="lt1"/>
              </a:buClr>
              <a:buSzPts val="1400"/>
            </a:pPr>
            <a:r>
              <a:rPr lang="en-US" sz="5500" dirty="0">
                <a:ea typeface="Calibri"/>
                <a:cs typeface="Calibri"/>
                <a:sym typeface="Calibri"/>
              </a:rPr>
              <a:t>Will staff need to be re-trained?  Who will train them? </a:t>
            </a:r>
          </a:p>
          <a:p>
            <a:pPr>
              <a:buClr>
                <a:schemeClr val="lt1"/>
              </a:buClr>
              <a:buSzPts val="1400"/>
            </a:pPr>
            <a:r>
              <a:rPr lang="en-US" sz="5500" dirty="0">
                <a:ea typeface="Calibri"/>
                <a:cs typeface="Calibri"/>
                <a:sym typeface="Calibri"/>
              </a:rPr>
              <a:t>How will the corrective action be monitored? (logs, charts, visual monitoring of staff, etc.)</a:t>
            </a:r>
          </a:p>
          <a:p>
            <a:pPr>
              <a:buClr>
                <a:schemeClr val="lt1"/>
              </a:buClr>
              <a:buSzPts val="1400"/>
            </a:pPr>
            <a:r>
              <a:rPr lang="en-US" sz="5500" dirty="0">
                <a:ea typeface="Calibri"/>
                <a:cs typeface="Calibri"/>
                <a:sym typeface="Calibri"/>
              </a:rPr>
              <a:t>Who will be responsible for monitoring it? How often?</a:t>
            </a:r>
          </a:p>
          <a:p>
            <a:pPr>
              <a:buClr>
                <a:schemeClr val="lt1"/>
              </a:buClr>
              <a:buSzPts val="1400"/>
            </a:pPr>
            <a:r>
              <a:rPr lang="en-US" sz="5500" dirty="0">
                <a:ea typeface="Calibri"/>
                <a:cs typeface="Calibri"/>
                <a:sym typeface="Calibri"/>
              </a:rPr>
              <a:t>Who will check that the monitoring was done?  How often?</a:t>
            </a:r>
          </a:p>
          <a:p>
            <a:pPr>
              <a:buClr>
                <a:schemeClr val="lt1"/>
              </a:buClr>
              <a:buSzPts val="1400"/>
            </a:pPr>
            <a:r>
              <a:rPr lang="en-US" sz="5500" dirty="0">
                <a:ea typeface="Calibri"/>
                <a:cs typeface="Calibri"/>
                <a:sym typeface="Calibri"/>
              </a:rPr>
              <a:t>What will be done if the correction is not working to control the violation?  </a:t>
            </a:r>
          </a:p>
          <a:p>
            <a:pPr>
              <a:buClr>
                <a:schemeClr val="lt1"/>
              </a:buClr>
              <a:buSzPts val="1400"/>
            </a:pPr>
            <a:r>
              <a:rPr lang="en-US" sz="5500" dirty="0">
                <a:ea typeface="Calibri"/>
                <a:cs typeface="Calibri"/>
                <a:sym typeface="Calibri"/>
              </a:rPr>
              <a:t>How will you communicate the results to the inspector?</a:t>
            </a:r>
          </a:p>
          <a:p>
            <a:pPr>
              <a:buClr>
                <a:schemeClr val="lt1"/>
              </a:buClr>
              <a:buSzPts val="1400"/>
            </a:pPr>
            <a:r>
              <a:rPr lang="en-US" sz="5500" dirty="0">
                <a:ea typeface="Calibri"/>
                <a:cs typeface="Calibri"/>
                <a:sym typeface="Calibri"/>
              </a:rPr>
              <a:t> Submitted by:_________  Approved by:____________  Person in charge ____________  Inspector ______________</a:t>
            </a:r>
          </a:p>
          <a:p>
            <a:pPr marL="0" indent="0">
              <a:buNone/>
            </a:pPr>
            <a:endParaRPr lang="en-US" dirty="0"/>
          </a:p>
        </p:txBody>
      </p:sp>
    </p:spTree>
    <p:extLst>
      <p:ext uri="{BB962C8B-B14F-4D97-AF65-F5344CB8AC3E}">
        <p14:creationId xmlns:p14="http://schemas.microsoft.com/office/powerpoint/2010/main" val="2034863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87"/>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3A9D729-259E-EBC8-79C7-D6B70654E31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Annex 5: Sample Risk Control Plan</a:t>
            </a:r>
          </a:p>
        </p:txBody>
      </p:sp>
      <p:pic>
        <p:nvPicPr>
          <p:cNvPr id="8" name="Content Placeholder 7" descr="A close-up of a risk control plan">
            <a:extLst>
              <a:ext uri="{FF2B5EF4-FFF2-40B4-BE49-F238E27FC236}">
                <a16:creationId xmlns:a16="http://schemas.microsoft.com/office/drawing/2014/main" id="{B736ED2B-8126-25CD-A1FE-FB9F91C51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934" y="167134"/>
            <a:ext cx="7742468" cy="6290755"/>
          </a:xfrm>
          <a:prstGeom prst="rect">
            <a:avLst/>
          </a:prstGeom>
        </p:spPr>
      </p:pic>
      <p:sp>
        <p:nvSpPr>
          <p:cNvPr id="4" name="Slide Number Placeholder 3">
            <a:extLst>
              <a:ext uri="{FF2B5EF4-FFF2-40B4-BE49-F238E27FC236}">
                <a16:creationId xmlns:a16="http://schemas.microsoft.com/office/drawing/2014/main" id="{83142534-7C6D-BE3F-EE5F-564D51CCA477}"/>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defRPr/>
            </a:pPr>
            <a:fld id="{712C4A9B-56B6-4F19-B34C-CB5061A7DFCE}" type="slidenum">
              <a:rPr lang="en-US" sz="1100">
                <a:solidFill>
                  <a:schemeClr val="tx1">
                    <a:lumMod val="50000"/>
                    <a:lumOff val="50000"/>
                  </a:schemeClr>
                </a:solidFill>
              </a:rPr>
              <a:pPr>
                <a:spcAft>
                  <a:spcPts val="600"/>
                </a:spcAft>
                <a:defRPr/>
              </a:pPr>
              <a:t>27</a:t>
            </a:fld>
            <a:endParaRPr lang="en-US" sz="110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9"/>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D56594B4-D354-1333-A0E5-0797991C7915}"/>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sym typeface="Calibri"/>
              </a:rPr>
              <a:t>Benefits of a Risk Control Plan</a:t>
            </a:r>
            <a:endParaRPr lang="en-US" sz="4000" dirty="0">
              <a:solidFill>
                <a:srgbClr val="FFFFFF"/>
              </a:solidFill>
            </a:endParaRPr>
          </a:p>
        </p:txBody>
      </p:sp>
      <p:sp>
        <p:nvSpPr>
          <p:cNvPr id="2" name="Slide Number Placeholder 3">
            <a:extLst>
              <a:ext uri="{FF2B5EF4-FFF2-40B4-BE49-F238E27FC236}">
                <a16:creationId xmlns:a16="http://schemas.microsoft.com/office/drawing/2014/main" id="{14B5711B-087B-9511-97A3-8A789709E29B}"/>
              </a:ext>
            </a:extLst>
          </p:cNvPr>
          <p:cNvSpPr>
            <a:spLocks noGrp="1"/>
          </p:cNvSpPr>
          <p:nvPr>
            <p:ph type="sldNum" sz="quarter" idx="12"/>
          </p:nvPr>
        </p:nvSpPr>
        <p:spPr>
          <a:xfrm>
            <a:off x="11704320" y="6455664"/>
            <a:ext cx="448056" cy="365125"/>
          </a:xfrm>
        </p:spPr>
        <p:txBody>
          <a:bodyPr>
            <a:normAutofit/>
          </a:bodyPr>
          <a:lstStyle/>
          <a:p>
            <a:pPr>
              <a:spcAft>
                <a:spcPts val="600"/>
              </a:spcAft>
              <a:defRPr/>
            </a:pPr>
            <a:fld id="{712C4A9B-56B6-4F19-B34C-CB5061A7DFCE}" type="slidenum">
              <a:rPr lang="en-US" sz="1100">
                <a:solidFill>
                  <a:schemeClr val="tx1">
                    <a:lumMod val="50000"/>
                    <a:lumOff val="50000"/>
                  </a:schemeClr>
                </a:solidFill>
              </a:rPr>
              <a:pPr>
                <a:spcAft>
                  <a:spcPts val="600"/>
                </a:spcAft>
                <a:defRPr/>
              </a:pPr>
              <a:t>28</a:t>
            </a:fld>
            <a:endParaRPr lang="en-US" sz="1100">
              <a:solidFill>
                <a:schemeClr val="tx1">
                  <a:lumMod val="50000"/>
                  <a:lumOff val="50000"/>
                </a:schemeClr>
              </a:solidFill>
            </a:endParaRPr>
          </a:p>
        </p:txBody>
      </p:sp>
      <p:graphicFrame>
        <p:nvGraphicFramePr>
          <p:cNvPr id="13" name="Content Placeholder 8">
            <a:extLst>
              <a:ext uri="{FF2B5EF4-FFF2-40B4-BE49-F238E27FC236}">
                <a16:creationId xmlns:a16="http://schemas.microsoft.com/office/drawing/2014/main" id="{F0F3BD92-CAEF-1FE8-9F3C-5D782922F6A9}"/>
              </a:ext>
            </a:extLst>
          </p:cNvPr>
          <p:cNvGraphicFramePr>
            <a:graphicFrameLocks noGrp="1"/>
          </p:cNvGraphicFramePr>
          <p:nvPr>
            <p:ph idx="1"/>
            <p:extLst>
              <p:ext uri="{D42A27DB-BD31-4B8C-83A1-F6EECF244321}">
                <p14:modId xmlns:p14="http://schemas.microsoft.com/office/powerpoint/2010/main" val="1166397724"/>
              </p:ext>
            </p:extLst>
          </p:nvPr>
        </p:nvGraphicFramePr>
        <p:xfrm>
          <a:off x="188768" y="1828802"/>
          <a:ext cx="12353059" cy="4753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6"/>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16655B2-BFEC-60D8-0F0D-F2CE4EE858C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Contents of a Risk Control Plan</a:t>
            </a:r>
          </a:p>
        </p:txBody>
      </p:sp>
      <p:sp>
        <p:nvSpPr>
          <p:cNvPr id="7" name="Content Placeholder 6">
            <a:extLst>
              <a:ext uri="{FF2B5EF4-FFF2-40B4-BE49-F238E27FC236}">
                <a16:creationId xmlns:a16="http://schemas.microsoft.com/office/drawing/2014/main" id="{1A8A01B1-B2A3-BABF-FC90-CB2919A766FB}"/>
              </a:ext>
            </a:extLst>
          </p:cNvPr>
          <p:cNvSpPr>
            <a:spLocks noGrp="1"/>
          </p:cNvSpPr>
          <p:nvPr>
            <p:ph idx="1"/>
          </p:nvPr>
        </p:nvSpPr>
        <p:spPr>
          <a:xfrm>
            <a:off x="4037826" y="1020398"/>
            <a:ext cx="8052578" cy="5940445"/>
          </a:xfrm>
        </p:spPr>
        <p:txBody>
          <a:bodyPr anchor="ctr">
            <a:normAutofit/>
          </a:bodyPr>
          <a:lstStyle/>
          <a:p>
            <a:r>
              <a:rPr lang="en-US" sz="2000" dirty="0"/>
              <a:t>No specific form is required. What to include: </a:t>
            </a:r>
          </a:p>
          <a:p>
            <a:pPr marL="342900" indent="-342900">
              <a:buFont typeface="Arial" panose="020B0604020202020204" pitchFamily="34" charset="0"/>
              <a:buChar char="•"/>
            </a:pPr>
            <a:r>
              <a:rPr lang="en-US" sz="2000" dirty="0"/>
              <a:t>Hazard to be controlled</a:t>
            </a:r>
          </a:p>
          <a:p>
            <a:pPr marL="342900" indent="-342900">
              <a:buFont typeface="Arial" panose="020B0604020202020204" pitchFamily="34" charset="0"/>
              <a:buChar char="•"/>
            </a:pPr>
            <a:r>
              <a:rPr lang="en-US" sz="2000" dirty="0"/>
              <a:t>How the hazard will be controlled</a:t>
            </a:r>
          </a:p>
          <a:p>
            <a:pPr marL="342900" indent="-342900">
              <a:buFont typeface="Arial" panose="020B0604020202020204" pitchFamily="34" charset="0"/>
              <a:buChar char="•"/>
            </a:pPr>
            <a:r>
              <a:rPr lang="en-US" sz="2000" dirty="0"/>
              <a:t>Who is responsible for control</a:t>
            </a:r>
          </a:p>
          <a:p>
            <a:pPr marL="342900" indent="-342900">
              <a:buFont typeface="Arial" panose="020B0604020202020204" pitchFamily="34" charset="0"/>
              <a:buChar char="•"/>
            </a:pPr>
            <a:r>
              <a:rPr lang="en-US" sz="2000" dirty="0"/>
              <a:t>What are the critical limits (where safety is compromised)</a:t>
            </a:r>
          </a:p>
          <a:p>
            <a:pPr marL="342900" indent="-342900">
              <a:buFont typeface="Arial" panose="020B0604020202020204" pitchFamily="34" charset="0"/>
              <a:buChar char="•"/>
            </a:pPr>
            <a:r>
              <a:rPr lang="en-US" sz="2000" dirty="0"/>
              <a:t>What monitoring, corrective actions and record keeping are required</a:t>
            </a:r>
          </a:p>
          <a:p>
            <a:pPr marL="342900" indent="-342900">
              <a:buFont typeface="Arial" panose="020B0604020202020204" pitchFamily="34" charset="0"/>
              <a:buChar char="•"/>
            </a:pPr>
            <a:r>
              <a:rPr lang="en-US" sz="2000" dirty="0"/>
              <a:t>The corrective action that will be taken, should the limit not be met</a:t>
            </a:r>
          </a:p>
          <a:p>
            <a:pPr marL="342900" indent="-342900">
              <a:buFont typeface="Arial" panose="020B0604020202020204" pitchFamily="34" charset="0"/>
              <a:buChar char="•"/>
            </a:pPr>
            <a:r>
              <a:rPr lang="en-US" sz="2000" dirty="0"/>
              <a:t>The agreed time frame for correction</a:t>
            </a:r>
          </a:p>
          <a:p>
            <a:pPr marL="342900" indent="-342900">
              <a:buFont typeface="Arial" panose="020B0604020202020204" pitchFamily="34" charset="0"/>
              <a:buChar char="•"/>
            </a:pPr>
            <a:r>
              <a:rPr lang="en-US" sz="2000" dirty="0"/>
              <a:t>How the results are to be communicated back to the Inspector</a:t>
            </a:r>
          </a:p>
          <a:p>
            <a:pPr marL="342900" indent="-342900">
              <a:buFont typeface="Arial" panose="020B0604020202020204" pitchFamily="34" charset="0"/>
              <a:buChar char="•"/>
            </a:pPr>
            <a:r>
              <a:rPr lang="en-US" sz="2000" dirty="0"/>
              <a:t>Accurate and complete documentation</a:t>
            </a:r>
          </a:p>
        </p:txBody>
      </p:sp>
      <p:pic>
        <p:nvPicPr>
          <p:cNvPr id="11" name="Graphic 10" descr="Check List">
            <a:extLst>
              <a:ext uri="{FF2B5EF4-FFF2-40B4-BE49-F238E27FC236}">
                <a16:creationId xmlns:a16="http://schemas.microsoft.com/office/drawing/2014/main" id="{0D9BF291-468D-C403-9E4D-6D10008D09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7135" y="-335311"/>
            <a:ext cx="2520409" cy="2520409"/>
          </a:xfrm>
          <a:prstGeom prst="rect">
            <a:avLst/>
          </a:prstGeom>
        </p:spPr>
      </p:pic>
      <p:sp>
        <p:nvSpPr>
          <p:cNvPr id="2" name="Slide Number Placeholder 3">
            <a:extLst>
              <a:ext uri="{FF2B5EF4-FFF2-40B4-BE49-F238E27FC236}">
                <a16:creationId xmlns:a16="http://schemas.microsoft.com/office/drawing/2014/main" id="{772E35FD-2D65-A6D9-70A6-10C70891F752}"/>
              </a:ext>
            </a:extLst>
          </p:cNvPr>
          <p:cNvSpPr>
            <a:spLocks noGrp="1"/>
          </p:cNvSpPr>
          <p:nvPr>
            <p:ph type="sldNum" sz="quarter" idx="12"/>
          </p:nvPr>
        </p:nvSpPr>
        <p:spPr>
          <a:xfrm>
            <a:off x="11704320" y="6455664"/>
            <a:ext cx="448056" cy="365125"/>
          </a:xfrm>
        </p:spPr>
        <p:txBody>
          <a:bodyPr>
            <a:normAutofit/>
          </a:bodyPr>
          <a:lstStyle/>
          <a:p>
            <a:pPr>
              <a:spcAft>
                <a:spcPts val="600"/>
              </a:spcAft>
              <a:defRPr/>
            </a:pPr>
            <a:fld id="{712C4A9B-56B6-4F19-B34C-CB5061A7DFCE}" type="slidenum">
              <a:rPr lang="en-US" sz="1100">
                <a:solidFill>
                  <a:schemeClr val="tx1">
                    <a:lumMod val="50000"/>
                    <a:lumOff val="50000"/>
                  </a:schemeClr>
                </a:solidFill>
              </a:rPr>
              <a:pPr>
                <a:spcAft>
                  <a:spcPts val="600"/>
                </a:spcAft>
                <a:defRPr/>
              </a:pPr>
              <a:t>29</a:t>
            </a:fld>
            <a:endParaRPr lang="en-US" sz="110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5AB9-6313-BC98-3464-19508584C9CE}"/>
              </a:ext>
            </a:extLst>
          </p:cNvPr>
          <p:cNvSpPr>
            <a:spLocks noGrp="1"/>
          </p:cNvSpPr>
          <p:nvPr>
            <p:ph type="title"/>
          </p:nvPr>
        </p:nvSpPr>
        <p:spPr>
          <a:xfrm>
            <a:off x="791695" y="352713"/>
            <a:ext cx="4956589" cy="915670"/>
          </a:xfrm>
        </p:spPr>
        <p:txBody>
          <a:bodyPr>
            <a:noAutofit/>
          </a:bodyPr>
          <a:lstStyle/>
          <a:p>
            <a:r>
              <a:rPr lang="en-US" b="1" dirty="0">
                <a:solidFill>
                  <a:srgbClr val="FF0000"/>
                </a:solidFill>
              </a:rPr>
              <a:t>5 Risk Factors</a:t>
            </a:r>
          </a:p>
        </p:txBody>
      </p:sp>
      <p:sp>
        <p:nvSpPr>
          <p:cNvPr id="77" name="Slide Number Placeholder 3">
            <a:extLst>
              <a:ext uri="{FF2B5EF4-FFF2-40B4-BE49-F238E27FC236}">
                <a16:creationId xmlns:a16="http://schemas.microsoft.com/office/drawing/2014/main" id="{99CAF5B4-48B6-0459-AE68-D8D4245FE41F}"/>
              </a:ext>
            </a:extLst>
          </p:cNvPr>
          <p:cNvSpPr>
            <a:spLocks noGrp="1"/>
          </p:cNvSpPr>
          <p:nvPr>
            <p:ph type="sldNum" sz="quarter" idx="12"/>
          </p:nvPr>
        </p:nvSpPr>
        <p:spPr/>
        <p:txBody>
          <a:bodyPr/>
          <a:lstStyle/>
          <a:p>
            <a:pPr>
              <a:defRPr/>
            </a:pPr>
            <a:fld id="{712C4A9B-56B6-4F19-B34C-CB5061A7DFCE}" type="slidenum">
              <a:rPr lang="en-US" smtClean="0"/>
              <a:pPr>
                <a:defRPr/>
              </a:pPr>
              <a:t>3</a:t>
            </a:fld>
            <a:endParaRPr lang="en-US"/>
          </a:p>
        </p:txBody>
      </p:sp>
      <p:sp>
        <p:nvSpPr>
          <p:cNvPr id="78" name="Date Placeholder 4">
            <a:extLst>
              <a:ext uri="{FF2B5EF4-FFF2-40B4-BE49-F238E27FC236}">
                <a16:creationId xmlns:a16="http://schemas.microsoft.com/office/drawing/2014/main" id="{E9751221-5341-E8B2-A8FC-EFF8681EADD4}"/>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79" name="Footer Placeholder 5">
            <a:extLst>
              <a:ext uri="{FF2B5EF4-FFF2-40B4-BE49-F238E27FC236}">
                <a16:creationId xmlns:a16="http://schemas.microsoft.com/office/drawing/2014/main" id="{789D1996-73A9-C1B2-22F4-3AAFBC5EFDA2}"/>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
        <p:nvSpPr>
          <p:cNvPr id="26" name="TextBox 25">
            <a:extLst>
              <a:ext uri="{FF2B5EF4-FFF2-40B4-BE49-F238E27FC236}">
                <a16:creationId xmlns:a16="http://schemas.microsoft.com/office/drawing/2014/main" id="{A36789ED-1CFC-A1BA-23E1-341712A3FCEA}"/>
              </a:ext>
            </a:extLst>
          </p:cNvPr>
          <p:cNvSpPr txBox="1"/>
          <p:nvPr/>
        </p:nvSpPr>
        <p:spPr>
          <a:xfrm>
            <a:off x="282528" y="5918241"/>
            <a:ext cx="11071272" cy="830997"/>
          </a:xfrm>
          <a:prstGeom prst="rect">
            <a:avLst/>
          </a:prstGeom>
          <a:noFill/>
        </p:spPr>
        <p:txBody>
          <a:bodyPr wrap="square" rtlCol="0">
            <a:spAutoFit/>
          </a:bodyPr>
          <a:lstStyle/>
          <a:p>
            <a:r>
              <a:rPr lang="en-US" sz="2400" dirty="0">
                <a:solidFill>
                  <a:schemeClr val="tx2"/>
                </a:solidFill>
                <a:latin typeface="Arial" panose="020B0604020202020204" pitchFamily="34" charset="0"/>
                <a:cs typeface="Arial" panose="020B0604020202020204" pitchFamily="34" charset="0"/>
              </a:rPr>
              <a:t>Five important practices or procedures are identified by the CDC as the most prevalent contributing factors of foodborne illness or injury.</a:t>
            </a:r>
          </a:p>
        </p:txBody>
      </p:sp>
      <p:grpSp>
        <p:nvGrpSpPr>
          <p:cNvPr id="76" name="Group 75">
            <a:extLst>
              <a:ext uri="{FF2B5EF4-FFF2-40B4-BE49-F238E27FC236}">
                <a16:creationId xmlns:a16="http://schemas.microsoft.com/office/drawing/2014/main" id="{AFD30932-11C0-7931-510A-54B9B475179C}"/>
              </a:ext>
            </a:extLst>
          </p:cNvPr>
          <p:cNvGrpSpPr/>
          <p:nvPr/>
        </p:nvGrpSpPr>
        <p:grpSpPr>
          <a:xfrm>
            <a:off x="6096000" y="810548"/>
            <a:ext cx="5029200" cy="5029200"/>
            <a:chOff x="6096000" y="810548"/>
            <a:chExt cx="5029200" cy="5029200"/>
          </a:xfrm>
        </p:grpSpPr>
        <p:sp>
          <p:nvSpPr>
            <p:cNvPr id="9" name="Oval 8">
              <a:extLst>
                <a:ext uri="{FF2B5EF4-FFF2-40B4-BE49-F238E27FC236}">
                  <a16:creationId xmlns:a16="http://schemas.microsoft.com/office/drawing/2014/main" id="{D8B0FF9E-28E8-AB51-900C-8CD48A9FA344}"/>
                </a:ext>
                <a:ext uri="{C183D7F6-B498-43B3-948B-1728B52AA6E4}">
                  <adec:decorative xmlns:adec="http://schemas.microsoft.com/office/drawing/2017/decorative" val="1"/>
                </a:ext>
              </a:extLst>
            </p:cNvPr>
            <p:cNvSpPr/>
            <p:nvPr/>
          </p:nvSpPr>
          <p:spPr>
            <a:xfrm>
              <a:off x="6096000" y="810548"/>
              <a:ext cx="5029200" cy="5029200"/>
            </a:xfrm>
            <a:prstGeom prst="ellipse">
              <a:avLst/>
            </a:prstGeom>
            <a:solidFill>
              <a:srgbClr val="687987"/>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9899DD3-45C2-B159-C47A-96FCB92DC59D}"/>
                </a:ext>
                <a:ext uri="{C183D7F6-B498-43B3-948B-1728B52AA6E4}">
                  <adec:decorative xmlns:adec="http://schemas.microsoft.com/office/drawing/2017/decorative" val="1"/>
                </a:ext>
              </a:extLst>
            </p:cNvPr>
            <p:cNvSpPr/>
            <p:nvPr/>
          </p:nvSpPr>
          <p:spPr>
            <a:xfrm>
              <a:off x="9867900" y="2209800"/>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hef male with solid fill">
              <a:extLst>
                <a:ext uri="{FF2B5EF4-FFF2-40B4-BE49-F238E27FC236}">
                  <a16:creationId xmlns:a16="http://schemas.microsoft.com/office/drawing/2014/main" id="{151F953A-FACD-45E4-6B35-8082A0AE525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83801" y="2325701"/>
              <a:ext cx="883767" cy="883767"/>
            </a:xfrm>
            <a:prstGeom prst="rect">
              <a:avLst/>
            </a:prstGeom>
          </p:spPr>
        </p:pic>
        <p:sp>
          <p:nvSpPr>
            <p:cNvPr id="14" name="Oval 13">
              <a:extLst>
                <a:ext uri="{FF2B5EF4-FFF2-40B4-BE49-F238E27FC236}">
                  <a16:creationId xmlns:a16="http://schemas.microsoft.com/office/drawing/2014/main" id="{CEDD6EF2-DEA1-F637-F09E-B91E59F19B07}"/>
                </a:ext>
                <a:ext uri="{C183D7F6-B498-43B3-948B-1728B52AA6E4}">
                  <adec:decorative xmlns:adec="http://schemas.microsoft.com/office/drawing/2017/decorative" val="1"/>
                </a:ext>
              </a:extLst>
            </p:cNvPr>
            <p:cNvSpPr/>
            <p:nvPr/>
          </p:nvSpPr>
          <p:spPr>
            <a:xfrm>
              <a:off x="9321457" y="4207092"/>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Thermometer with solid fill">
              <a:extLst>
                <a:ext uri="{FF2B5EF4-FFF2-40B4-BE49-F238E27FC236}">
                  <a16:creationId xmlns:a16="http://schemas.microsoft.com/office/drawing/2014/main" id="{7AC3B6DC-EFB1-D212-6BF2-DCEA5C4F2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72574" y="4406613"/>
              <a:ext cx="767822" cy="767822"/>
            </a:xfrm>
            <a:prstGeom prst="rect">
              <a:avLst/>
            </a:prstGeom>
          </p:spPr>
        </p:pic>
        <p:sp>
          <p:nvSpPr>
            <p:cNvPr id="18" name="Oval 17">
              <a:extLst>
                <a:ext uri="{FF2B5EF4-FFF2-40B4-BE49-F238E27FC236}">
                  <a16:creationId xmlns:a16="http://schemas.microsoft.com/office/drawing/2014/main" id="{B2953205-06DA-1C8A-F434-7A4C65CE3795}"/>
                </a:ext>
                <a:ext uri="{C183D7F6-B498-43B3-948B-1728B52AA6E4}">
                  <adec:decorative xmlns:adec="http://schemas.microsoft.com/office/drawing/2017/decorative" val="1"/>
                </a:ext>
              </a:extLst>
            </p:cNvPr>
            <p:cNvSpPr/>
            <p:nvPr/>
          </p:nvSpPr>
          <p:spPr>
            <a:xfrm>
              <a:off x="6853635" y="4254449"/>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4AA293B-CABF-5C4B-6499-EE45125A0036}"/>
                </a:ext>
                <a:ext uri="{C183D7F6-B498-43B3-948B-1728B52AA6E4}">
                  <adec:decorative xmlns:adec="http://schemas.microsoft.com/office/drawing/2017/decorative" val="1"/>
                </a:ext>
              </a:extLst>
            </p:cNvPr>
            <p:cNvSpPr/>
            <p:nvPr/>
          </p:nvSpPr>
          <p:spPr>
            <a:xfrm>
              <a:off x="6235700" y="2209800"/>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f male with solid fill">
              <a:extLst>
                <a:ext uri="{FF2B5EF4-FFF2-40B4-BE49-F238E27FC236}">
                  <a16:creationId xmlns:a16="http://schemas.microsoft.com/office/drawing/2014/main" id="{A30258A8-FFB7-3D15-A947-50FF4C80E68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78214" y="2358572"/>
              <a:ext cx="812190" cy="812190"/>
            </a:xfrm>
            <a:prstGeom prst="rect">
              <a:avLst/>
            </a:prstGeom>
          </p:spPr>
        </p:pic>
        <p:grpSp>
          <p:nvGrpSpPr>
            <p:cNvPr id="29" name="Group 28">
              <a:extLst>
                <a:ext uri="{FF2B5EF4-FFF2-40B4-BE49-F238E27FC236}">
                  <a16:creationId xmlns:a16="http://schemas.microsoft.com/office/drawing/2014/main" id="{0DEFEA75-1232-1EA8-DE2C-5E6134406CC5}"/>
                </a:ext>
              </a:extLst>
            </p:cNvPr>
            <p:cNvGrpSpPr/>
            <p:nvPr/>
          </p:nvGrpSpPr>
          <p:grpSpPr>
            <a:xfrm>
              <a:off x="6996913" y="2612538"/>
              <a:ext cx="259824" cy="254935"/>
              <a:chOff x="6934200" y="2785728"/>
              <a:chExt cx="198994" cy="195249"/>
            </a:xfrm>
          </p:grpSpPr>
          <p:cxnSp>
            <p:nvCxnSpPr>
              <p:cNvPr id="17" name="Straight Connector 16">
                <a:extLst>
                  <a:ext uri="{FF2B5EF4-FFF2-40B4-BE49-F238E27FC236}">
                    <a16:creationId xmlns:a16="http://schemas.microsoft.com/office/drawing/2014/main" id="{68B79034-D050-34F9-0B5F-0B2A6049AF01}"/>
                  </a:ext>
                </a:extLst>
              </p:cNvPr>
              <p:cNvCxnSpPr>
                <a:cxnSpLocks/>
              </p:cNvCxnSpPr>
              <p:nvPr/>
            </p:nvCxnSpPr>
            <p:spPr>
              <a:xfrm flipV="1">
                <a:off x="6934200" y="2785728"/>
                <a:ext cx="150543" cy="9084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31698F-E4FE-F0A8-3FC5-1BF280C38C69}"/>
                  </a:ext>
                </a:extLst>
              </p:cNvPr>
              <p:cNvCxnSpPr>
                <a:cxnSpLocks/>
              </p:cNvCxnSpPr>
              <p:nvPr/>
            </p:nvCxnSpPr>
            <p:spPr>
              <a:xfrm flipV="1">
                <a:off x="6982651" y="2882624"/>
                <a:ext cx="150543" cy="38237"/>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070D8E-8C23-5C1B-5753-B02CEC9B4707}"/>
                  </a:ext>
                </a:extLst>
              </p:cNvPr>
              <p:cNvCxnSpPr>
                <a:cxnSpLocks/>
              </p:cNvCxnSpPr>
              <p:nvPr/>
            </p:nvCxnSpPr>
            <p:spPr>
              <a:xfrm>
                <a:off x="6982651" y="2980977"/>
                <a:ext cx="141835" cy="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D37470AA-6145-935A-684A-2BBD24AB7630}"/>
                </a:ext>
                <a:ext uri="{C183D7F6-B498-43B3-948B-1728B52AA6E4}">
                  <adec:decorative xmlns:adec="http://schemas.microsoft.com/office/drawing/2017/decorative" val="1"/>
                </a:ext>
              </a:extLst>
            </p:cNvPr>
            <p:cNvSpPr/>
            <p:nvPr/>
          </p:nvSpPr>
          <p:spPr>
            <a:xfrm>
              <a:off x="8051884" y="881188"/>
              <a:ext cx="1117429" cy="1117429"/>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Food Delivery outline">
              <a:extLst>
                <a:ext uri="{FF2B5EF4-FFF2-40B4-BE49-F238E27FC236}">
                  <a16:creationId xmlns:a16="http://schemas.microsoft.com/office/drawing/2014/main" id="{696294A2-7970-3740-B70A-248418BE73A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140742" y="982745"/>
              <a:ext cx="939715" cy="939715"/>
            </a:xfrm>
            <a:prstGeom prst="rect">
              <a:avLst/>
            </a:prstGeom>
          </p:spPr>
        </p:pic>
        <p:sp>
          <p:nvSpPr>
            <p:cNvPr id="42" name="Oval 41">
              <a:extLst>
                <a:ext uri="{FF2B5EF4-FFF2-40B4-BE49-F238E27FC236}">
                  <a16:creationId xmlns:a16="http://schemas.microsoft.com/office/drawing/2014/main" id="{23D07576-6315-0053-2E9F-E9609BC66148}"/>
                </a:ext>
                <a:ext uri="{C183D7F6-B498-43B3-948B-1728B52AA6E4}">
                  <adec:decorative xmlns:adec="http://schemas.microsoft.com/office/drawing/2017/decorative" val="1"/>
                </a:ext>
              </a:extLst>
            </p:cNvPr>
            <p:cNvSpPr/>
            <p:nvPr/>
          </p:nvSpPr>
          <p:spPr>
            <a:xfrm>
              <a:off x="7319689" y="2070106"/>
              <a:ext cx="2581822" cy="258072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668BF2EB-2DFC-DE51-E3AB-09FCB082C6A4}"/>
                </a:ext>
              </a:extLst>
            </p:cNvPr>
            <p:cNvGrpSpPr/>
            <p:nvPr/>
          </p:nvGrpSpPr>
          <p:grpSpPr>
            <a:xfrm>
              <a:off x="6914594" y="4535235"/>
              <a:ext cx="993650" cy="553996"/>
              <a:chOff x="3733988" y="940815"/>
              <a:chExt cx="993650" cy="553996"/>
            </a:xfrm>
          </p:grpSpPr>
          <p:sp>
            <p:nvSpPr>
              <p:cNvPr id="56" name="Cylinder 55">
                <a:extLst>
                  <a:ext uri="{FF2B5EF4-FFF2-40B4-BE49-F238E27FC236}">
                    <a16:creationId xmlns:a16="http://schemas.microsoft.com/office/drawing/2014/main" id="{FEF164C3-BD63-09DD-1DD2-34FA81267BB3}"/>
                  </a:ext>
                </a:extLst>
              </p:cNvPr>
              <p:cNvSpPr/>
              <p:nvPr/>
            </p:nvSpPr>
            <p:spPr>
              <a:xfrm>
                <a:off x="3773659" y="1123391"/>
                <a:ext cx="651557" cy="371420"/>
              </a:xfrm>
              <a:prstGeom prst="can">
                <a:avLst>
                  <a:gd name="adj" fmla="val 13543"/>
                </a:avLst>
              </a:prstGeom>
              <a:noFill/>
              <a:ln w="28575">
                <a:solidFill>
                  <a:srgbClr val="6879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0725A1E5-0D7B-3147-CBA5-43550150FE14}"/>
                  </a:ext>
                </a:extLst>
              </p:cNvPr>
              <p:cNvGrpSpPr/>
              <p:nvPr/>
            </p:nvGrpSpPr>
            <p:grpSpPr>
              <a:xfrm>
                <a:off x="3733988" y="940815"/>
                <a:ext cx="730897" cy="263763"/>
                <a:chOff x="3428025" y="810548"/>
                <a:chExt cx="1132406" cy="408658"/>
              </a:xfrm>
            </p:grpSpPr>
            <p:sp>
              <p:nvSpPr>
                <p:cNvPr id="49" name="Left Brace 48">
                  <a:extLst>
                    <a:ext uri="{FF2B5EF4-FFF2-40B4-BE49-F238E27FC236}">
                      <a16:creationId xmlns:a16="http://schemas.microsoft.com/office/drawing/2014/main" id="{44DA1D0B-B62F-B000-6515-4CD10642B512}"/>
                    </a:ext>
                  </a:extLst>
                </p:cNvPr>
                <p:cNvSpPr/>
                <p:nvPr/>
              </p:nvSpPr>
              <p:spPr>
                <a:xfrm rot="5400000">
                  <a:off x="3789899" y="448674"/>
                  <a:ext cx="408658" cy="1132406"/>
                </a:xfrm>
                <a:prstGeom prst="leftBrace">
                  <a:avLst>
                    <a:gd name="adj1" fmla="val 52026"/>
                    <a:gd name="adj2" fmla="val 50781"/>
                  </a:avLst>
                </a:prstGeom>
                <a:solidFill>
                  <a:srgbClr val="68798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29A01DCA-E559-FC69-45CA-F8FFFD5FA2E7}"/>
                    </a:ext>
                  </a:extLst>
                </p:cNvPr>
                <p:cNvSpPr/>
                <p:nvPr/>
              </p:nvSpPr>
              <p:spPr>
                <a:xfrm>
                  <a:off x="3870300" y="815943"/>
                  <a:ext cx="234739" cy="234739"/>
                </a:xfrm>
                <a:prstGeom prst="roundRect">
                  <a:avLst/>
                </a:prstGeom>
                <a:solidFill>
                  <a:srgbClr val="687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2C9160AC-0A72-F8B2-4CD3-5DD2E601B316}"/>
                  </a:ext>
                </a:extLst>
              </p:cNvPr>
              <p:cNvCxnSpPr>
                <a:cxnSpLocks/>
              </p:cNvCxnSpPr>
              <p:nvPr/>
            </p:nvCxnSpPr>
            <p:spPr>
              <a:xfrm flipV="1">
                <a:off x="4416721" y="1095806"/>
                <a:ext cx="310917" cy="145509"/>
              </a:xfrm>
              <a:prstGeom prst="line">
                <a:avLst/>
              </a:prstGeom>
              <a:ln w="57150">
                <a:solidFill>
                  <a:srgbClr val="687987"/>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DBA6452-FECC-18AE-4D40-8E65F1E9DF63}"/>
                </a:ext>
              </a:extLst>
            </p:cNvPr>
            <p:cNvGrpSpPr/>
            <p:nvPr/>
          </p:nvGrpSpPr>
          <p:grpSpPr>
            <a:xfrm rot="11411957" flipV="1">
              <a:off x="6272394" y="2625042"/>
              <a:ext cx="309641" cy="229927"/>
              <a:chOff x="6934200" y="2785728"/>
              <a:chExt cx="198994" cy="195249"/>
            </a:xfrm>
          </p:grpSpPr>
          <p:cxnSp>
            <p:nvCxnSpPr>
              <p:cNvPr id="66" name="Straight Connector 65">
                <a:extLst>
                  <a:ext uri="{FF2B5EF4-FFF2-40B4-BE49-F238E27FC236}">
                    <a16:creationId xmlns:a16="http://schemas.microsoft.com/office/drawing/2014/main" id="{7DB9D746-DDCE-DE51-27BE-599A959FA1B9}"/>
                  </a:ext>
                </a:extLst>
              </p:cNvPr>
              <p:cNvCxnSpPr>
                <a:cxnSpLocks/>
              </p:cNvCxnSpPr>
              <p:nvPr/>
            </p:nvCxnSpPr>
            <p:spPr>
              <a:xfrm flipV="1">
                <a:off x="6934200" y="2785728"/>
                <a:ext cx="150543" cy="9084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CBDB7AC-68E6-7149-E8CD-B64356E95C13}"/>
                  </a:ext>
                </a:extLst>
              </p:cNvPr>
              <p:cNvCxnSpPr>
                <a:cxnSpLocks/>
              </p:cNvCxnSpPr>
              <p:nvPr/>
            </p:nvCxnSpPr>
            <p:spPr>
              <a:xfrm flipV="1">
                <a:off x="6982651" y="2882624"/>
                <a:ext cx="150543" cy="38237"/>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4C3EF6B-432F-09B6-67BE-47B566D15EB2}"/>
                  </a:ext>
                </a:extLst>
              </p:cNvPr>
              <p:cNvCxnSpPr>
                <a:cxnSpLocks/>
              </p:cNvCxnSpPr>
              <p:nvPr/>
            </p:nvCxnSpPr>
            <p:spPr>
              <a:xfrm>
                <a:off x="6982651" y="2980977"/>
                <a:ext cx="141835" cy="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grpSp>
      </p:grpSp>
      <p:sp>
        <p:nvSpPr>
          <p:cNvPr id="5" name="TextBox 4">
            <a:extLst>
              <a:ext uri="{FF2B5EF4-FFF2-40B4-BE49-F238E27FC236}">
                <a16:creationId xmlns:a16="http://schemas.microsoft.com/office/drawing/2014/main" id="{26B3EEC1-6B77-6B7D-1128-68A2AEA074BB}"/>
              </a:ext>
            </a:extLst>
          </p:cNvPr>
          <p:cNvSpPr txBox="1"/>
          <p:nvPr/>
        </p:nvSpPr>
        <p:spPr>
          <a:xfrm>
            <a:off x="791695" y="1452602"/>
            <a:ext cx="4787149" cy="3046988"/>
          </a:xfrm>
          <a:prstGeom prst="rect">
            <a:avLst/>
          </a:prstGeom>
          <a:noFill/>
        </p:spPr>
        <p:txBody>
          <a:bodyPr wrap="square" rtlCol="0">
            <a:spAutoFit/>
          </a:bodyPr>
          <a:lstStyle/>
          <a:p>
            <a:pPr marL="514350" indent="-514350">
              <a:buFont typeface="+mj-lt"/>
              <a:buAutoNum type="arabicPeriod"/>
            </a:pPr>
            <a:r>
              <a:rPr lang="en-US" sz="3200" dirty="0"/>
              <a:t>Approved Source</a:t>
            </a:r>
          </a:p>
          <a:p>
            <a:pPr marL="514350" indent="-514350">
              <a:buFont typeface="+mj-lt"/>
              <a:buAutoNum type="arabicPeriod"/>
            </a:pPr>
            <a:r>
              <a:rPr lang="en-US" sz="3200" dirty="0"/>
              <a:t>Improper Cooking</a:t>
            </a:r>
          </a:p>
          <a:p>
            <a:pPr marL="514350" indent="-514350">
              <a:buFont typeface="+mj-lt"/>
              <a:buAutoNum type="arabicPeriod"/>
            </a:pPr>
            <a:r>
              <a:rPr lang="en-US" sz="3200" dirty="0"/>
              <a:t>Improper Holding</a:t>
            </a:r>
          </a:p>
          <a:p>
            <a:pPr marL="514350" indent="-514350">
              <a:buFont typeface="+mj-lt"/>
              <a:buAutoNum type="arabicPeriod"/>
            </a:pPr>
            <a:r>
              <a:rPr lang="en-US" sz="3200" dirty="0"/>
              <a:t>Contaminated Equipment</a:t>
            </a:r>
          </a:p>
          <a:p>
            <a:pPr marL="514350" indent="-514350">
              <a:buFont typeface="+mj-lt"/>
              <a:buAutoNum type="arabicPeriod"/>
            </a:pPr>
            <a:r>
              <a:rPr lang="en-US" sz="3200" dirty="0"/>
              <a:t>Poor Personal Hygiene</a:t>
            </a:r>
          </a:p>
        </p:txBody>
      </p:sp>
    </p:spTree>
    <p:extLst>
      <p:ext uri="{BB962C8B-B14F-4D97-AF65-F5344CB8AC3E}">
        <p14:creationId xmlns:p14="http://schemas.microsoft.com/office/powerpoint/2010/main" val="23210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4"/>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99CC13F-6619-A2FD-8815-1971A23E11A3}"/>
              </a:ext>
            </a:extLst>
          </p:cNvPr>
          <p:cNvSpPr>
            <a:spLocks noGrp="1"/>
          </p:cNvSpPr>
          <p:nvPr>
            <p:ph type="title"/>
          </p:nvPr>
        </p:nvSpPr>
        <p:spPr>
          <a:xfrm>
            <a:off x="-3057" y="796670"/>
            <a:ext cx="3859372" cy="2353772"/>
          </a:xfrm>
        </p:spPr>
        <p:txBody>
          <a:bodyPr anchor="b">
            <a:normAutofit/>
          </a:bodyPr>
          <a:lstStyle/>
          <a:p>
            <a:pPr algn="r"/>
            <a:r>
              <a:rPr lang="en-US" sz="4000" dirty="0">
                <a:solidFill>
                  <a:srgbClr val="FFFFFF"/>
                </a:solidFill>
                <a:sym typeface="Lucida Sans"/>
              </a:rPr>
              <a:t>When to Require an RCP</a:t>
            </a:r>
            <a:endParaRPr lang="en-US" sz="4000" dirty="0">
              <a:solidFill>
                <a:srgbClr val="FFFFFF"/>
              </a:solidFill>
            </a:endParaRPr>
          </a:p>
        </p:txBody>
      </p:sp>
      <p:sp>
        <p:nvSpPr>
          <p:cNvPr id="33" name="Content Placeholder 6">
            <a:extLst>
              <a:ext uri="{FF2B5EF4-FFF2-40B4-BE49-F238E27FC236}">
                <a16:creationId xmlns:a16="http://schemas.microsoft.com/office/drawing/2014/main" id="{AEA76278-B661-8FDE-EE36-48A613FAD6D5}"/>
              </a:ext>
            </a:extLst>
          </p:cNvPr>
          <p:cNvSpPr>
            <a:spLocks noGrp="1"/>
          </p:cNvSpPr>
          <p:nvPr>
            <p:ph idx="1"/>
          </p:nvPr>
        </p:nvSpPr>
        <p:spPr>
          <a:xfrm>
            <a:off x="4229101" y="-301336"/>
            <a:ext cx="7751617" cy="7122125"/>
          </a:xfrm>
        </p:spPr>
        <p:txBody>
          <a:bodyPr anchor="ctr">
            <a:normAutofit/>
          </a:bodyPr>
          <a:lstStyle/>
          <a:p>
            <a:r>
              <a:rPr lang="en-US" sz="2000" dirty="0">
                <a:sym typeface="Arial"/>
              </a:rPr>
              <a:t>Continuous and/or chronically uncontrolled processes or practices that can lead to hazards that require more than the typical inspection report.</a:t>
            </a:r>
            <a:endParaRPr lang="en-US" sz="2000" dirty="0"/>
          </a:p>
          <a:p>
            <a:endParaRPr lang="en-US" sz="2000" dirty="0">
              <a:sym typeface="Arial"/>
            </a:endParaRPr>
          </a:p>
          <a:p>
            <a:r>
              <a:rPr lang="en-US" sz="2000" dirty="0">
                <a:sym typeface="Arial"/>
              </a:rPr>
              <a:t>Hazards brought about by procedural or behavior issues, such as equipment cleaning and ongoing maintenance, equipment monitoring, employee hygiene.</a:t>
            </a:r>
          </a:p>
          <a:p>
            <a:endParaRPr lang="en-US" sz="2000" dirty="0">
              <a:sym typeface="Arial"/>
            </a:endParaRPr>
          </a:p>
          <a:p>
            <a:r>
              <a:rPr lang="en-US" sz="2000" dirty="0">
                <a:sym typeface="Arial"/>
              </a:rPr>
              <a:t>Do I do a RCP after 2 consecutive violations? 3?</a:t>
            </a:r>
          </a:p>
          <a:p>
            <a:endParaRPr lang="en-US" sz="2000" dirty="0">
              <a:sym typeface="Arial"/>
            </a:endParaRPr>
          </a:p>
          <a:p>
            <a:r>
              <a:rPr lang="en-US" sz="2000" dirty="0">
                <a:sym typeface="Arial"/>
              </a:rPr>
              <a:t>It will be on a case-by-case scenario.  (As you see fit)</a:t>
            </a:r>
            <a:endParaRPr lang="en-US" sz="2000" dirty="0"/>
          </a:p>
        </p:txBody>
      </p:sp>
      <p:sp>
        <p:nvSpPr>
          <p:cNvPr id="2" name="Slide Number Placeholder 3">
            <a:extLst>
              <a:ext uri="{FF2B5EF4-FFF2-40B4-BE49-F238E27FC236}">
                <a16:creationId xmlns:a16="http://schemas.microsoft.com/office/drawing/2014/main" id="{26A4C0DD-0C67-8D90-DC97-35A70260D22E}"/>
              </a:ext>
            </a:extLst>
          </p:cNvPr>
          <p:cNvSpPr>
            <a:spLocks noGrp="1"/>
          </p:cNvSpPr>
          <p:nvPr>
            <p:ph type="sldNum" sz="quarter" idx="12"/>
          </p:nvPr>
        </p:nvSpPr>
        <p:spPr>
          <a:xfrm>
            <a:off x="11704320" y="6455664"/>
            <a:ext cx="448056" cy="365125"/>
          </a:xfrm>
        </p:spPr>
        <p:txBody>
          <a:bodyPr>
            <a:normAutofit/>
          </a:bodyPr>
          <a:lstStyle/>
          <a:p>
            <a:pPr>
              <a:spcAft>
                <a:spcPts val="600"/>
              </a:spcAft>
              <a:defRPr/>
            </a:pPr>
            <a:fld id="{712C4A9B-56B6-4F19-B34C-CB5061A7DFCE}" type="slidenum">
              <a:rPr lang="en-US" sz="1100">
                <a:solidFill>
                  <a:schemeClr val="tx1">
                    <a:lumMod val="50000"/>
                    <a:lumOff val="50000"/>
                  </a:schemeClr>
                </a:solidFill>
              </a:rPr>
              <a:pPr>
                <a:spcAft>
                  <a:spcPts val="600"/>
                </a:spcAft>
                <a:defRPr/>
              </a:pPr>
              <a:t>30</a:t>
            </a:fld>
            <a:endParaRPr lang="en-US" sz="110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501"/>
        <p:cNvGrpSpPr/>
        <p:nvPr/>
      </p:nvGrpSpPr>
      <p:grpSpPr>
        <a:xfrm>
          <a:off x="0" y="0"/>
          <a:ext cx="0" cy="0"/>
          <a:chOff x="0" y="0"/>
          <a:chExt cx="0" cy="0"/>
        </a:xfrm>
      </p:grpSpPr>
      <p:sp useBgFill="1">
        <p:nvSpPr>
          <p:cNvPr id="518" name="Rectangle 5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Freeform: Shape 5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13EB687B-BBC0-42B7-E3F6-01D7DA71189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Sample Hazards</a:t>
            </a:r>
          </a:p>
        </p:txBody>
      </p:sp>
      <p:sp>
        <p:nvSpPr>
          <p:cNvPr id="3" name="Slide Number Placeholder 3">
            <a:extLst>
              <a:ext uri="{FF2B5EF4-FFF2-40B4-BE49-F238E27FC236}">
                <a16:creationId xmlns:a16="http://schemas.microsoft.com/office/drawing/2014/main" id="{ABB89FB9-4F1B-C02A-54E5-9126CE94911E}"/>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defRPr/>
            </a:pPr>
            <a:fld id="{712C4A9B-56B6-4F19-B34C-CB5061A7DFCE}" type="slidenum">
              <a:rPr lang="en-US" sz="1100">
                <a:solidFill>
                  <a:schemeClr val="tx1">
                    <a:lumMod val="50000"/>
                    <a:lumOff val="50000"/>
                  </a:schemeClr>
                </a:solidFill>
              </a:rPr>
              <a:pPr>
                <a:spcAft>
                  <a:spcPts val="600"/>
                </a:spcAft>
                <a:defRPr/>
              </a:pPr>
              <a:t>31</a:t>
            </a:fld>
            <a:endParaRPr lang="en-US" sz="1100" dirty="0">
              <a:solidFill>
                <a:schemeClr val="tx1">
                  <a:lumMod val="50000"/>
                  <a:lumOff val="50000"/>
                </a:schemeClr>
              </a:solidFill>
            </a:endParaRPr>
          </a:p>
        </p:txBody>
      </p:sp>
      <p:graphicFrame>
        <p:nvGraphicFramePr>
          <p:cNvPr id="503" name="Google Shape;503;p50"/>
          <p:cNvGraphicFramePr/>
          <p:nvPr>
            <p:extLst>
              <p:ext uri="{D42A27DB-BD31-4B8C-83A1-F6EECF244321}">
                <p14:modId xmlns:p14="http://schemas.microsoft.com/office/powerpoint/2010/main" val="3678471177"/>
              </p:ext>
            </p:extLst>
          </p:nvPr>
        </p:nvGraphicFramePr>
        <p:xfrm>
          <a:off x="4502428" y="968361"/>
          <a:ext cx="7225748" cy="4921280"/>
        </p:xfrm>
        <a:graphic>
          <a:graphicData uri="http://schemas.openxmlformats.org/drawingml/2006/table">
            <a:tbl>
              <a:tblPr firstRow="1" bandRow="1">
                <a:noFill/>
              </a:tblPr>
              <a:tblGrid>
                <a:gridCol w="3612874">
                  <a:extLst>
                    <a:ext uri="{9D8B030D-6E8A-4147-A177-3AD203B41FA5}">
                      <a16:colId xmlns:a16="http://schemas.microsoft.com/office/drawing/2014/main" val="20000"/>
                    </a:ext>
                  </a:extLst>
                </a:gridCol>
                <a:gridCol w="3612874">
                  <a:extLst>
                    <a:ext uri="{9D8B030D-6E8A-4147-A177-3AD203B41FA5}">
                      <a16:colId xmlns:a16="http://schemas.microsoft.com/office/drawing/2014/main" val="20001"/>
                    </a:ext>
                  </a:extLst>
                </a:gridCol>
              </a:tblGrid>
              <a:tr h="351520">
                <a:tc>
                  <a:txBody>
                    <a:bodyPr/>
                    <a:lstStyle/>
                    <a:p>
                      <a:pPr marL="0" marR="0" lvl="0" indent="0" algn="l" rtl="0">
                        <a:lnSpc>
                          <a:spcPct val="100000"/>
                        </a:lnSpc>
                        <a:spcBef>
                          <a:spcPts val="0"/>
                        </a:spcBef>
                        <a:spcAft>
                          <a:spcPts val="0"/>
                        </a:spcAft>
                        <a:buClr>
                          <a:srgbClr val="FFFFFF"/>
                        </a:buClr>
                        <a:buSzPts val="1600"/>
                        <a:buFont typeface="Arial"/>
                        <a:buNone/>
                      </a:pPr>
                      <a:r>
                        <a:rPr lang="en-US" sz="1500" b="1" i="0" u="none" strike="noStrike" cap="none">
                          <a:solidFill>
                            <a:srgbClr val="FFFFFF"/>
                          </a:solidFill>
                          <a:latin typeface="Arial"/>
                          <a:ea typeface="Arial"/>
                          <a:cs typeface="Arial"/>
                          <a:sym typeface="Arial"/>
                        </a:rPr>
                        <a:t>Uncontrolled Process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600"/>
                        <a:buFont typeface="Arial"/>
                        <a:buNone/>
                      </a:pPr>
                      <a:r>
                        <a:rPr lang="en-US" sz="1500" b="1" i="0" u="none" strike="noStrike" cap="none">
                          <a:solidFill>
                            <a:srgbClr val="FFFFFF"/>
                          </a:solidFill>
                          <a:latin typeface="Arial"/>
                          <a:ea typeface="Arial"/>
                          <a:cs typeface="Arial"/>
                          <a:sym typeface="Arial"/>
                        </a:rPr>
                        <a:t>Hazard</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Food Source</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Presence of Pathogens, toxins or chemicals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Freezing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destroy parasites/pathogen growth</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Cooking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destroy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Cooling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prevent growth of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Reheating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destroy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extLst>
                  <a:ext uri="{0D108BD9-81ED-4DB2-BD59-A6C34878D82A}">
                    <a16:rowId xmlns:a16="http://schemas.microsoft.com/office/drawing/2014/main" val="10005"/>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Hot Holding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prevent growth of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Cold Holding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prevent growth of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extLst>
                  <a:ext uri="{0D108BD9-81ED-4DB2-BD59-A6C34878D82A}">
                    <a16:rowId xmlns:a16="http://schemas.microsoft.com/office/drawing/2014/main" val="10007"/>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Thawing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prevent growth of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extLst>
                  <a:ext uri="{0D108BD9-81ED-4DB2-BD59-A6C34878D82A}">
                    <a16:rowId xmlns:a16="http://schemas.microsoft.com/office/drawing/2014/main" val="10008"/>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Cleaning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prevent transfer of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extLst>
                  <a:ext uri="{0D108BD9-81ED-4DB2-BD59-A6C34878D82A}">
                    <a16:rowId xmlns:a16="http://schemas.microsoft.com/office/drawing/2014/main" val="10009"/>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Sanitizing</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destroy remaining pathogens</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extLst>
                  <a:ext uri="{0D108BD9-81ED-4DB2-BD59-A6C34878D82A}">
                    <a16:rowId xmlns:a16="http://schemas.microsoft.com/office/drawing/2014/main" val="10010"/>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Employee Health</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prevent disease transmission</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extLst>
                  <a:ext uri="{0D108BD9-81ED-4DB2-BD59-A6C34878D82A}">
                    <a16:rowId xmlns:a16="http://schemas.microsoft.com/office/drawing/2014/main" val="10011"/>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Employee Hygiene</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Failure to prevent physical contamination</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DF4"/>
                    </a:solidFill>
                  </a:tcPr>
                </a:tc>
                <a:extLst>
                  <a:ext uri="{0D108BD9-81ED-4DB2-BD59-A6C34878D82A}">
                    <a16:rowId xmlns:a16="http://schemas.microsoft.com/office/drawing/2014/main" val="10012"/>
                  </a:ext>
                </a:extLst>
              </a:tr>
              <a:tr h="351520">
                <a:tc>
                  <a:txBody>
                    <a:bodyPr/>
                    <a:lstStyle/>
                    <a:p>
                      <a:pPr marL="0" marR="0" lvl="0" indent="0" algn="l" rtl="0">
                        <a:lnSpc>
                          <a:spcPct val="100000"/>
                        </a:lnSpc>
                        <a:spcBef>
                          <a:spcPts val="0"/>
                        </a:spcBef>
                        <a:spcAft>
                          <a:spcPts val="0"/>
                        </a:spcAft>
                        <a:buClr>
                          <a:srgbClr val="000000"/>
                        </a:buClr>
                        <a:buSzPts val="1600"/>
                        <a:buFont typeface="Arial"/>
                        <a:buNone/>
                      </a:pPr>
                      <a:r>
                        <a:rPr lang="en-US" sz="1500" b="0" i="0" u="none" strike="noStrike" cap="none">
                          <a:solidFill>
                            <a:srgbClr val="000000"/>
                          </a:solidFill>
                          <a:latin typeface="Arial"/>
                          <a:ea typeface="Arial"/>
                          <a:cs typeface="Arial"/>
                          <a:sym typeface="Arial"/>
                        </a:rPr>
                        <a:t>Knowledge of PIC</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00000"/>
                          </a:solidFill>
                          <a:latin typeface="Arial"/>
                          <a:ea typeface="Arial"/>
                          <a:cs typeface="Arial"/>
                          <a:sym typeface="Arial"/>
                        </a:rPr>
                        <a:t>Inability to manage food safety effectively</a:t>
                      </a:r>
                      <a:endParaRPr sz="1700"/>
                    </a:p>
                  </a:txBody>
                  <a:tcPr marL="85929" marR="85929" marT="42965" marB="4296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8E8"/>
                    </a:solid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4" name="Title 3">
            <a:extLst>
              <a:ext uri="{FF2B5EF4-FFF2-40B4-BE49-F238E27FC236}">
                <a16:creationId xmlns:a16="http://schemas.microsoft.com/office/drawing/2014/main" id="{CF0CBA33-79F9-B40E-75E0-8C18D5F1D97D}"/>
              </a:ext>
            </a:extLst>
          </p:cNvPr>
          <p:cNvSpPr>
            <a:spLocks noGrp="1"/>
          </p:cNvSpPr>
          <p:nvPr>
            <p:ph type="title"/>
          </p:nvPr>
        </p:nvSpPr>
        <p:spPr>
          <a:xfrm>
            <a:off x="457199" y="594359"/>
            <a:ext cx="4177145" cy="2286000"/>
          </a:xfrm>
        </p:spPr>
        <p:txBody>
          <a:bodyPr/>
          <a:lstStyle/>
          <a:p>
            <a:pPr>
              <a:buClr>
                <a:schemeClr val="lt1"/>
              </a:buClr>
              <a:buSzPts val="4100"/>
            </a:pPr>
            <a:r>
              <a:rPr lang="en-US" dirty="0">
                <a:latin typeface="+mn-lt"/>
                <a:sym typeface="Calibri"/>
              </a:rPr>
              <a:t>Inspection Schedule Based On Risk</a:t>
            </a:r>
            <a:endParaRPr lang="en-US" dirty="0">
              <a:latin typeface="+mn-lt"/>
            </a:endParaRPr>
          </a:p>
        </p:txBody>
      </p:sp>
      <p:sp>
        <p:nvSpPr>
          <p:cNvPr id="8" name="Text Placeholder 7">
            <a:extLst>
              <a:ext uri="{FF2B5EF4-FFF2-40B4-BE49-F238E27FC236}">
                <a16:creationId xmlns:a16="http://schemas.microsoft.com/office/drawing/2014/main" id="{F7382F98-F1D2-9F82-CE95-BA396DA1F63F}"/>
              </a:ext>
            </a:extLst>
          </p:cNvPr>
          <p:cNvSpPr>
            <a:spLocks noGrp="1"/>
          </p:cNvSpPr>
          <p:nvPr>
            <p:ph type="body" sz="half" idx="2"/>
          </p:nvPr>
        </p:nvSpPr>
        <p:spPr/>
        <p:txBody>
          <a:bodyPr/>
          <a:lstStyle/>
          <a:p>
            <a:r>
              <a:rPr lang="en-US" dirty="0"/>
              <a:t>Annex 5, Table 1. </a:t>
            </a:r>
            <a:br>
              <a:rPr lang="en-US" dirty="0"/>
            </a:br>
            <a:r>
              <a:rPr lang="en-US" dirty="0"/>
              <a:t>Risk Categorization </a:t>
            </a:r>
            <a:br>
              <a:rPr lang="en-US" dirty="0"/>
            </a:br>
            <a:r>
              <a:rPr lang="en-US" dirty="0"/>
              <a:t>of Food Establishments</a:t>
            </a:r>
          </a:p>
        </p:txBody>
      </p:sp>
      <p:sp>
        <p:nvSpPr>
          <p:cNvPr id="6" name="Footer Placeholder 5">
            <a:extLst>
              <a:ext uri="{FF2B5EF4-FFF2-40B4-BE49-F238E27FC236}">
                <a16:creationId xmlns:a16="http://schemas.microsoft.com/office/drawing/2014/main" id="{43C7E7EE-C56B-9261-8EDB-405B2B65023F}"/>
              </a:ext>
            </a:extLst>
          </p:cNvPr>
          <p:cNvSpPr>
            <a:spLocks noGrp="1"/>
          </p:cNvSpPr>
          <p:nvPr>
            <p:ph type="ftr" sz="quarter" idx="15"/>
          </p:nvPr>
        </p:nvSpPr>
        <p:spPr/>
        <p:txBody>
          <a:bodyPr/>
          <a:lstStyle/>
          <a:p>
            <a:pPr>
              <a:defRPr/>
            </a:pPr>
            <a:r>
              <a:rPr lang="en-US">
                <a:solidFill>
                  <a:srgbClr val="FFFFFF"/>
                </a:solidFill>
              </a:rPr>
              <a:t>FOOD DAY 4</a:t>
            </a:r>
          </a:p>
        </p:txBody>
      </p:sp>
      <p:sp>
        <p:nvSpPr>
          <p:cNvPr id="2" name="Slide Number Placeholder 3">
            <a:extLst>
              <a:ext uri="{FF2B5EF4-FFF2-40B4-BE49-F238E27FC236}">
                <a16:creationId xmlns:a16="http://schemas.microsoft.com/office/drawing/2014/main" id="{FE41FE2A-03D0-CCEB-00B1-4A0ED1EBFDB8}"/>
              </a:ext>
            </a:extLst>
          </p:cNvPr>
          <p:cNvSpPr>
            <a:spLocks noGrp="1"/>
          </p:cNvSpPr>
          <p:nvPr>
            <p:ph type="sldNum" sz="quarter" idx="16"/>
          </p:nvPr>
        </p:nvSpPr>
        <p:spPr>
          <a:xfrm>
            <a:off x="10658997" y="6456426"/>
            <a:ext cx="1312025" cy="365125"/>
          </a:xfrm>
        </p:spPr>
        <p:txBody>
          <a:bodyPr/>
          <a:lstStyle/>
          <a:p>
            <a:pPr>
              <a:defRPr/>
            </a:pPr>
            <a:r>
              <a:rPr lang="en-US" dirty="0">
                <a:solidFill>
                  <a:schemeClr val="bg2">
                    <a:lumMod val="50000"/>
                  </a:schemeClr>
                </a:solidFill>
              </a:rPr>
              <a:t>32</a:t>
            </a:r>
          </a:p>
        </p:txBody>
      </p:sp>
      <p:sp>
        <p:nvSpPr>
          <p:cNvPr id="5" name="Google Shape;234;p19">
            <a:extLst>
              <a:ext uri="{FF2B5EF4-FFF2-40B4-BE49-F238E27FC236}">
                <a16:creationId xmlns:a16="http://schemas.microsoft.com/office/drawing/2014/main" id="{D51A4CEE-D7E7-05F9-8266-60421B2ACCA2}"/>
              </a:ext>
            </a:extLst>
          </p:cNvPr>
          <p:cNvSpPr txBox="1"/>
          <p:nvPr/>
        </p:nvSpPr>
        <p:spPr>
          <a:xfrm>
            <a:off x="4996370" y="269840"/>
            <a:ext cx="6738430" cy="613799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AE3F304-4CD3-B748-C3F3-3AD4D7D768C0}"/>
              </a:ext>
            </a:extLst>
          </p:cNvPr>
          <p:cNvSpPr>
            <a:spLocks noGrp="1"/>
          </p:cNvSpPr>
          <p:nvPr>
            <p:ph type="title"/>
          </p:nvPr>
        </p:nvSpPr>
        <p:spPr>
          <a:xfrm>
            <a:off x="401097" y="2113876"/>
            <a:ext cx="12191998" cy="1033669"/>
          </a:xfrm>
        </p:spPr>
        <p:txBody>
          <a:bodyPr vert="horz" lIns="91440" tIns="45720" rIns="91440" bIns="45720" rtlCol="0" anchor="ctr">
            <a:noAutofit/>
          </a:bodyPr>
          <a:lstStyle/>
          <a:p>
            <a:r>
              <a:rPr lang="en-US" sz="4400" kern="1200" dirty="0">
                <a:latin typeface="+mj-lt"/>
                <a:ea typeface="+mj-ea"/>
                <a:cs typeface="+mj-cs"/>
              </a:rPr>
              <a:t>QUESTIONS?</a:t>
            </a:r>
            <a:br>
              <a:rPr lang="en-US" sz="4400" kern="1200" dirty="0">
                <a:latin typeface="+mj-lt"/>
                <a:ea typeface="+mj-ea"/>
                <a:cs typeface="+mj-cs"/>
              </a:rPr>
            </a:br>
            <a:br>
              <a:rPr lang="en-US" sz="1400" kern="1200" dirty="0">
                <a:latin typeface="+mj-lt"/>
                <a:ea typeface="+mj-ea"/>
                <a:cs typeface="+mj-cs"/>
              </a:rPr>
            </a:br>
            <a:r>
              <a:rPr lang="en-US" sz="4400" dirty="0"/>
              <a:t> </a:t>
            </a:r>
            <a:br>
              <a:rPr lang="en-US" sz="4400" dirty="0"/>
            </a:br>
            <a:r>
              <a:rPr lang="en-US" sz="4400" kern="1200" dirty="0">
                <a:latin typeface="+mj-lt"/>
                <a:ea typeface="+mj-ea"/>
                <a:cs typeface="+mj-cs"/>
              </a:rPr>
              <a:t>THANK YOU</a:t>
            </a:r>
            <a:r>
              <a:rPr lang="en-US" sz="4400" dirty="0"/>
              <a:t> </a:t>
            </a:r>
            <a:r>
              <a:rPr lang="en-US" sz="4400" kern="1200" dirty="0">
                <a:latin typeface="+mj-lt"/>
                <a:ea typeface="+mj-ea"/>
                <a:cs typeface="+mj-cs"/>
              </a:rPr>
              <a:t>for attending!!!</a:t>
            </a:r>
          </a:p>
        </p:txBody>
      </p:sp>
      <p:pic>
        <p:nvPicPr>
          <p:cNvPr id="16" name="Content Placeholder 15" descr="Qr code&#10;&#10;AI-generated content may be incorrect.">
            <a:extLst>
              <a:ext uri="{FF2B5EF4-FFF2-40B4-BE49-F238E27FC236}">
                <a16:creationId xmlns:a16="http://schemas.microsoft.com/office/drawing/2014/main" id="{E26E2917-5639-71C4-5A3C-1EA43F9A54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270" t="22586" r="34809" b="12615"/>
          <a:stretch>
            <a:fillRect/>
          </a:stretch>
        </p:blipFill>
        <p:spPr>
          <a:xfrm>
            <a:off x="6982690" y="878062"/>
            <a:ext cx="5008418" cy="4156364"/>
          </a:xfrm>
          <a:prstGeom prst="rect">
            <a:avLst/>
          </a:prstGeom>
        </p:spPr>
      </p:pic>
      <p:sp>
        <p:nvSpPr>
          <p:cNvPr id="19" name="Text Placeholder 18">
            <a:extLst>
              <a:ext uri="{FF2B5EF4-FFF2-40B4-BE49-F238E27FC236}">
                <a16:creationId xmlns:a16="http://schemas.microsoft.com/office/drawing/2014/main" id="{2A72FC28-3586-1206-998B-D3945731D697}"/>
              </a:ext>
            </a:extLst>
          </p:cNvPr>
          <p:cNvSpPr>
            <a:spLocks noGrp="1"/>
          </p:cNvSpPr>
          <p:nvPr>
            <p:ph type="body" sz="half" idx="2"/>
          </p:nvPr>
        </p:nvSpPr>
        <p:spPr>
          <a:xfrm>
            <a:off x="987476" y="5372100"/>
            <a:ext cx="8499423" cy="1147370"/>
          </a:xfrm>
        </p:spPr>
        <p:txBody>
          <a:bodyPr vert="horz" lIns="91440" tIns="45720" rIns="91440" bIns="45720" rtlCol="0" anchor="ctr">
            <a:normAutofit/>
          </a:bodyPr>
          <a:lstStyle/>
          <a:p>
            <a:pPr indent="-228600">
              <a:buFont typeface="Arial" panose="020B0604020202020204" pitchFamily="34" charset="0"/>
              <a:buChar char="•"/>
            </a:pPr>
            <a:endParaRPr lang="en-US" sz="2000" dirty="0"/>
          </a:p>
          <a:p>
            <a:r>
              <a:rPr lang="en-US" sz="3200" dirty="0">
                <a:solidFill>
                  <a:schemeClr val="bg1"/>
                </a:solidFill>
              </a:rPr>
              <a:t>Baystate@newbedford-ma.gov</a:t>
            </a:r>
          </a:p>
        </p:txBody>
      </p:sp>
    </p:spTree>
    <p:extLst>
      <p:ext uri="{BB962C8B-B14F-4D97-AF65-F5344CB8AC3E}">
        <p14:creationId xmlns:p14="http://schemas.microsoft.com/office/powerpoint/2010/main" val="238330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CC47E-B3F4-E184-92CC-EF9752D30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E48C8-7E01-2B3C-731D-6B612C94DADE}"/>
              </a:ext>
            </a:extLst>
          </p:cNvPr>
          <p:cNvSpPr>
            <a:spLocks noGrp="1"/>
          </p:cNvSpPr>
          <p:nvPr>
            <p:ph type="title"/>
          </p:nvPr>
        </p:nvSpPr>
        <p:spPr>
          <a:xfrm>
            <a:off x="791695" y="352713"/>
            <a:ext cx="4956589" cy="915670"/>
          </a:xfrm>
        </p:spPr>
        <p:txBody>
          <a:bodyPr>
            <a:noAutofit/>
          </a:bodyPr>
          <a:lstStyle/>
          <a:p>
            <a:pPr algn="ctr"/>
            <a:r>
              <a:rPr lang="en-US" b="1" dirty="0">
                <a:solidFill>
                  <a:srgbClr val="FF0000"/>
                </a:solidFill>
              </a:rPr>
              <a:t>5 Interventions for Control</a:t>
            </a:r>
          </a:p>
        </p:txBody>
      </p:sp>
      <p:sp>
        <p:nvSpPr>
          <p:cNvPr id="77" name="Slide Number Placeholder 3">
            <a:extLst>
              <a:ext uri="{FF2B5EF4-FFF2-40B4-BE49-F238E27FC236}">
                <a16:creationId xmlns:a16="http://schemas.microsoft.com/office/drawing/2014/main" id="{A22F6207-6D28-A765-9FB3-206D9CB9FC15}"/>
              </a:ext>
            </a:extLst>
          </p:cNvPr>
          <p:cNvSpPr>
            <a:spLocks noGrp="1"/>
          </p:cNvSpPr>
          <p:nvPr>
            <p:ph type="sldNum" sz="quarter" idx="12"/>
          </p:nvPr>
        </p:nvSpPr>
        <p:spPr/>
        <p:txBody>
          <a:bodyPr/>
          <a:lstStyle/>
          <a:p>
            <a:pPr>
              <a:defRPr/>
            </a:pPr>
            <a:fld id="{712C4A9B-56B6-4F19-B34C-CB5061A7DFCE}" type="slidenum">
              <a:rPr lang="en-US" smtClean="0"/>
              <a:pPr>
                <a:defRPr/>
              </a:pPr>
              <a:t>4</a:t>
            </a:fld>
            <a:endParaRPr lang="en-US"/>
          </a:p>
        </p:txBody>
      </p:sp>
      <p:sp>
        <p:nvSpPr>
          <p:cNvPr id="78" name="Date Placeholder 4">
            <a:extLst>
              <a:ext uri="{FF2B5EF4-FFF2-40B4-BE49-F238E27FC236}">
                <a16:creationId xmlns:a16="http://schemas.microsoft.com/office/drawing/2014/main" id="{5A27C0D8-CFE4-723E-6709-83741E49546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79" name="Footer Placeholder 5">
            <a:extLst>
              <a:ext uri="{FF2B5EF4-FFF2-40B4-BE49-F238E27FC236}">
                <a16:creationId xmlns:a16="http://schemas.microsoft.com/office/drawing/2014/main" id="{D0EF7558-8DB8-11B1-2622-F727AACCBBA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grpSp>
        <p:nvGrpSpPr>
          <p:cNvPr id="76" name="Group 75">
            <a:extLst>
              <a:ext uri="{FF2B5EF4-FFF2-40B4-BE49-F238E27FC236}">
                <a16:creationId xmlns:a16="http://schemas.microsoft.com/office/drawing/2014/main" id="{D7A23A21-ABC0-784D-F050-71780E03D25F}"/>
              </a:ext>
            </a:extLst>
          </p:cNvPr>
          <p:cNvGrpSpPr/>
          <p:nvPr/>
        </p:nvGrpSpPr>
        <p:grpSpPr>
          <a:xfrm>
            <a:off x="6096000" y="810548"/>
            <a:ext cx="5029200" cy="5029200"/>
            <a:chOff x="6096000" y="810548"/>
            <a:chExt cx="5029200" cy="5029200"/>
          </a:xfrm>
        </p:grpSpPr>
        <p:sp>
          <p:nvSpPr>
            <p:cNvPr id="9" name="Oval 8">
              <a:extLst>
                <a:ext uri="{FF2B5EF4-FFF2-40B4-BE49-F238E27FC236}">
                  <a16:creationId xmlns:a16="http://schemas.microsoft.com/office/drawing/2014/main" id="{9BD2A7BE-7B83-8023-A444-FDBDE16E4371}"/>
                </a:ext>
                <a:ext uri="{C183D7F6-B498-43B3-948B-1728B52AA6E4}">
                  <adec:decorative xmlns:adec="http://schemas.microsoft.com/office/drawing/2017/decorative" val="1"/>
                </a:ext>
              </a:extLst>
            </p:cNvPr>
            <p:cNvSpPr/>
            <p:nvPr/>
          </p:nvSpPr>
          <p:spPr>
            <a:xfrm>
              <a:off x="6096000" y="810548"/>
              <a:ext cx="5029200" cy="5029200"/>
            </a:xfrm>
            <a:prstGeom prst="ellipse">
              <a:avLst/>
            </a:prstGeom>
            <a:solidFill>
              <a:srgbClr val="687987"/>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965283E-3688-3CB6-E894-6554868EDC2B}"/>
                </a:ext>
                <a:ext uri="{C183D7F6-B498-43B3-948B-1728B52AA6E4}">
                  <adec:decorative xmlns:adec="http://schemas.microsoft.com/office/drawing/2017/decorative" val="1"/>
                </a:ext>
              </a:extLst>
            </p:cNvPr>
            <p:cNvSpPr/>
            <p:nvPr/>
          </p:nvSpPr>
          <p:spPr>
            <a:xfrm>
              <a:off x="9867900" y="2209800"/>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hef male with solid fill">
              <a:extLst>
                <a:ext uri="{FF2B5EF4-FFF2-40B4-BE49-F238E27FC236}">
                  <a16:creationId xmlns:a16="http://schemas.microsoft.com/office/drawing/2014/main" id="{95147E4D-20C6-3C0E-9C3A-EF70FC751D5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83801" y="2325701"/>
              <a:ext cx="883767" cy="883767"/>
            </a:xfrm>
            <a:prstGeom prst="rect">
              <a:avLst/>
            </a:prstGeom>
          </p:spPr>
        </p:pic>
        <p:sp>
          <p:nvSpPr>
            <p:cNvPr id="14" name="Oval 13">
              <a:extLst>
                <a:ext uri="{FF2B5EF4-FFF2-40B4-BE49-F238E27FC236}">
                  <a16:creationId xmlns:a16="http://schemas.microsoft.com/office/drawing/2014/main" id="{2191E94D-33C8-C0DB-B5A7-CE6E25C9DB77}"/>
                </a:ext>
                <a:ext uri="{C183D7F6-B498-43B3-948B-1728B52AA6E4}">
                  <adec:decorative xmlns:adec="http://schemas.microsoft.com/office/drawing/2017/decorative" val="1"/>
                </a:ext>
              </a:extLst>
            </p:cNvPr>
            <p:cNvSpPr/>
            <p:nvPr/>
          </p:nvSpPr>
          <p:spPr>
            <a:xfrm>
              <a:off x="9321457" y="4207092"/>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Thermometer with solid fill">
              <a:extLst>
                <a:ext uri="{FF2B5EF4-FFF2-40B4-BE49-F238E27FC236}">
                  <a16:creationId xmlns:a16="http://schemas.microsoft.com/office/drawing/2014/main" id="{433C4327-B748-B877-36D7-76C1EA7C3D8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72574" y="4406613"/>
              <a:ext cx="767822" cy="767822"/>
            </a:xfrm>
            <a:prstGeom prst="rect">
              <a:avLst/>
            </a:prstGeom>
          </p:spPr>
        </p:pic>
        <p:sp>
          <p:nvSpPr>
            <p:cNvPr id="18" name="Oval 17">
              <a:extLst>
                <a:ext uri="{FF2B5EF4-FFF2-40B4-BE49-F238E27FC236}">
                  <a16:creationId xmlns:a16="http://schemas.microsoft.com/office/drawing/2014/main" id="{A1E9095F-2AEC-04FF-E31A-517C5589D091}"/>
                </a:ext>
                <a:ext uri="{C183D7F6-B498-43B3-948B-1728B52AA6E4}">
                  <adec:decorative xmlns:adec="http://schemas.microsoft.com/office/drawing/2017/decorative" val="1"/>
                </a:ext>
              </a:extLst>
            </p:cNvPr>
            <p:cNvSpPr/>
            <p:nvPr/>
          </p:nvSpPr>
          <p:spPr>
            <a:xfrm>
              <a:off x="6853635" y="4254449"/>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730A576-7E76-72D7-E3FA-E455D550DC9B}"/>
                </a:ext>
                <a:ext uri="{C183D7F6-B498-43B3-948B-1728B52AA6E4}">
                  <adec:decorative xmlns:adec="http://schemas.microsoft.com/office/drawing/2017/decorative" val="1"/>
                </a:ext>
              </a:extLst>
            </p:cNvPr>
            <p:cNvSpPr/>
            <p:nvPr/>
          </p:nvSpPr>
          <p:spPr>
            <a:xfrm>
              <a:off x="6235700" y="2209800"/>
              <a:ext cx="1115568" cy="1115568"/>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f male with solid fill">
              <a:extLst>
                <a:ext uri="{FF2B5EF4-FFF2-40B4-BE49-F238E27FC236}">
                  <a16:creationId xmlns:a16="http://schemas.microsoft.com/office/drawing/2014/main" id="{C3EC8BF4-2228-EF34-3963-28D94F780E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78214" y="2358572"/>
              <a:ext cx="812190" cy="812190"/>
            </a:xfrm>
            <a:prstGeom prst="rect">
              <a:avLst/>
            </a:prstGeom>
          </p:spPr>
        </p:pic>
        <p:grpSp>
          <p:nvGrpSpPr>
            <p:cNvPr id="29" name="Group 28">
              <a:extLst>
                <a:ext uri="{FF2B5EF4-FFF2-40B4-BE49-F238E27FC236}">
                  <a16:creationId xmlns:a16="http://schemas.microsoft.com/office/drawing/2014/main" id="{5EF43969-D09D-8E8C-AD07-AFBFDCC45725}"/>
                </a:ext>
              </a:extLst>
            </p:cNvPr>
            <p:cNvGrpSpPr/>
            <p:nvPr/>
          </p:nvGrpSpPr>
          <p:grpSpPr>
            <a:xfrm>
              <a:off x="6996913" y="2612538"/>
              <a:ext cx="259824" cy="254935"/>
              <a:chOff x="6934200" y="2785728"/>
              <a:chExt cx="198994" cy="195249"/>
            </a:xfrm>
          </p:grpSpPr>
          <p:cxnSp>
            <p:nvCxnSpPr>
              <p:cNvPr id="17" name="Straight Connector 16">
                <a:extLst>
                  <a:ext uri="{FF2B5EF4-FFF2-40B4-BE49-F238E27FC236}">
                    <a16:creationId xmlns:a16="http://schemas.microsoft.com/office/drawing/2014/main" id="{290A692E-5931-21B7-A8DD-F535B63AD2A1}"/>
                  </a:ext>
                </a:extLst>
              </p:cNvPr>
              <p:cNvCxnSpPr>
                <a:cxnSpLocks/>
              </p:cNvCxnSpPr>
              <p:nvPr/>
            </p:nvCxnSpPr>
            <p:spPr>
              <a:xfrm flipV="1">
                <a:off x="6934200" y="2785728"/>
                <a:ext cx="150543" cy="9084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842F99-129E-F52E-33EB-913C30A54F8F}"/>
                  </a:ext>
                </a:extLst>
              </p:cNvPr>
              <p:cNvCxnSpPr>
                <a:cxnSpLocks/>
              </p:cNvCxnSpPr>
              <p:nvPr/>
            </p:nvCxnSpPr>
            <p:spPr>
              <a:xfrm flipV="1">
                <a:off x="6982651" y="2882624"/>
                <a:ext cx="150543" cy="38237"/>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FAF01C-A942-DCB9-6C1F-5B57BAB51D83}"/>
                  </a:ext>
                </a:extLst>
              </p:cNvPr>
              <p:cNvCxnSpPr>
                <a:cxnSpLocks/>
              </p:cNvCxnSpPr>
              <p:nvPr/>
            </p:nvCxnSpPr>
            <p:spPr>
              <a:xfrm>
                <a:off x="6982651" y="2980977"/>
                <a:ext cx="141835" cy="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0CA1AF91-6932-0AF1-7D9A-C0A2E0A68887}"/>
                </a:ext>
                <a:ext uri="{C183D7F6-B498-43B3-948B-1728B52AA6E4}">
                  <adec:decorative xmlns:adec="http://schemas.microsoft.com/office/drawing/2017/decorative" val="1"/>
                </a:ext>
              </a:extLst>
            </p:cNvPr>
            <p:cNvSpPr/>
            <p:nvPr/>
          </p:nvSpPr>
          <p:spPr>
            <a:xfrm>
              <a:off x="8051884" y="881188"/>
              <a:ext cx="1117429" cy="1117429"/>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Food Delivery outline">
              <a:extLst>
                <a:ext uri="{FF2B5EF4-FFF2-40B4-BE49-F238E27FC236}">
                  <a16:creationId xmlns:a16="http://schemas.microsoft.com/office/drawing/2014/main" id="{DEFE9A0A-654F-D655-3651-8B8354FD4DF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140742" y="982745"/>
              <a:ext cx="939715" cy="939715"/>
            </a:xfrm>
            <a:prstGeom prst="rect">
              <a:avLst/>
            </a:prstGeom>
          </p:spPr>
        </p:pic>
        <p:sp>
          <p:nvSpPr>
            <p:cNvPr id="42" name="Oval 41">
              <a:extLst>
                <a:ext uri="{FF2B5EF4-FFF2-40B4-BE49-F238E27FC236}">
                  <a16:creationId xmlns:a16="http://schemas.microsoft.com/office/drawing/2014/main" id="{88483742-3ABB-D9F5-50B0-97FD40098CAC}"/>
                </a:ext>
                <a:ext uri="{C183D7F6-B498-43B3-948B-1728B52AA6E4}">
                  <adec:decorative xmlns:adec="http://schemas.microsoft.com/office/drawing/2017/decorative" val="1"/>
                </a:ext>
              </a:extLst>
            </p:cNvPr>
            <p:cNvSpPr/>
            <p:nvPr/>
          </p:nvSpPr>
          <p:spPr>
            <a:xfrm>
              <a:off x="7319689" y="2070106"/>
              <a:ext cx="2581822" cy="258072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2F05ADB-B227-C98C-E426-C1FCB3C4C807}"/>
                </a:ext>
              </a:extLst>
            </p:cNvPr>
            <p:cNvGrpSpPr/>
            <p:nvPr/>
          </p:nvGrpSpPr>
          <p:grpSpPr>
            <a:xfrm>
              <a:off x="6914594" y="4535235"/>
              <a:ext cx="993650" cy="553996"/>
              <a:chOff x="3733988" y="940815"/>
              <a:chExt cx="993650" cy="553996"/>
            </a:xfrm>
          </p:grpSpPr>
          <p:sp>
            <p:nvSpPr>
              <p:cNvPr id="56" name="Cylinder 55">
                <a:extLst>
                  <a:ext uri="{FF2B5EF4-FFF2-40B4-BE49-F238E27FC236}">
                    <a16:creationId xmlns:a16="http://schemas.microsoft.com/office/drawing/2014/main" id="{9901A830-25D3-3C80-51D8-8E0DAB8DCA17}"/>
                  </a:ext>
                </a:extLst>
              </p:cNvPr>
              <p:cNvSpPr/>
              <p:nvPr/>
            </p:nvSpPr>
            <p:spPr>
              <a:xfrm>
                <a:off x="3773659" y="1123391"/>
                <a:ext cx="651557" cy="371420"/>
              </a:xfrm>
              <a:prstGeom prst="can">
                <a:avLst>
                  <a:gd name="adj" fmla="val 13543"/>
                </a:avLst>
              </a:prstGeom>
              <a:noFill/>
              <a:ln w="28575">
                <a:solidFill>
                  <a:srgbClr val="6879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D1CF147A-FD7C-DEB8-9E0F-72AFB08D98A3}"/>
                  </a:ext>
                </a:extLst>
              </p:cNvPr>
              <p:cNvGrpSpPr/>
              <p:nvPr/>
            </p:nvGrpSpPr>
            <p:grpSpPr>
              <a:xfrm>
                <a:off x="3733988" y="940815"/>
                <a:ext cx="730897" cy="263763"/>
                <a:chOff x="3428025" y="810548"/>
                <a:chExt cx="1132406" cy="408658"/>
              </a:xfrm>
            </p:grpSpPr>
            <p:sp>
              <p:nvSpPr>
                <p:cNvPr id="49" name="Left Brace 48">
                  <a:extLst>
                    <a:ext uri="{FF2B5EF4-FFF2-40B4-BE49-F238E27FC236}">
                      <a16:creationId xmlns:a16="http://schemas.microsoft.com/office/drawing/2014/main" id="{60B8EF5B-BDDC-B18F-4530-D017D804B126}"/>
                    </a:ext>
                  </a:extLst>
                </p:cNvPr>
                <p:cNvSpPr/>
                <p:nvPr/>
              </p:nvSpPr>
              <p:spPr>
                <a:xfrm rot="5400000">
                  <a:off x="3789899" y="448674"/>
                  <a:ext cx="408658" cy="1132406"/>
                </a:xfrm>
                <a:prstGeom prst="leftBrace">
                  <a:avLst>
                    <a:gd name="adj1" fmla="val 52026"/>
                    <a:gd name="adj2" fmla="val 50781"/>
                  </a:avLst>
                </a:prstGeom>
                <a:solidFill>
                  <a:srgbClr val="687987"/>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0C4F5F0-2D59-D9A8-3C4C-9ECC86A5582B}"/>
                    </a:ext>
                  </a:extLst>
                </p:cNvPr>
                <p:cNvSpPr/>
                <p:nvPr/>
              </p:nvSpPr>
              <p:spPr>
                <a:xfrm>
                  <a:off x="3870300" y="815943"/>
                  <a:ext cx="234739" cy="234739"/>
                </a:xfrm>
                <a:prstGeom prst="roundRect">
                  <a:avLst/>
                </a:prstGeom>
                <a:solidFill>
                  <a:srgbClr val="687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0D304E04-C7A4-8A4B-38CE-1B7A6719CEC6}"/>
                  </a:ext>
                </a:extLst>
              </p:cNvPr>
              <p:cNvCxnSpPr>
                <a:cxnSpLocks/>
              </p:cNvCxnSpPr>
              <p:nvPr/>
            </p:nvCxnSpPr>
            <p:spPr>
              <a:xfrm flipV="1">
                <a:off x="4416721" y="1095806"/>
                <a:ext cx="310917" cy="145509"/>
              </a:xfrm>
              <a:prstGeom prst="line">
                <a:avLst/>
              </a:prstGeom>
              <a:ln w="57150">
                <a:solidFill>
                  <a:srgbClr val="687987"/>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59C9F41C-BCA4-0474-EEF0-EA9CAE6DFCBF}"/>
                </a:ext>
              </a:extLst>
            </p:cNvPr>
            <p:cNvGrpSpPr/>
            <p:nvPr/>
          </p:nvGrpSpPr>
          <p:grpSpPr>
            <a:xfrm rot="11411957" flipV="1">
              <a:off x="6272394" y="2625042"/>
              <a:ext cx="309641" cy="229927"/>
              <a:chOff x="6934200" y="2785728"/>
              <a:chExt cx="198994" cy="195249"/>
            </a:xfrm>
          </p:grpSpPr>
          <p:cxnSp>
            <p:nvCxnSpPr>
              <p:cNvPr id="66" name="Straight Connector 65">
                <a:extLst>
                  <a:ext uri="{FF2B5EF4-FFF2-40B4-BE49-F238E27FC236}">
                    <a16:creationId xmlns:a16="http://schemas.microsoft.com/office/drawing/2014/main" id="{5A0E8646-FCBB-E26F-2586-21C8026C72C4}"/>
                  </a:ext>
                </a:extLst>
              </p:cNvPr>
              <p:cNvCxnSpPr>
                <a:cxnSpLocks/>
              </p:cNvCxnSpPr>
              <p:nvPr/>
            </p:nvCxnSpPr>
            <p:spPr>
              <a:xfrm flipV="1">
                <a:off x="6934200" y="2785728"/>
                <a:ext cx="150543" cy="9084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766042B-4856-AB88-85FF-512722FAE688}"/>
                  </a:ext>
                </a:extLst>
              </p:cNvPr>
              <p:cNvCxnSpPr>
                <a:cxnSpLocks/>
              </p:cNvCxnSpPr>
              <p:nvPr/>
            </p:nvCxnSpPr>
            <p:spPr>
              <a:xfrm flipV="1">
                <a:off x="6982651" y="2882624"/>
                <a:ext cx="150543" cy="38237"/>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12BE70-E9DC-6B58-C8AC-E2401718D71B}"/>
                  </a:ext>
                </a:extLst>
              </p:cNvPr>
              <p:cNvCxnSpPr>
                <a:cxnSpLocks/>
              </p:cNvCxnSpPr>
              <p:nvPr/>
            </p:nvCxnSpPr>
            <p:spPr>
              <a:xfrm>
                <a:off x="6982651" y="2980977"/>
                <a:ext cx="141835" cy="0"/>
              </a:xfrm>
              <a:prstGeom prst="line">
                <a:avLst/>
              </a:prstGeom>
              <a:ln w="38100">
                <a:solidFill>
                  <a:srgbClr val="687987"/>
                </a:solidFill>
              </a:ln>
            </p:spPr>
            <p:style>
              <a:lnRef idx="1">
                <a:schemeClr val="accent1"/>
              </a:lnRef>
              <a:fillRef idx="0">
                <a:schemeClr val="accent1"/>
              </a:fillRef>
              <a:effectRef idx="0">
                <a:schemeClr val="accent1"/>
              </a:effectRef>
              <a:fontRef idx="minor">
                <a:schemeClr val="tx1"/>
              </a:fontRef>
            </p:style>
          </p:cxnSp>
        </p:grpSp>
      </p:grpSp>
      <p:sp>
        <p:nvSpPr>
          <p:cNvPr id="5" name="TextBox 4">
            <a:extLst>
              <a:ext uri="{FF2B5EF4-FFF2-40B4-BE49-F238E27FC236}">
                <a16:creationId xmlns:a16="http://schemas.microsoft.com/office/drawing/2014/main" id="{B2B71C6D-B814-E996-74B5-028C86BD7421}"/>
              </a:ext>
            </a:extLst>
          </p:cNvPr>
          <p:cNvSpPr txBox="1"/>
          <p:nvPr/>
        </p:nvSpPr>
        <p:spPr>
          <a:xfrm>
            <a:off x="279457" y="1452602"/>
            <a:ext cx="5299387" cy="4524315"/>
          </a:xfrm>
          <a:prstGeom prst="rect">
            <a:avLst/>
          </a:prstGeom>
          <a:noFill/>
        </p:spPr>
        <p:txBody>
          <a:bodyPr wrap="square" rtlCol="0">
            <a:spAutoFit/>
          </a:bodyPr>
          <a:lstStyle/>
          <a:p>
            <a:pPr marL="514350" indent="-514350">
              <a:buFont typeface="+mj-lt"/>
              <a:buAutoNum type="arabicPeriod"/>
            </a:pPr>
            <a:r>
              <a:rPr lang="en-US" sz="3200" dirty="0"/>
              <a:t>Demonstration of Knowledge</a:t>
            </a:r>
          </a:p>
          <a:p>
            <a:pPr marL="514350" indent="-514350">
              <a:buFont typeface="+mj-lt"/>
              <a:buAutoNum type="arabicPeriod"/>
            </a:pPr>
            <a:r>
              <a:rPr lang="en-US" sz="3200" dirty="0"/>
              <a:t>Time/Temperature Relationships</a:t>
            </a:r>
          </a:p>
          <a:p>
            <a:pPr marL="514350" indent="-514350">
              <a:buFont typeface="+mj-lt"/>
              <a:buAutoNum type="arabicPeriod"/>
            </a:pPr>
            <a:r>
              <a:rPr lang="en-US" sz="3200" dirty="0"/>
              <a:t>Implementation of Employee Health Policies</a:t>
            </a:r>
          </a:p>
          <a:p>
            <a:pPr marL="514350" indent="-514350">
              <a:buFont typeface="+mj-lt"/>
              <a:buAutoNum type="arabicPeriod"/>
            </a:pPr>
            <a:r>
              <a:rPr lang="en-US" sz="3200" dirty="0"/>
              <a:t>Hands as a Vehicle of Contamination</a:t>
            </a:r>
          </a:p>
          <a:p>
            <a:pPr marL="514350" indent="-514350">
              <a:buFont typeface="+mj-lt"/>
              <a:buAutoNum type="arabicPeriod"/>
            </a:pPr>
            <a:r>
              <a:rPr lang="en-US" sz="3200" dirty="0"/>
              <a:t>Consumer Advisory</a:t>
            </a:r>
          </a:p>
        </p:txBody>
      </p:sp>
    </p:spTree>
    <p:extLst>
      <p:ext uri="{BB962C8B-B14F-4D97-AF65-F5344CB8AC3E}">
        <p14:creationId xmlns:p14="http://schemas.microsoft.com/office/powerpoint/2010/main" val="34310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2C84C-4F0C-6550-C2A6-6E2406F5CEF0}"/>
              </a:ext>
            </a:extLst>
          </p:cNvPr>
          <p:cNvSpPr txBox="1"/>
          <p:nvPr/>
        </p:nvSpPr>
        <p:spPr>
          <a:xfrm>
            <a:off x="0" y="0"/>
            <a:ext cx="12192000" cy="6858000"/>
          </a:xfrm>
          <a:prstGeom prst="rect">
            <a:avLst/>
          </a:prstGeom>
          <a:solidFill>
            <a:schemeClr val="tx2"/>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A3174FFE-C6B4-2CD5-8C89-03AD10655A3C}"/>
              </a:ext>
            </a:extLst>
          </p:cNvPr>
          <p:cNvSpPr txBox="1"/>
          <p:nvPr/>
        </p:nvSpPr>
        <p:spPr>
          <a:xfrm>
            <a:off x="598516" y="498764"/>
            <a:ext cx="10989426" cy="5868785"/>
          </a:xfrm>
          <a:prstGeom prst="rect">
            <a:avLst/>
          </a:prstGeom>
          <a:solidFill>
            <a:schemeClr val="bg2"/>
          </a:solidFill>
        </p:spPr>
        <p:txBody>
          <a:bodyPr wrap="square" rtlCol="0">
            <a:spAutoFit/>
          </a:bodyPr>
          <a:lstStyle/>
          <a:p>
            <a:endParaRPr lang="en-US" dirty="0"/>
          </a:p>
        </p:txBody>
      </p:sp>
      <p:pic>
        <p:nvPicPr>
          <p:cNvPr id="4" name="Content Placeholder 7" descr="A table with statistics about Foodborne Illness Risk Factors and Public Health Interventions.">
            <a:extLst>
              <a:ext uri="{FF2B5EF4-FFF2-40B4-BE49-F238E27FC236}">
                <a16:creationId xmlns:a16="http://schemas.microsoft.com/office/drawing/2014/main" id="{1B9799C5-B4E9-C2E3-3D01-0CD68CE93B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236" y="498764"/>
            <a:ext cx="7514706" cy="5868785"/>
          </a:xfrm>
          <a:prstGeom prst="rect">
            <a:avLst/>
          </a:prstGeom>
        </p:spPr>
      </p:pic>
      <p:sp>
        <p:nvSpPr>
          <p:cNvPr id="5" name="TextBox 4">
            <a:extLst>
              <a:ext uri="{FF2B5EF4-FFF2-40B4-BE49-F238E27FC236}">
                <a16:creationId xmlns:a16="http://schemas.microsoft.com/office/drawing/2014/main" id="{4375EFD4-E6EC-A051-FBFA-2ED1C04B9915}"/>
              </a:ext>
            </a:extLst>
          </p:cNvPr>
          <p:cNvSpPr txBox="1"/>
          <p:nvPr/>
        </p:nvSpPr>
        <p:spPr>
          <a:xfrm>
            <a:off x="914400" y="881149"/>
            <a:ext cx="2809702" cy="4893647"/>
          </a:xfrm>
          <a:prstGeom prst="rect">
            <a:avLst/>
          </a:prstGeom>
          <a:noFill/>
        </p:spPr>
        <p:txBody>
          <a:bodyPr wrap="square" rtlCol="0">
            <a:spAutoFit/>
          </a:bodyPr>
          <a:lstStyle/>
          <a:p>
            <a:r>
              <a:rPr lang="en-US" sz="2400" dirty="0"/>
              <a:t>First Page of the Inspection Form – Items 1-29 Address the 5 Risk Factors and the 5 Interventions used to control those Factors.</a:t>
            </a:r>
          </a:p>
          <a:p>
            <a:endParaRPr lang="en-US" sz="2400" dirty="0"/>
          </a:p>
          <a:p>
            <a:r>
              <a:rPr lang="en-US" sz="2400" dirty="0"/>
              <a:t>These are the Most Important to Prevent Foodborne Illness.</a:t>
            </a:r>
          </a:p>
        </p:txBody>
      </p:sp>
      <p:sp>
        <p:nvSpPr>
          <p:cNvPr id="6" name="Oval 5">
            <a:extLst>
              <a:ext uri="{FF2B5EF4-FFF2-40B4-BE49-F238E27FC236}">
                <a16:creationId xmlns:a16="http://schemas.microsoft.com/office/drawing/2014/main" id="{96C68D80-4376-2DE1-64FD-C20EF225EAB1}"/>
              </a:ext>
            </a:extLst>
          </p:cNvPr>
          <p:cNvSpPr/>
          <p:nvPr/>
        </p:nvSpPr>
        <p:spPr>
          <a:xfrm>
            <a:off x="5279571" y="283029"/>
            <a:ext cx="5181600" cy="59812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84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C67D1-853C-9A09-AC08-BCB79B27EDDA}"/>
              </a:ext>
            </a:extLst>
          </p:cNvPr>
          <p:cNvSpPr>
            <a:spLocks noGrp="1"/>
          </p:cNvSpPr>
          <p:nvPr>
            <p:ph type="title"/>
          </p:nvPr>
        </p:nvSpPr>
        <p:spPr>
          <a:xfrm>
            <a:off x="1097280" y="76202"/>
            <a:ext cx="10866120" cy="1450757"/>
          </a:xfrm>
        </p:spPr>
        <p:txBody>
          <a:bodyPr/>
          <a:lstStyle/>
          <a:p>
            <a:r>
              <a:rPr lang="en-US" dirty="0"/>
              <a:t>Elements of Risk-Based Inspection (RBI)</a:t>
            </a:r>
            <a:endParaRPr lang="en-US" dirty="0">
              <a:solidFill>
                <a:schemeClr val="tx2"/>
              </a:solidFill>
            </a:endParaRPr>
          </a:p>
        </p:txBody>
      </p:sp>
      <p:sp>
        <p:nvSpPr>
          <p:cNvPr id="3" name="Content Placeholder 2">
            <a:extLst>
              <a:ext uri="{FF2B5EF4-FFF2-40B4-BE49-F238E27FC236}">
                <a16:creationId xmlns:a16="http://schemas.microsoft.com/office/drawing/2014/main" id="{FE663B82-CBD8-503C-2B6C-233D52DAFD3C}"/>
              </a:ext>
            </a:extLst>
          </p:cNvPr>
          <p:cNvSpPr>
            <a:spLocks noGrp="1"/>
          </p:cNvSpPr>
          <p:nvPr>
            <p:ph idx="1"/>
          </p:nvPr>
        </p:nvSpPr>
        <p:spPr>
          <a:xfrm>
            <a:off x="1097280" y="1845734"/>
            <a:ext cx="9646920" cy="4023360"/>
          </a:xfrm>
        </p:spPr>
        <p:txBody>
          <a:bodyPr lIns="91440" rIns="91440">
            <a:noAutofit/>
          </a:bodyPr>
          <a:lstStyle/>
          <a:p>
            <a:pPr marL="342900" indent="-342900">
              <a:buFont typeface="Arial" panose="020B0604020202020204" pitchFamily="34" charset="0"/>
              <a:buChar char="•"/>
            </a:pPr>
            <a:r>
              <a:rPr lang="en-US" dirty="0"/>
              <a:t>Routine, periodic inspections conducted as part of an ongoing regulatory scheme (More Risk=</a:t>
            </a:r>
            <a:r>
              <a:rPr lang="en-US"/>
              <a:t>More Inspections)</a:t>
            </a:r>
            <a:endParaRPr lang="en-US" dirty="0"/>
          </a:p>
          <a:p>
            <a:pPr marL="342900" indent="-342900">
              <a:buFont typeface="Arial" panose="020B0604020202020204" pitchFamily="34" charset="0"/>
              <a:buChar char="•"/>
            </a:pPr>
            <a:r>
              <a:rPr lang="en-US" dirty="0"/>
              <a:t>An RBI goes beyond assessment of code compliance and evaluates the degree of Active Managerial Control (AMC)</a:t>
            </a:r>
          </a:p>
          <a:p>
            <a:pPr marL="342900" indent="-342900">
              <a:buFont typeface="Arial" panose="020B0604020202020204" pitchFamily="34" charset="0"/>
              <a:buChar char="•"/>
            </a:pPr>
            <a:r>
              <a:rPr lang="en-US" dirty="0"/>
              <a:t>We are prioritizing the risk factors, not strict code enforcement, and take a more educational role to aid and collaborate with the PIC in controlling those factors.</a:t>
            </a:r>
          </a:p>
          <a:p>
            <a:pPr marL="342900" indent="-342900">
              <a:buFont typeface="Arial" panose="020B0604020202020204" pitchFamily="34" charset="0"/>
              <a:buChar char="•"/>
            </a:pPr>
            <a:r>
              <a:rPr lang="en-US" dirty="0"/>
              <a:t>Through assessment of the products, processes, and flow of food within the establishment</a:t>
            </a:r>
          </a:p>
        </p:txBody>
      </p:sp>
      <p:sp>
        <p:nvSpPr>
          <p:cNvPr id="13" name="Slide Number Placeholder 6">
            <a:extLst>
              <a:ext uri="{FF2B5EF4-FFF2-40B4-BE49-F238E27FC236}">
                <a16:creationId xmlns:a16="http://schemas.microsoft.com/office/drawing/2014/main" id="{47109D08-83DF-3BC2-9957-FE89A6DD83B2}"/>
              </a:ext>
            </a:extLst>
          </p:cNvPr>
          <p:cNvSpPr>
            <a:spLocks noGrp="1"/>
          </p:cNvSpPr>
          <p:nvPr>
            <p:ph type="sldNum" sz="quarter" idx="12"/>
          </p:nvPr>
        </p:nvSpPr>
        <p:spPr/>
        <p:txBody>
          <a:bodyPr/>
          <a:lstStyle/>
          <a:p>
            <a:pPr>
              <a:defRPr/>
            </a:pPr>
            <a:fld id="{712C4A9B-56B6-4F19-B34C-CB5061A7DFCE}" type="slidenum">
              <a:rPr lang="en-US" smtClean="0"/>
              <a:pPr>
                <a:defRPr/>
              </a:pPr>
              <a:t>6</a:t>
            </a:fld>
            <a:endParaRPr lang="en-US"/>
          </a:p>
        </p:txBody>
      </p:sp>
      <p:sp>
        <p:nvSpPr>
          <p:cNvPr id="14" name="Date Placeholder 7">
            <a:extLst>
              <a:ext uri="{FF2B5EF4-FFF2-40B4-BE49-F238E27FC236}">
                <a16:creationId xmlns:a16="http://schemas.microsoft.com/office/drawing/2014/main" id="{3CC7FA2C-E634-9F0E-195F-1FF528F24380}"/>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15" name="Footer Placeholder 8">
            <a:extLst>
              <a:ext uri="{FF2B5EF4-FFF2-40B4-BE49-F238E27FC236}">
                <a16:creationId xmlns:a16="http://schemas.microsoft.com/office/drawing/2014/main" id="{2B267E2C-0237-F301-8C62-4CDD7ADEEABA}"/>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Tree>
    <p:extLst>
      <p:ext uri="{BB962C8B-B14F-4D97-AF65-F5344CB8AC3E}">
        <p14:creationId xmlns:p14="http://schemas.microsoft.com/office/powerpoint/2010/main" val="26187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E736-AC05-08F9-AD45-44D92A7815FB}"/>
              </a:ext>
            </a:extLst>
          </p:cNvPr>
          <p:cNvSpPr>
            <a:spLocks noGrp="1"/>
          </p:cNvSpPr>
          <p:nvPr>
            <p:ph type="title"/>
          </p:nvPr>
        </p:nvSpPr>
        <p:spPr>
          <a:xfrm>
            <a:off x="956733" y="2847195"/>
            <a:ext cx="10515600" cy="1325563"/>
          </a:xfrm>
          <a:effectLst>
            <a:glow rad="228600">
              <a:schemeClr val="accent1">
                <a:satMod val="175000"/>
                <a:alpha val="40000"/>
              </a:schemeClr>
            </a:glow>
          </a:effectLst>
        </p:spPr>
        <p:txBody>
          <a:bodyPr/>
          <a:lstStyle/>
          <a:p>
            <a:pPr algn="ctr"/>
            <a:r>
              <a:rPr lang="en-US" b="1" u="sng" dirty="0"/>
              <a:t>Active Managerial Control (AMC)</a:t>
            </a:r>
          </a:p>
        </p:txBody>
      </p:sp>
      <p:sp>
        <p:nvSpPr>
          <p:cNvPr id="7" name="Content Placeholder 6">
            <a:extLst>
              <a:ext uri="{FF2B5EF4-FFF2-40B4-BE49-F238E27FC236}">
                <a16:creationId xmlns:a16="http://schemas.microsoft.com/office/drawing/2014/main" id="{420A4DDE-9E00-B490-9744-81E3120D65C8}"/>
              </a:ext>
            </a:extLst>
          </p:cNvPr>
          <p:cNvSpPr>
            <a:spLocks noGrp="1"/>
          </p:cNvSpPr>
          <p:nvPr>
            <p:ph idx="1"/>
          </p:nvPr>
        </p:nvSpPr>
        <p:spPr>
          <a:xfrm>
            <a:off x="838200" y="4653491"/>
            <a:ext cx="10515600" cy="1325563"/>
          </a:xfrm>
        </p:spPr>
        <p:txBody>
          <a:bodyPr/>
          <a:lstStyle/>
          <a:p>
            <a:r>
              <a:rPr lang="en-US" b="1" dirty="0">
                <a:solidFill>
                  <a:schemeClr val="accent3"/>
                </a:solidFill>
              </a:rPr>
              <a:t>The purposeful incorporation of specific actions or procedures by industry management into the operation of their business to attain control over foodborne illness risk factors.</a:t>
            </a:r>
          </a:p>
        </p:txBody>
      </p:sp>
      <p:sp>
        <p:nvSpPr>
          <p:cNvPr id="4" name="Slide Number Placeholder 3">
            <a:extLst>
              <a:ext uri="{FF2B5EF4-FFF2-40B4-BE49-F238E27FC236}">
                <a16:creationId xmlns:a16="http://schemas.microsoft.com/office/drawing/2014/main" id="{889C677A-3DB7-54BC-1DCD-618DDB5C0035}"/>
              </a:ext>
            </a:extLst>
          </p:cNvPr>
          <p:cNvSpPr>
            <a:spLocks noGrp="1"/>
          </p:cNvSpPr>
          <p:nvPr>
            <p:ph type="sldNum" sz="quarter" idx="12"/>
          </p:nvPr>
        </p:nvSpPr>
        <p:spPr/>
        <p:txBody>
          <a:bodyPr/>
          <a:lstStyle/>
          <a:p>
            <a:pPr>
              <a:defRPr/>
            </a:pPr>
            <a:fld id="{712C4A9B-56B6-4F19-B34C-CB5061A7DFCE}" type="slidenum">
              <a:rPr lang="en-US" smtClean="0"/>
              <a:pPr>
                <a:defRPr/>
              </a:pPr>
              <a:t>7</a:t>
            </a:fld>
            <a:endParaRPr lang="en-US"/>
          </a:p>
        </p:txBody>
      </p:sp>
      <p:sp>
        <p:nvSpPr>
          <p:cNvPr id="5" name="Date Placeholder 4">
            <a:extLst>
              <a:ext uri="{FF2B5EF4-FFF2-40B4-BE49-F238E27FC236}">
                <a16:creationId xmlns:a16="http://schemas.microsoft.com/office/drawing/2014/main" id="{16D27568-F9B9-CF69-A7EE-2099C5A61511}"/>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6" name="Footer Placeholder 5">
            <a:extLst>
              <a:ext uri="{FF2B5EF4-FFF2-40B4-BE49-F238E27FC236}">
                <a16:creationId xmlns:a16="http://schemas.microsoft.com/office/drawing/2014/main" id="{7ABFA75A-173F-8234-BE78-3A8A3ACDB9AB}"/>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
        <p:nvSpPr>
          <p:cNvPr id="3" name="TextBox 2">
            <a:extLst>
              <a:ext uri="{FF2B5EF4-FFF2-40B4-BE49-F238E27FC236}">
                <a16:creationId xmlns:a16="http://schemas.microsoft.com/office/drawing/2014/main" id="{22AC0CB0-385F-F076-9E7B-0B8247C2787C}"/>
              </a:ext>
            </a:extLst>
          </p:cNvPr>
          <p:cNvSpPr txBox="1"/>
          <p:nvPr/>
        </p:nvSpPr>
        <p:spPr>
          <a:xfrm>
            <a:off x="592667" y="304800"/>
            <a:ext cx="10879666" cy="2185214"/>
          </a:xfrm>
          <a:prstGeom prst="rect">
            <a:avLst/>
          </a:prstGeom>
          <a:noFill/>
        </p:spPr>
        <p:txBody>
          <a:bodyPr wrap="square" rtlCol="0">
            <a:spAutoFit/>
          </a:bodyPr>
          <a:lstStyle/>
          <a:p>
            <a:pPr algn="ctr"/>
            <a:r>
              <a:rPr lang="en-US" sz="4000" dirty="0">
                <a:solidFill>
                  <a:srgbClr val="FF0000"/>
                </a:solidFill>
              </a:rPr>
              <a:t>Preventive Management vs Crisis Management</a:t>
            </a:r>
          </a:p>
          <a:p>
            <a:pPr algn="ctr"/>
            <a:endParaRPr lang="en-US" sz="4000" dirty="0">
              <a:solidFill>
                <a:srgbClr val="FF0000"/>
              </a:solidFill>
            </a:endParaRPr>
          </a:p>
          <a:p>
            <a:pPr algn="ctr"/>
            <a:r>
              <a:rPr lang="en-US" sz="2800" dirty="0">
                <a:solidFill>
                  <a:srgbClr val="FF0000"/>
                </a:solidFill>
              </a:rPr>
              <a:t>Let’s prevent the environments that can lead to problems instead of dealing with them after they have become a problem!</a:t>
            </a:r>
            <a:endParaRPr lang="en-US" sz="2800" dirty="0"/>
          </a:p>
        </p:txBody>
      </p:sp>
    </p:spTree>
    <p:extLst>
      <p:ext uri="{BB962C8B-B14F-4D97-AF65-F5344CB8AC3E}">
        <p14:creationId xmlns:p14="http://schemas.microsoft.com/office/powerpoint/2010/main" val="363603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5" name="Title 4">
            <a:extLst>
              <a:ext uri="{FF2B5EF4-FFF2-40B4-BE49-F238E27FC236}">
                <a16:creationId xmlns:a16="http://schemas.microsoft.com/office/drawing/2014/main" id="{C9A202C7-F7A1-B8B4-9E67-37DFC7B68BCB}"/>
              </a:ext>
            </a:extLst>
          </p:cNvPr>
          <p:cNvSpPr>
            <a:spLocks noGrp="1"/>
          </p:cNvSpPr>
          <p:nvPr>
            <p:ph type="title"/>
          </p:nvPr>
        </p:nvSpPr>
        <p:spPr/>
        <p:txBody>
          <a:bodyPr/>
          <a:lstStyle/>
          <a:p>
            <a:r>
              <a:rPr lang="en-US" dirty="0">
                <a:sym typeface="Lucida Sans"/>
              </a:rPr>
              <a:t>Questions to Assess AMC</a:t>
            </a:r>
            <a:endParaRPr lang="en-US" dirty="0"/>
          </a:p>
        </p:txBody>
      </p:sp>
      <p:sp>
        <p:nvSpPr>
          <p:cNvPr id="6" name="Content Placeholder 5">
            <a:extLst>
              <a:ext uri="{FF2B5EF4-FFF2-40B4-BE49-F238E27FC236}">
                <a16:creationId xmlns:a16="http://schemas.microsoft.com/office/drawing/2014/main" id="{7203582D-8CE6-4861-6D01-972823F39A54}"/>
              </a:ext>
            </a:extLst>
          </p:cNvPr>
          <p:cNvSpPr>
            <a:spLocks noGrp="1"/>
          </p:cNvSpPr>
          <p:nvPr>
            <p:ph idx="1"/>
          </p:nvPr>
        </p:nvSpPr>
        <p:spPr/>
        <p:txBody>
          <a:bodyPr/>
          <a:lstStyle/>
          <a:p>
            <a:pPr marL="342900" indent="-342900">
              <a:buFont typeface="Arial" panose="020B0604020202020204" pitchFamily="34" charset="0"/>
              <a:buChar char="•"/>
            </a:pPr>
            <a:r>
              <a:rPr lang="en-US" dirty="0"/>
              <a:t>Ask lots of open-ended questions</a:t>
            </a:r>
          </a:p>
          <a:p>
            <a:pPr marL="342900" indent="-342900">
              <a:buFont typeface="Arial" panose="020B0604020202020204" pitchFamily="34" charset="0"/>
              <a:buChar char="•"/>
            </a:pPr>
            <a:r>
              <a:rPr lang="en-US" dirty="0"/>
              <a:t>The answers should supplement your quantitative measurements or observations on the day of the inspection</a:t>
            </a:r>
          </a:p>
          <a:p>
            <a:pPr marL="342900" indent="-342900">
              <a:buFont typeface="Arial" panose="020B0604020202020204" pitchFamily="34" charset="0"/>
              <a:buChar char="•"/>
            </a:pPr>
            <a:r>
              <a:rPr lang="en-US" dirty="0"/>
              <a:t>Take the time to observe employee practices both for personal hygiene and how food is handled at each step in its process.</a:t>
            </a:r>
          </a:p>
          <a:p>
            <a:endParaRPr lang="en-US" dirty="0"/>
          </a:p>
        </p:txBody>
      </p:sp>
      <p:sp>
        <p:nvSpPr>
          <p:cNvPr id="2" name="Slide Number Placeholder 3">
            <a:extLst>
              <a:ext uri="{FF2B5EF4-FFF2-40B4-BE49-F238E27FC236}">
                <a16:creationId xmlns:a16="http://schemas.microsoft.com/office/drawing/2014/main" id="{1DA09243-D1A9-B599-E726-B61ED3A906D1}"/>
              </a:ext>
            </a:extLst>
          </p:cNvPr>
          <p:cNvSpPr>
            <a:spLocks noGrp="1"/>
          </p:cNvSpPr>
          <p:nvPr>
            <p:ph type="sldNum" sz="quarter" idx="12"/>
          </p:nvPr>
        </p:nvSpPr>
        <p:spPr/>
        <p:txBody>
          <a:bodyPr/>
          <a:lstStyle/>
          <a:p>
            <a:pPr>
              <a:defRPr/>
            </a:pPr>
            <a:fld id="{712C4A9B-56B6-4F19-B34C-CB5061A7DFCE}" type="slidenum">
              <a:rPr lang="en-US" smtClean="0"/>
              <a:pPr>
                <a:defRPr/>
              </a:pPr>
              <a:t>8</a:t>
            </a:fld>
            <a:endParaRPr lang="en-US"/>
          </a:p>
        </p:txBody>
      </p:sp>
      <p:sp>
        <p:nvSpPr>
          <p:cNvPr id="3" name="Date Placeholder 4">
            <a:extLst>
              <a:ext uri="{FF2B5EF4-FFF2-40B4-BE49-F238E27FC236}">
                <a16:creationId xmlns:a16="http://schemas.microsoft.com/office/drawing/2014/main" id="{AA7CCF00-7CD3-5775-F071-9642F4AF732F}"/>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4" name="Footer Placeholder 5">
            <a:extLst>
              <a:ext uri="{FF2B5EF4-FFF2-40B4-BE49-F238E27FC236}">
                <a16:creationId xmlns:a16="http://schemas.microsoft.com/office/drawing/2014/main" id="{4AD807DC-C0F0-5A77-3CE1-73D6738BB458}"/>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CE50-691E-0CCC-98F0-64C5F00F55AA}"/>
              </a:ext>
            </a:extLst>
          </p:cNvPr>
          <p:cNvSpPr>
            <a:spLocks noGrp="1"/>
          </p:cNvSpPr>
          <p:nvPr>
            <p:ph type="title"/>
          </p:nvPr>
        </p:nvSpPr>
        <p:spPr/>
        <p:txBody>
          <a:bodyPr/>
          <a:lstStyle/>
          <a:p>
            <a:r>
              <a:rPr lang="en-US" dirty="0"/>
              <a:t>Process Approach </a:t>
            </a:r>
          </a:p>
        </p:txBody>
      </p:sp>
      <p:sp>
        <p:nvSpPr>
          <p:cNvPr id="7" name="Content Placeholder 6">
            <a:extLst>
              <a:ext uri="{FF2B5EF4-FFF2-40B4-BE49-F238E27FC236}">
                <a16:creationId xmlns:a16="http://schemas.microsoft.com/office/drawing/2014/main" id="{C24C5DB8-A697-35AE-3566-4A55F5CE47C8}"/>
              </a:ext>
            </a:extLst>
          </p:cNvPr>
          <p:cNvSpPr>
            <a:spLocks noGrp="1"/>
          </p:cNvSpPr>
          <p:nvPr>
            <p:ph idx="1"/>
          </p:nvPr>
        </p:nvSpPr>
        <p:spPr/>
        <p:txBody>
          <a:bodyPr/>
          <a:lstStyle/>
          <a:p>
            <a:r>
              <a:rPr lang="en-US"/>
              <a:t>The process approach is best described as dividing the many food flows in an establishment into broad categories based on activities or stages in the flow of food through your establishment, then analyzing the hazards, and placing managerial controls on each grouping. This type of approach is often more efficient and useful. </a:t>
            </a:r>
          </a:p>
          <a:p>
            <a:r>
              <a:rPr lang="en-US" b="1">
                <a:solidFill>
                  <a:schemeClr val="accent3"/>
                </a:solidFill>
              </a:rPr>
              <a:t>These processes are defined by the number of times the food passes through the Temperature Danger Zone (TDZ). </a:t>
            </a:r>
          </a:p>
          <a:p>
            <a:endParaRPr lang="en-US"/>
          </a:p>
        </p:txBody>
      </p:sp>
      <p:sp>
        <p:nvSpPr>
          <p:cNvPr id="4" name="Slide Number Placeholder 3">
            <a:extLst>
              <a:ext uri="{FF2B5EF4-FFF2-40B4-BE49-F238E27FC236}">
                <a16:creationId xmlns:a16="http://schemas.microsoft.com/office/drawing/2014/main" id="{C7F2EE05-8600-5CC5-AAD4-EB26D421BDF1}"/>
              </a:ext>
            </a:extLst>
          </p:cNvPr>
          <p:cNvSpPr>
            <a:spLocks noGrp="1"/>
          </p:cNvSpPr>
          <p:nvPr>
            <p:ph type="sldNum" sz="quarter" idx="12"/>
          </p:nvPr>
        </p:nvSpPr>
        <p:spPr/>
        <p:txBody>
          <a:bodyPr/>
          <a:lstStyle/>
          <a:p>
            <a:pPr>
              <a:defRPr/>
            </a:pPr>
            <a:fld id="{712C4A9B-56B6-4F19-B34C-CB5061A7DFCE}" type="slidenum">
              <a:rPr lang="en-US" smtClean="0"/>
              <a:pPr>
                <a:defRPr/>
              </a:pPr>
              <a:t>9</a:t>
            </a:fld>
            <a:endParaRPr lang="en-US"/>
          </a:p>
        </p:txBody>
      </p:sp>
      <p:sp>
        <p:nvSpPr>
          <p:cNvPr id="5" name="Date Placeholder 4">
            <a:extLst>
              <a:ext uri="{FF2B5EF4-FFF2-40B4-BE49-F238E27FC236}">
                <a16:creationId xmlns:a16="http://schemas.microsoft.com/office/drawing/2014/main" id="{5547D288-6001-D375-5364-ED1EC9B2B9CA}"/>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Spring 2025</a:t>
            </a:r>
          </a:p>
        </p:txBody>
      </p:sp>
      <p:sp>
        <p:nvSpPr>
          <p:cNvPr id="6" name="Footer Placeholder 5">
            <a:extLst>
              <a:ext uri="{FF2B5EF4-FFF2-40B4-BE49-F238E27FC236}">
                <a16:creationId xmlns:a16="http://schemas.microsoft.com/office/drawing/2014/main" id="{8125B5BE-32CF-0F89-F93B-DA3FA6717D25}"/>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t>FOOD DAY 4</a:t>
            </a:r>
          </a:p>
        </p:txBody>
      </p:sp>
    </p:spTree>
    <p:extLst>
      <p:ext uri="{BB962C8B-B14F-4D97-AF65-F5344CB8AC3E}">
        <p14:creationId xmlns:p14="http://schemas.microsoft.com/office/powerpoint/2010/main" val="175945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447</TotalTime>
  <Words>5887</Words>
  <Application>Microsoft Office PowerPoint</Application>
  <PresentationFormat>Widescreen</PresentationFormat>
  <Paragraphs>581</Paragraphs>
  <Slides>33</Slides>
  <Notes>28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Aptos</vt:lpstr>
      <vt:lpstr>Aptos Display</vt:lpstr>
      <vt:lpstr>Arial</vt:lpstr>
      <vt:lpstr>Atlas Grotesk Web</vt:lpstr>
      <vt:lpstr>Calibri</vt:lpstr>
      <vt:lpstr>Lucida Sans</vt:lpstr>
      <vt:lpstr>Times New Roman</vt:lpstr>
      <vt:lpstr>Trebuchet MS</vt:lpstr>
      <vt:lpstr>Verdana</vt:lpstr>
      <vt:lpstr>Wingdings</vt:lpstr>
      <vt:lpstr>Office Theme</vt:lpstr>
      <vt:lpstr>Basics of a Risk Based Inspection</vt:lpstr>
      <vt:lpstr>Risk-Based Inspections (RBI)</vt:lpstr>
      <vt:lpstr>5 Risk Factors</vt:lpstr>
      <vt:lpstr>5 Interventions for Control</vt:lpstr>
      <vt:lpstr>PowerPoint Presentation</vt:lpstr>
      <vt:lpstr>Elements of Risk-Based Inspection (RBI)</vt:lpstr>
      <vt:lpstr>Active Managerial Control (AMC)</vt:lpstr>
      <vt:lpstr>Questions to Assess AMC</vt:lpstr>
      <vt:lpstr>Process Approach </vt:lpstr>
      <vt:lpstr>Temperature Danger Zone Diagram</vt:lpstr>
      <vt:lpstr>No Cook Step Priorities</vt:lpstr>
      <vt:lpstr>Same Day  Service Priorities</vt:lpstr>
      <vt:lpstr>PowerPoint Presentation</vt:lpstr>
      <vt:lpstr>PowerPoint Presentation</vt:lpstr>
      <vt:lpstr>Assessing Approved Source</vt:lpstr>
      <vt:lpstr>Assessing Personal Hygiene</vt:lpstr>
      <vt:lpstr>Assessing Cross Contamination</vt:lpstr>
      <vt:lpstr>Assessing Temperatures</vt:lpstr>
      <vt:lpstr>Assessing Reheating</vt:lpstr>
      <vt:lpstr>Assessing Cooling</vt:lpstr>
      <vt:lpstr>Flow Diagram</vt:lpstr>
      <vt:lpstr>Application of HACCP Principles</vt:lpstr>
      <vt:lpstr>Inspection Focus</vt:lpstr>
      <vt:lpstr>Examples of  Intervention Strategies</vt:lpstr>
      <vt:lpstr>What is a Risk Control Plan?</vt:lpstr>
      <vt:lpstr>Risk Control Plan (Sample Form)</vt:lpstr>
      <vt:lpstr>Annex 5: Sample Risk Control Plan</vt:lpstr>
      <vt:lpstr>Benefits of a Risk Control Plan</vt:lpstr>
      <vt:lpstr>Contents of a Risk Control Plan</vt:lpstr>
      <vt:lpstr>When to Require an RCP</vt:lpstr>
      <vt:lpstr>Sample Hazards</vt:lpstr>
      <vt:lpstr>Inspection Schedule Based On Risk</vt:lpstr>
      <vt:lpstr>QUESTIONS?    THANK YOU for attending!!!</vt:lpstr>
    </vt:vector>
  </TitlesOfParts>
  <Company>City of New Bedford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 Juneau</dc:creator>
  <cp:lastModifiedBy>Joshua Montella</cp:lastModifiedBy>
  <cp:revision>2</cp:revision>
  <dcterms:created xsi:type="dcterms:W3CDTF">2025-08-15T18:09:30Z</dcterms:created>
  <dcterms:modified xsi:type="dcterms:W3CDTF">2025-09-05T19:50:11Z</dcterms:modified>
</cp:coreProperties>
</file>